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558" r:id="rId6"/>
    <p:sldId id="559" r:id="rId7"/>
    <p:sldId id="560" r:id="rId8"/>
    <p:sldId id="258" r:id="rId9"/>
    <p:sldId id="259" r:id="rId10"/>
    <p:sldId id="260" r:id="rId11"/>
    <p:sldId id="261" r:id="rId12"/>
    <p:sldId id="262" r:id="rId13"/>
    <p:sldId id="263" r:id="rId14"/>
    <p:sldId id="264" r:id="rId15"/>
    <p:sldId id="265" r:id="rId16"/>
    <p:sldId id="276" r:id="rId17"/>
    <p:sldId id="279" r:id="rId18"/>
    <p:sldId id="597" r:id="rId19"/>
    <p:sldId id="284" r:id="rId20"/>
    <p:sldId id="527" r:id="rId21"/>
    <p:sldId id="548" r:id="rId22"/>
    <p:sldId id="285" r:id="rId23"/>
    <p:sldId id="281" r:id="rId24"/>
    <p:sldId id="266" r:id="rId25"/>
    <p:sldId id="269" r:id="rId26"/>
    <p:sldId id="270" r:id="rId27"/>
    <p:sldId id="271" r:id="rId28"/>
    <p:sldId id="814" r:id="rId29"/>
    <p:sldId id="272" r:id="rId30"/>
    <p:sldId id="273" r:id="rId31"/>
    <p:sldId id="274" r:id="rId32"/>
    <p:sldId id="275" r:id="rId33"/>
    <p:sldId id="356" r:id="rId34"/>
    <p:sldId id="520" r:id="rId35"/>
    <p:sldId id="526" r:id="rId36"/>
    <p:sldId id="283" r:id="rId37"/>
    <p:sldId id="290" r:id="rId38"/>
    <p:sldId id="289" r:id="rId39"/>
    <p:sldId id="561" r:id="rId40"/>
    <p:sldId id="562" r:id="rId41"/>
    <p:sldId id="563" r:id="rId42"/>
    <p:sldId id="564" r:id="rId43"/>
    <p:sldId id="565" r:id="rId44"/>
    <p:sldId id="566" r:id="rId45"/>
    <p:sldId id="567" r:id="rId46"/>
    <p:sldId id="568" r:id="rId47"/>
    <p:sldId id="569" r:id="rId48"/>
    <p:sldId id="570" r:id="rId49"/>
    <p:sldId id="571" r:id="rId50"/>
    <p:sldId id="572" r:id="rId51"/>
    <p:sldId id="573" r:id="rId52"/>
    <p:sldId id="574" r:id="rId53"/>
    <p:sldId id="575" r:id="rId54"/>
    <p:sldId id="576" r:id="rId55"/>
    <p:sldId id="577" r:id="rId56"/>
    <p:sldId id="578" r:id="rId57"/>
    <p:sldId id="579" r:id="rId58"/>
    <p:sldId id="580" r:id="rId59"/>
    <p:sldId id="581" r:id="rId60"/>
    <p:sldId id="583" r:id="rId61"/>
    <p:sldId id="584" r:id="rId62"/>
    <p:sldId id="585" r:id="rId63"/>
    <p:sldId id="586" r:id="rId64"/>
    <p:sldId id="286" r:id="rId65"/>
    <p:sldId id="293" r:id="rId66"/>
    <p:sldId id="295" r:id="rId67"/>
    <p:sldId id="292" r:id="rId68"/>
    <p:sldId id="294" r:id="rId69"/>
    <p:sldId id="296" r:id="rId70"/>
    <p:sldId id="297" r:id="rId71"/>
    <p:sldId id="298" r:id="rId72"/>
    <p:sldId id="300" r:id="rId73"/>
    <p:sldId id="299" r:id="rId74"/>
    <p:sldId id="301" r:id="rId75"/>
    <p:sldId id="302" r:id="rId76"/>
    <p:sldId id="312" r:id="rId77"/>
    <p:sldId id="303" r:id="rId78"/>
    <p:sldId id="304" r:id="rId79"/>
    <p:sldId id="305" r:id="rId80"/>
    <p:sldId id="307" r:id="rId81"/>
    <p:sldId id="306" r:id="rId82"/>
    <p:sldId id="309" r:id="rId83"/>
    <p:sldId id="310" r:id="rId84"/>
    <p:sldId id="308" r:id="rId85"/>
    <p:sldId id="311" r:id="rId86"/>
    <p:sldId id="313" r:id="rId87"/>
    <p:sldId id="521" r:id="rId88"/>
    <p:sldId id="314" r:id="rId89"/>
    <p:sldId id="316" r:id="rId90"/>
    <p:sldId id="317" r:id="rId91"/>
    <p:sldId id="318" r:id="rId92"/>
    <p:sldId id="323" r:id="rId93"/>
    <p:sldId id="321" r:id="rId94"/>
    <p:sldId id="324" r:id="rId95"/>
    <p:sldId id="320" r:id="rId96"/>
    <p:sldId id="325" r:id="rId97"/>
    <p:sldId id="326" r:id="rId98"/>
    <p:sldId id="528" r:id="rId99"/>
    <p:sldId id="327" r:id="rId100"/>
    <p:sldId id="330" r:id="rId101"/>
    <p:sldId id="546" r:id="rId102"/>
    <p:sldId id="331" r:id="rId103"/>
    <p:sldId id="544" r:id="rId104"/>
    <p:sldId id="545" r:id="rId105"/>
    <p:sldId id="555" r:id="rId106"/>
    <p:sldId id="556" r:id="rId107"/>
    <p:sldId id="392" r:id="rId108"/>
    <p:sldId id="591" r:id="rId109"/>
    <p:sldId id="596" r:id="rId110"/>
    <p:sldId id="590" r:id="rId111"/>
    <p:sldId id="592" r:id="rId112"/>
    <p:sldId id="587" r:id="rId113"/>
    <p:sldId id="589" r:id="rId114"/>
    <p:sldId id="588" r:id="rId115"/>
    <p:sldId id="393" r:id="rId116"/>
    <p:sldId id="388" r:id="rId117"/>
    <p:sldId id="332" r:id="rId118"/>
    <p:sldId id="334" r:id="rId119"/>
    <p:sldId id="335" r:id="rId120"/>
    <p:sldId id="336" r:id="rId121"/>
    <p:sldId id="354" r:id="rId122"/>
    <p:sldId id="522" r:id="rId123"/>
    <p:sldId id="523" r:id="rId124"/>
    <p:sldId id="524" r:id="rId125"/>
    <p:sldId id="525" r:id="rId126"/>
    <p:sldId id="395" r:id="rId127"/>
    <p:sldId id="344" r:id="rId128"/>
    <p:sldId id="390" r:id="rId129"/>
    <p:sldId id="345" r:id="rId130"/>
    <p:sldId id="346" r:id="rId131"/>
    <p:sldId id="396" r:id="rId132"/>
    <p:sldId id="347" r:id="rId133"/>
    <p:sldId id="337" r:id="rId134"/>
    <p:sldId id="557" r:id="rId135"/>
    <p:sldId id="338" r:id="rId136"/>
    <p:sldId id="353" r:id="rId137"/>
    <p:sldId id="352" r:id="rId138"/>
    <p:sldId id="531" r:id="rId139"/>
    <p:sldId id="339" r:id="rId140"/>
    <p:sldId id="350" r:id="rId141"/>
    <p:sldId id="371" r:id="rId142"/>
    <p:sldId id="372" r:id="rId143"/>
    <p:sldId id="373" r:id="rId144"/>
    <p:sldId id="456" r:id="rId145"/>
    <p:sldId id="457" r:id="rId146"/>
    <p:sldId id="398" r:id="rId147"/>
    <p:sldId id="435" r:id="rId148"/>
    <p:sldId id="436" r:id="rId149"/>
    <p:sldId id="437" r:id="rId150"/>
    <p:sldId id="438" r:id="rId151"/>
    <p:sldId id="439" r:id="rId152"/>
    <p:sldId id="441" r:id="rId153"/>
    <p:sldId id="442" r:id="rId154"/>
    <p:sldId id="443" r:id="rId155"/>
    <p:sldId id="444" r:id="rId156"/>
    <p:sldId id="454" r:id="rId157"/>
    <p:sldId id="445" r:id="rId158"/>
    <p:sldId id="446" r:id="rId159"/>
    <p:sldId id="448" r:id="rId160"/>
    <p:sldId id="455" r:id="rId161"/>
    <p:sldId id="449" r:id="rId162"/>
    <p:sldId id="450" r:id="rId163"/>
    <p:sldId id="464" r:id="rId164"/>
    <p:sldId id="465" r:id="rId165"/>
    <p:sldId id="466" r:id="rId166"/>
    <p:sldId id="467" r:id="rId167"/>
    <p:sldId id="468" r:id="rId168"/>
    <p:sldId id="469" r:id="rId169"/>
    <p:sldId id="397" r:id="rId170"/>
    <p:sldId id="453" r:id="rId171"/>
    <p:sldId id="459" r:id="rId172"/>
    <p:sldId id="419" r:id="rId173"/>
    <p:sldId id="423" r:id="rId174"/>
    <p:sldId id="422" r:id="rId175"/>
    <p:sldId id="460" r:id="rId176"/>
    <p:sldId id="420" r:id="rId177"/>
    <p:sldId id="429" r:id="rId178"/>
    <p:sldId id="424" r:id="rId179"/>
    <p:sldId id="427" r:id="rId180"/>
    <p:sldId id="516" r:id="rId181"/>
    <p:sldId id="517" r:id="rId182"/>
    <p:sldId id="510" r:id="rId183"/>
    <p:sldId id="488" r:id="rId184"/>
    <p:sldId id="485" r:id="rId185"/>
    <p:sldId id="518" r:id="rId186"/>
    <p:sldId id="487" r:id="rId187"/>
    <p:sldId id="502" r:id="rId188"/>
    <p:sldId id="503" r:id="rId189"/>
    <p:sldId id="512" r:id="rId190"/>
    <p:sldId id="513" r:id="rId191"/>
    <p:sldId id="514" r:id="rId192"/>
    <p:sldId id="515" r:id="rId193"/>
    <p:sldId id="532" r:id="rId194"/>
    <p:sldId id="519" r:id="rId195"/>
    <p:sldId id="470" r:id="rId196"/>
    <p:sldId id="549" r:id="rId197"/>
    <p:sldId id="550" r:id="rId198"/>
    <p:sldId id="551" r:id="rId199"/>
    <p:sldId id="553" r:id="rId200"/>
    <p:sldId id="552" r:id="rId201"/>
    <p:sldId id="473" r:id="rId202"/>
    <p:sldId id="475" r:id="rId203"/>
    <p:sldId id="554" r:id="rId204"/>
    <p:sldId id="476" r:id="rId205"/>
    <p:sldId id="477" r:id="rId206"/>
    <p:sldId id="478" r:id="rId207"/>
    <p:sldId id="480" r:id="rId208"/>
    <p:sldId id="481" r:id="rId209"/>
    <p:sldId id="504" r:id="rId210"/>
    <p:sldId id="505" r:id="rId211"/>
    <p:sldId id="507" r:id="rId212"/>
    <p:sldId id="508" r:id="rId213"/>
    <p:sldId id="509" r:id="rId214"/>
    <p:sldId id="484" r:id="rId215"/>
    <p:sldId id="462" r:id="rId216"/>
    <p:sldId id="491" r:id="rId217"/>
    <p:sldId id="534" r:id="rId218"/>
    <p:sldId id="433" r:id="rId219"/>
    <p:sldId id="434" r:id="rId220"/>
    <p:sldId id="489" r:id="rId221"/>
    <p:sldId id="536" r:id="rId222"/>
    <p:sldId id="547" r:id="rId223"/>
    <p:sldId id="535" r:id="rId224"/>
    <p:sldId id="428" r:id="rId225"/>
    <p:sldId id="492" r:id="rId226"/>
    <p:sldId id="493" r:id="rId227"/>
    <p:sldId id="494" r:id="rId228"/>
    <p:sldId id="495" r:id="rId229"/>
    <p:sldId id="496" r:id="rId230"/>
    <p:sldId id="497" r:id="rId231"/>
    <p:sldId id="498" r:id="rId232"/>
    <p:sldId id="499" r:id="rId233"/>
    <p:sldId id="537" r:id="rId234"/>
    <p:sldId id="538" r:id="rId235"/>
    <p:sldId id="541" r:id="rId236"/>
  </p:sldIdLst>
  <p:sldSz cx="9144000" cy="6858000" type="screen4x3"/>
  <p:notesSz cx="6858000" cy="9144000"/>
  <p:defaultTextStyle>
    <a:defPPr>
      <a:defRPr lang="zh-CN"/>
    </a:defPPr>
    <a:lvl1pPr algn="ctr" rtl="0" fontAlgn="base">
      <a:spcBef>
        <a:spcPct val="0"/>
      </a:spcBef>
      <a:spcAft>
        <a:spcPct val="0"/>
      </a:spcAft>
      <a:defRPr sz="36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1"/>
        </a:solidFill>
        <a:latin typeface="Arial" panose="020B0604020202020204" pitchFamily="34" charset="0"/>
        <a:ea typeface="宋体" panose="02010600030101010101" pitchFamily="2" charset="-122"/>
        <a:cs typeface="+mn-cs"/>
      </a:defRPr>
    </a:lvl9pPr>
  </p:defaultTextStyle>
  <p:modifyVerifier cryptProviderType="rsaFull" cryptAlgorithmClass="hash" cryptAlgorithmType="typeAny" cryptAlgorithmSid="4" spinCount="100000" saltData="+vu+WKX4BmT0GBFa1t6tkQ==" hashData="3JHWpqK82/m0TDD/Ovf0pvVaY8w="/>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CC0000"/>
    <a:srgbClr val="009900"/>
    <a:srgbClr val="FF99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09" autoAdjust="0"/>
    <p:restoredTop sz="62731" autoAdjust="0"/>
  </p:normalViewPr>
  <p:slideViewPr>
    <p:cSldViewPr showGuides="1">
      <p:cViewPr varScale="1">
        <p:scale>
          <a:sx n="43" d="100"/>
          <a:sy n="43" d="100"/>
        </p:scale>
        <p:origin x="-201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3896"/>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9" Type="http://schemas.openxmlformats.org/officeDocument/2006/relationships/tableStyles" Target="tableStyles.xml"/><Relationship Id="rId238" Type="http://schemas.openxmlformats.org/officeDocument/2006/relationships/viewProps" Target="viewProps.xml"/><Relationship Id="rId237" Type="http://schemas.openxmlformats.org/officeDocument/2006/relationships/presProps" Target="presProps.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lvl1pPr>
          </a:lstStyle>
          <a:p>
            <a:endParaRPr lang="en-US" altLang="zh-CN"/>
          </a:p>
        </p:txBody>
      </p:sp>
      <p:sp>
        <p:nvSpPr>
          <p:cNvPr id="1126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ltLang="zh-CN"/>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1126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127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lvl1pPr>
          </a:lstStyle>
          <a:p>
            <a:endParaRPr lang="en-US" altLang="zh-CN"/>
          </a:p>
        </p:txBody>
      </p:sp>
      <p:sp>
        <p:nvSpPr>
          <p:cNvPr id="1127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A63683E-B4F8-459E-956E-1DFD9ECD2836}"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5" Type="http://schemas.openxmlformats.org/officeDocument/2006/relationships/hyperlink" Target="http://baike.baidu.com/link?url=A-j8vvtQWRj67WEDTREu23rE3kXw04NhL2T4pNVPqmjFK8cea9PnOe-xFpLeh656sjHExmt4e_MS97004pGudq" TargetMode="External"/><Relationship Id="rId4" Type="http://schemas.openxmlformats.org/officeDocument/2006/relationships/hyperlink" Target="http://baike.baidu.com/view/2290452.htm" TargetMode="External"/><Relationship Id="rId3" Type="http://schemas.openxmlformats.org/officeDocument/2006/relationships/hyperlink" Target="http://baike.baidu.com/view/1368133.htm"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5" Type="http://schemas.openxmlformats.org/officeDocument/2006/relationships/hyperlink" Target="http://baike.baidu.com/link?url=A-j8vvtQWRj67WEDTREu23rE3kXw04NhL2T4pNVPqmjFK8cea9PnOe-xFpLeh656sjHExmt4e_MS97004pGudq" TargetMode="External"/><Relationship Id="rId4" Type="http://schemas.openxmlformats.org/officeDocument/2006/relationships/hyperlink" Target="http://baike.baidu.com/view/2290452.htm" TargetMode="External"/><Relationship Id="rId3" Type="http://schemas.openxmlformats.org/officeDocument/2006/relationships/hyperlink" Target="http://baike.baidu.com/view/1368133.htm"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baike.baidu.com/view/502798.htm" TargetMode="Externa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4CD778F-D373-4675-8ED6-5637C5B06B2D}" type="slidenum">
              <a:rPr lang="en-US" altLang="zh-CN"/>
            </a:fld>
            <a:endParaRPr lang="en-US" altLang="zh-CN"/>
          </a:p>
        </p:txBody>
      </p:sp>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BACA46-0642-4618-99C3-EA8C2ED76A93}" type="slidenum">
              <a:rPr lang="en-US" altLang="zh-CN"/>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FFA9BA-098D-4959-8181-C38F972F90FF}" type="slidenum">
              <a:rPr lang="en-US" altLang="zh-CN"/>
            </a:fld>
            <a:endParaRPr lang="en-US" altLang="zh-CN"/>
          </a:p>
        </p:txBody>
      </p:sp>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E9C7A93-BA1A-4479-9CEC-556D673C2925}" type="slidenum">
              <a:rPr lang="en-US" altLang="zh-CN"/>
            </a:fld>
            <a:endParaRPr lang="en-US" altLang="zh-CN"/>
          </a:p>
        </p:txBody>
      </p:sp>
      <p:sp>
        <p:nvSpPr>
          <p:cNvPr id="28674" name="Rectangle 2"/>
          <p:cNvSpPr>
            <a:spLocks noGrp="1" noRot="1" noChangeAspect="1" noChangeArrowheads="1" noTextEdit="1"/>
          </p:cNvSpPr>
          <p:nvPr>
            <p:ph type="sldImg"/>
          </p:nvPr>
        </p:nvSpPr>
        <p:spPr/>
      </p:sp>
      <p:sp>
        <p:nvSpPr>
          <p:cNvPr id="28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619B501-EEFD-452C-A1E5-AE68197F5D5C}" type="slidenum">
              <a:rPr lang="en-US" altLang="zh-CN"/>
            </a:fld>
            <a:endParaRPr lang="en-US" altLang="zh-CN"/>
          </a:p>
        </p:txBody>
      </p:sp>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A7131A-3028-42BE-98CF-4CAC9A20505D}" type="slidenum">
              <a:rPr lang="en-US" altLang="zh-CN"/>
            </a:fld>
            <a:endParaRPr lang="en-US" altLang="zh-CN"/>
          </a:p>
        </p:txBody>
      </p:sp>
      <p:sp>
        <p:nvSpPr>
          <p:cNvPr id="58370" name="Rectangle 2"/>
          <p:cNvSpPr>
            <a:spLocks noGrp="1" noRot="1" noChangeAspect="1" noChangeArrowheads="1" noTextEdit="1"/>
          </p:cNvSpPr>
          <p:nvPr>
            <p:ph type="sldImg"/>
          </p:nvPr>
        </p:nvSpPr>
        <p:spPr/>
      </p:sp>
      <p:sp>
        <p:nvSpPr>
          <p:cNvPr id="58371" name="Rectangle 3"/>
          <p:cNvSpPr>
            <a:spLocks noGrp="1" noChangeArrowheads="1"/>
          </p:cNvSpPr>
          <p:nvPr>
            <p:ph type="body" idx="1"/>
          </p:nvPr>
        </p:nvSpPr>
        <p:spPr/>
        <p:txBody>
          <a:bodyPr/>
          <a:lstStyle/>
          <a:p>
            <a:r>
              <a:rPr lang="en-US" altLang="zh-CN" dirty="0"/>
              <a:t>UML Unified Modeling </a:t>
            </a:r>
            <a:r>
              <a:rPr lang="en-US" altLang="zh-CN" dirty="0" smtClean="0"/>
              <a:t>Language</a:t>
            </a:r>
            <a:endParaRPr lang="en-US" altLang="zh-CN" dirty="0" smtClean="0"/>
          </a:p>
          <a:p>
            <a:endParaRPr lang="en-US" altLang="zh-CN" dirty="0" smtClean="0"/>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业务建模（</a:t>
            </a:r>
            <a:r>
              <a:rPr lang="en-US" altLang="zh-CN" sz="1200" b="0" i="0" kern="1200" dirty="0" smtClean="0">
                <a:solidFill>
                  <a:schemeClr val="tx1"/>
                </a:solidFill>
                <a:latin typeface="Arial" panose="020B0604020202020204" pitchFamily="34" charset="0"/>
                <a:ea typeface="宋体" panose="02010600030101010101" pitchFamily="2" charset="-122"/>
                <a:cs typeface="+mn-cs"/>
              </a:rPr>
              <a:t>Business Modeling</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）是以软件模型方式描述企业管理和业务所涉及的对象和要素、以及它们的属性、行为和彼此关系，业务建模强调以体系的方式来理解、设计和构架企业信息系统。</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业务建模（</a:t>
            </a:r>
            <a:r>
              <a:rPr lang="en-US" altLang="zh-CN" sz="1200" b="0" i="0" kern="1200" dirty="0" smtClean="0">
                <a:solidFill>
                  <a:schemeClr val="tx1"/>
                </a:solidFill>
                <a:latin typeface="Arial" panose="020B0604020202020204" pitchFamily="34" charset="0"/>
                <a:ea typeface="宋体" panose="02010600030101010101" pitchFamily="2" charset="-122"/>
                <a:cs typeface="+mn-cs"/>
              </a:rPr>
              <a:t>Business Modeling</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）是一种建模方法的集合，目的是对业务进行建模。这方面的工作可能包括了对</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业务流程</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建模，对</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4"/>
              </a:rPr>
              <a:t>业务组织</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建模，改进业务流程，领域建模等方面。</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endParaRPr lang="en-US" altLang="zh-CN" dirty="0" smtClean="0"/>
          </a:p>
          <a:p>
            <a:r>
              <a:rPr lang="en-US" altLang="zh-CN" dirty="0" smtClean="0">
                <a:hlinkClick r:id="rId5"/>
              </a:rPr>
              <a:t>http://baike.baidu.com/link?url=A-j8vvtQWRj67WEDTREu23rE3kXw04NhL2T4pNVPqmjFK8cea9PnOe-xFpLeh656sjHExmt4e_MS97004pGudq</a:t>
            </a:r>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A7131A-3028-42BE-98CF-4CAC9A20505D}" type="slidenum">
              <a:rPr lang="en-US" altLang="zh-CN"/>
            </a:fld>
            <a:endParaRPr lang="en-US" altLang="zh-CN"/>
          </a:p>
        </p:txBody>
      </p:sp>
      <p:sp>
        <p:nvSpPr>
          <p:cNvPr id="58370" name="Rectangle 2"/>
          <p:cNvSpPr>
            <a:spLocks noGrp="1" noRot="1" noChangeAspect="1" noChangeArrowheads="1" noTextEdit="1"/>
          </p:cNvSpPr>
          <p:nvPr>
            <p:ph type="sldImg"/>
          </p:nvPr>
        </p:nvSpPr>
        <p:spPr/>
      </p:sp>
      <p:sp>
        <p:nvSpPr>
          <p:cNvPr id="58371" name="Rectangle 3"/>
          <p:cNvSpPr>
            <a:spLocks noGrp="1" noChangeArrowheads="1"/>
          </p:cNvSpPr>
          <p:nvPr>
            <p:ph type="body" idx="1"/>
          </p:nvPr>
        </p:nvSpPr>
        <p:spPr/>
        <p:txBody>
          <a:bodyPr/>
          <a:lstStyle/>
          <a:p>
            <a:r>
              <a:rPr lang="en-US" altLang="zh-CN" dirty="0"/>
              <a:t>UML Unified Modeling </a:t>
            </a:r>
            <a:r>
              <a:rPr lang="en-US" altLang="zh-CN" dirty="0" smtClean="0"/>
              <a:t>Language</a:t>
            </a:r>
            <a:endParaRPr lang="en-US" altLang="zh-CN" dirty="0" smtClean="0"/>
          </a:p>
          <a:p>
            <a:endParaRPr lang="en-US" altLang="zh-CN" dirty="0" smtClean="0"/>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业务建模（</a:t>
            </a:r>
            <a:r>
              <a:rPr lang="en-US" altLang="zh-CN" sz="1200" b="0" i="0" kern="1200" dirty="0" smtClean="0">
                <a:solidFill>
                  <a:schemeClr val="tx1"/>
                </a:solidFill>
                <a:latin typeface="Arial" panose="020B0604020202020204" pitchFamily="34" charset="0"/>
                <a:ea typeface="宋体" panose="02010600030101010101" pitchFamily="2" charset="-122"/>
                <a:cs typeface="+mn-cs"/>
              </a:rPr>
              <a:t>Business Modeling</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）是以软件模型方式描述企业管理和业务所涉及的对象和要素、以及它们的属性、行为和彼此关系，业务建模强调以体系的方式来理解、设计和构架企业信息系统。</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业务建模（</a:t>
            </a:r>
            <a:r>
              <a:rPr lang="en-US" altLang="zh-CN" sz="1200" b="0" i="0" kern="1200" dirty="0" smtClean="0">
                <a:solidFill>
                  <a:schemeClr val="tx1"/>
                </a:solidFill>
                <a:latin typeface="Arial" panose="020B0604020202020204" pitchFamily="34" charset="0"/>
                <a:ea typeface="宋体" panose="02010600030101010101" pitchFamily="2" charset="-122"/>
                <a:cs typeface="+mn-cs"/>
              </a:rPr>
              <a:t>Business Modeling</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）是一种建模方法的集合，目的是对业务进行建模。这方面的工作可能包括了对</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业务流程</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建模，对</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4"/>
              </a:rPr>
              <a:t>业务组织</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建模，改进业务流程，领域建模等方面。</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endParaRPr lang="en-US" altLang="zh-CN" dirty="0" smtClean="0"/>
          </a:p>
          <a:p>
            <a:r>
              <a:rPr lang="en-US" altLang="zh-CN" dirty="0" smtClean="0">
                <a:hlinkClick r:id="rId5"/>
              </a:rPr>
              <a:t>http://baike.baidu.com/link?url=A-j8vvtQWRj67WEDTREu23rE3kXw04NhL2T4pNVPqmjFK8cea9PnOe-xFpLeh656sjHExmt4e_MS97004pGudq</a:t>
            </a:r>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anose="020B0604020202020204" pitchFamily="34" charset="0"/>
                <a:ea typeface="宋体" panose="02010600030101010101" pitchFamily="2" charset="-122"/>
                <a:cs typeface="+mn-cs"/>
              </a:rPr>
              <a:t>IBM Rational Software Architect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en-US" altLang="zh-CN" sz="1200" b="0" i="0" kern="1200" dirty="0" smtClean="0">
                <a:solidFill>
                  <a:schemeClr val="tx1"/>
                </a:solidFill>
                <a:latin typeface="Arial" panose="020B0604020202020204" pitchFamily="34" charset="0"/>
                <a:ea typeface="宋体" panose="02010600030101010101" pitchFamily="2" charset="-122"/>
                <a:cs typeface="+mn-cs"/>
              </a:rPr>
              <a:t>RSA</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该产品是一个专门面向端对端（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end-to-end</a:t>
            </a:r>
            <a:r>
              <a:rPr lang="zh-CN" altLang="en-US" sz="1200" b="0" i="0" kern="1200" dirty="0" smtClean="0">
                <a:solidFill>
                  <a:schemeClr val="tx1"/>
                </a:solidFill>
                <a:latin typeface="Arial" panose="020B0604020202020204" pitchFamily="34" charset="0"/>
                <a:ea typeface="宋体" panose="02010600030101010101" pitchFamily="2" charset="-122"/>
                <a:cs typeface="+mn-cs"/>
              </a:rPr>
              <a:t>）软件交付，高级的、全功能的应用设计、建模和开发工具。在最新的 </a:t>
            </a:r>
            <a:r>
              <a:rPr lang="en-US" altLang="zh-CN" sz="1200" b="0" i="0" kern="1200" dirty="0" smtClean="0">
                <a:solidFill>
                  <a:schemeClr val="tx1"/>
                </a:solidFill>
                <a:latin typeface="Arial" panose="020B0604020202020204" pitchFamily="34" charset="0"/>
                <a:ea typeface="宋体" panose="02010600030101010101" pitchFamily="2" charset="-122"/>
                <a:cs typeface="+mn-cs"/>
              </a:rPr>
              <a:t>V8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版本中，带来了最新的设计和建模技术，提供了对 </a:t>
            </a:r>
            <a:r>
              <a:rPr lang="en-US" altLang="zh-CN" sz="1200" b="0" i="0" kern="1200" dirty="0" smtClean="0">
                <a:solidFill>
                  <a:schemeClr val="tx1"/>
                </a:solidFill>
                <a:latin typeface="Arial" panose="020B0604020202020204" pitchFamily="34" charset="0"/>
                <a:ea typeface="宋体" panose="02010600030101010101" pitchFamily="2" charset="-122"/>
                <a:cs typeface="+mn-cs"/>
              </a:rPr>
              <a:t>SOA</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JavaEE</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5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等技术的完整支持，同时还可集成 </a:t>
            </a:r>
            <a:r>
              <a:rPr lang="en-US" altLang="zh-CN" sz="1200" b="0" i="0" kern="1200" dirty="0" smtClean="0">
                <a:solidFill>
                  <a:schemeClr val="tx1"/>
                </a:solidFill>
                <a:latin typeface="Arial" panose="020B0604020202020204" pitchFamily="34" charset="0"/>
                <a:ea typeface="宋体" panose="02010600030101010101" pitchFamily="2" charset="-122"/>
                <a:cs typeface="+mn-cs"/>
              </a:rPr>
              <a:t>IBM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的产品生命周期管理解决方案。</a:t>
            </a:r>
            <a:endParaRPr lang="zh-CN" altLang="en-US" dirty="0"/>
          </a:p>
        </p:txBody>
      </p:sp>
      <p:sp>
        <p:nvSpPr>
          <p:cNvPr id="4" name="灯片编号占位符 3"/>
          <p:cNvSpPr>
            <a:spLocks noGrp="1"/>
          </p:cNvSpPr>
          <p:nvPr>
            <p:ph type="sldNum" sz="quarter" idx="10"/>
          </p:nvPr>
        </p:nvSpPr>
        <p:spPr/>
        <p:txBody>
          <a:bodyPr/>
          <a:lstStyle/>
          <a:p>
            <a:fld id="{FA63683E-B4F8-459E-956E-1DFD9ECD2836}"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2B98D32-BB94-4262-9F12-39EA46DB7051}" type="slidenum">
              <a:rPr lang="en-US" altLang="zh-CN"/>
            </a:fld>
            <a:endParaRPr lang="en-US" altLang="zh-CN"/>
          </a:p>
        </p:txBody>
      </p:sp>
      <p:sp>
        <p:nvSpPr>
          <p:cNvPr id="30722" name="Rectangle 2"/>
          <p:cNvSpPr>
            <a:spLocks noGrp="1" noRot="1" noChangeAspect="1" noChangeArrowheads="1" noTextEdit="1"/>
          </p:cNvSpPr>
          <p:nvPr>
            <p:ph type="sldImg"/>
          </p:nvPr>
        </p:nvSpPr>
        <p:spPr/>
      </p:sp>
      <p:sp>
        <p:nvSpPr>
          <p:cNvPr id="30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174E65-063F-4C0D-8DA3-1FEFBDE7F4C0}" type="slidenum">
              <a:rPr lang="en-US" altLang="zh-CN"/>
            </a:fld>
            <a:endParaRPr lang="en-US" altLang="zh-CN"/>
          </a:p>
        </p:txBody>
      </p:sp>
      <p:sp>
        <p:nvSpPr>
          <p:cNvPr id="36866" name="Rectangle 2"/>
          <p:cNvSpPr>
            <a:spLocks noGrp="1" noRot="1" noChangeAspect="1" noChangeArrowheads="1" noTextEdit="1"/>
          </p:cNvSpPr>
          <p:nvPr>
            <p:ph type="sldImg"/>
          </p:nvPr>
        </p:nvSpPr>
        <p:spPr/>
      </p:sp>
      <p:sp>
        <p:nvSpPr>
          <p:cNvPr id="36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93514C9-BD59-430B-93AD-8F9B296714E9}" type="slidenum">
              <a:rPr lang="en-US" altLang="zh-CN"/>
            </a:fld>
            <a:endParaRPr lang="en-US" altLang="zh-CN"/>
          </a:p>
        </p:txBody>
      </p:sp>
      <p:sp>
        <p:nvSpPr>
          <p:cNvPr id="38914" name="Rectangle 2"/>
          <p:cNvSpPr>
            <a:spLocks noGrp="1" noRot="1" noChangeAspect="1" noChangeArrowheads="1" noTextEdit="1"/>
          </p:cNvSpPr>
          <p:nvPr>
            <p:ph type="sldImg"/>
          </p:nvPr>
        </p:nvSpPr>
        <p:spPr/>
      </p:sp>
      <p:sp>
        <p:nvSpPr>
          <p:cNvPr id="38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88D526-DEEA-4457-9AFD-E1A183155EAD}" type="slidenum">
              <a:rPr lang="en-US" altLang="zh-CN"/>
            </a:fld>
            <a:endParaRPr lang="en-US" altLang="zh-CN"/>
          </a:p>
        </p:txBody>
      </p:sp>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anose="020B0604020202020204" pitchFamily="34" charset="0"/>
                <a:ea typeface="宋体" panose="02010600030101010101" pitchFamily="2" charset="-122"/>
                <a:cs typeface="+mn-cs"/>
              </a:rPr>
              <a:t>如果父类的函数（方法）根本没有必要或者无法实现，完全要依赖子类去实现的话，可以把此函数（方法）设为</a:t>
            </a:r>
            <a:r>
              <a:rPr lang="en-US" altLang="zh-CN" sz="1200" b="0" i="0" kern="1200" dirty="0" smtClean="0">
                <a:solidFill>
                  <a:schemeClr val="tx1"/>
                </a:solidFill>
                <a:latin typeface="Arial" panose="020B0604020202020204" pitchFamily="34" charset="0"/>
                <a:ea typeface="宋体" panose="02010600030101010101" pitchFamily="2" charset="-122"/>
                <a:cs typeface="+mn-cs"/>
              </a:rPr>
              <a:t>virtual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函数名</a:t>
            </a:r>
            <a:r>
              <a:rPr lang="en-US" altLang="zh-CN" sz="1200" b="0" i="0" kern="1200" dirty="0" smtClean="0">
                <a:solidFill>
                  <a:schemeClr val="tx1"/>
                </a:solidFill>
                <a:latin typeface="Arial" panose="020B0604020202020204" pitchFamily="34" charset="0"/>
                <a:ea typeface="宋体" panose="02010600030101010101" pitchFamily="2" charset="-122"/>
                <a:cs typeface="+mn-cs"/>
              </a:rPr>
              <a:t>=0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我们把这样的函数（方法）称为</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纯虚函数</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FA63683E-B4F8-459E-956E-1DFD9ECD2836}"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BAAD83-D195-48AB-B6B3-E35B3AB4AAAD}" type="slidenum">
              <a:rPr lang="en-US" altLang="zh-CN"/>
            </a:fld>
            <a:endParaRPr lang="en-US" altLang="zh-CN"/>
          </a:p>
        </p:txBody>
      </p:sp>
      <p:sp>
        <p:nvSpPr>
          <p:cNvPr id="44034" name="Rectangle 2"/>
          <p:cNvSpPr>
            <a:spLocks noGrp="1" noRot="1" noChangeAspect="1" noChangeArrowheads="1" noTextEdit="1"/>
          </p:cNvSpPr>
          <p:nvPr>
            <p:ph type="sldImg"/>
          </p:nvPr>
        </p:nvSpPr>
        <p:spPr/>
      </p:sp>
      <p:sp>
        <p:nvSpPr>
          <p:cNvPr id="44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A98FF1-B5D7-4302-89FD-E7009D221A79}" type="slidenum">
              <a:rPr lang="en-US" altLang="zh-CN"/>
            </a:fld>
            <a:endParaRPr lang="en-US" altLang="zh-CN"/>
          </a:p>
        </p:txBody>
      </p:sp>
      <p:sp>
        <p:nvSpPr>
          <p:cNvPr id="46082" name="Rectangle 2"/>
          <p:cNvSpPr>
            <a:spLocks noGrp="1" noRot="1" noChangeAspect="1" noChangeArrowheads="1" noTextEdit="1"/>
          </p:cNvSpPr>
          <p:nvPr>
            <p:ph type="sldImg"/>
          </p:nvPr>
        </p:nvSpPr>
        <p:spPr/>
      </p:sp>
      <p:sp>
        <p:nvSpPr>
          <p:cNvPr id="46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DED405-F009-4402-A487-1FB9BE26558E}" type="slidenum">
              <a:rPr lang="en-US" altLang="zh-CN"/>
            </a:fld>
            <a:endParaRPr lang="en-US" altLang="zh-CN"/>
          </a:p>
        </p:txBody>
      </p:sp>
      <p:sp>
        <p:nvSpPr>
          <p:cNvPr id="56322" name="Rectangle 2"/>
          <p:cNvSpPr>
            <a:spLocks noGrp="1" noRot="1" noChangeAspect="1" noChangeArrowheads="1" noTextEdit="1"/>
          </p:cNvSpPr>
          <p:nvPr>
            <p:ph type="sldImg"/>
          </p:nvPr>
        </p:nvSpPr>
        <p:spPr/>
      </p:sp>
      <p:sp>
        <p:nvSpPr>
          <p:cNvPr id="563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69798E-0D89-49BF-A43D-214D4D8E5648}" type="slidenum">
              <a:rPr lang="en-US" altLang="zh-CN"/>
            </a:fld>
            <a:endParaRPr lang="en-US" altLang="zh-CN"/>
          </a:p>
        </p:txBody>
      </p:sp>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0141D-6151-4CF4-985D-02A3422F81FD}" type="slidenum">
              <a:rPr lang="en-US" altLang="zh-CN"/>
            </a:fld>
            <a:endParaRPr lang="en-US" altLang="zh-CN"/>
          </a:p>
        </p:txBody>
      </p:sp>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AB6961-F018-4E05-B87B-F0042DACFCD8}" type="slidenum">
              <a:rPr lang="en-US" altLang="zh-CN"/>
            </a:fld>
            <a:endParaRPr lang="en-US" altLang="zh-CN"/>
          </a:p>
        </p:txBody>
      </p:sp>
      <p:sp>
        <p:nvSpPr>
          <p:cNvPr id="75778" name="Rectangle 2"/>
          <p:cNvSpPr>
            <a:spLocks noGrp="1" noRot="1" noChangeAspect="1" noChangeArrowheads="1" noTextEdit="1"/>
          </p:cNvSpPr>
          <p:nvPr>
            <p:ph type="sldImg"/>
          </p:nvPr>
        </p:nvSpPr>
        <p:spPr/>
      </p:sp>
      <p:sp>
        <p:nvSpPr>
          <p:cNvPr id="75779" name="Rectangle 3"/>
          <p:cNvSpPr>
            <a:spLocks noGrp="1" noChangeArrowheads="1"/>
          </p:cNvSpPr>
          <p:nvPr>
            <p:ph type="body" idx="1"/>
          </p:nvPr>
        </p:nvSpPr>
        <p:spPr/>
        <p:txBody>
          <a:bodyPr/>
          <a:lstStyle/>
          <a:p>
            <a:r>
              <a:rPr lang="zh-CN" altLang="en-US"/>
              <a:t>用例的目的是定义清晰的系统行为，</a:t>
            </a:r>
            <a:r>
              <a:rPr lang="zh-CN" altLang="en-US">
                <a:solidFill>
                  <a:srgbClr val="FFFFFF"/>
                </a:solidFill>
              </a:rPr>
              <a:t>用例</a:t>
            </a:r>
            <a:r>
              <a:rPr lang="zh-CN" altLang="en-US"/>
              <a:t>是系统提供的外部可感知的功能单元，简单来说就是软件系统和一个外部角色之间的一次交互；但不解释系统的内部结构</a:t>
            </a:r>
            <a:endParaRPr lang="zh-CN" altLang="en-US"/>
          </a:p>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A5151A1-BF27-456F-961F-AFADED1C5E67}" type="slidenum">
              <a:rPr lang="en-US" altLang="zh-CN"/>
            </a:fld>
            <a:endParaRPr lang="en-US" altLang="zh-CN"/>
          </a:p>
        </p:txBody>
      </p:sp>
      <p:sp>
        <p:nvSpPr>
          <p:cNvPr id="77826" name="Rectangle 2"/>
          <p:cNvSpPr>
            <a:spLocks noGrp="1" noRot="1" noChangeAspect="1" noChangeArrowheads="1" noTextEdit="1"/>
          </p:cNvSpPr>
          <p:nvPr>
            <p:ph type="sldImg"/>
          </p:nvPr>
        </p:nvSpPr>
        <p:spPr/>
      </p:sp>
      <p:sp>
        <p:nvSpPr>
          <p:cNvPr id="77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8AA4E5D-8CF0-4219-BEF2-2DBDC6B5F8A5}" type="slidenum">
              <a:rPr lang="en-US" altLang="zh-CN"/>
            </a:fld>
            <a:endParaRPr lang="en-US" altLang="zh-CN"/>
          </a:p>
        </p:txBody>
      </p:sp>
      <p:sp>
        <p:nvSpPr>
          <p:cNvPr id="93186" name="Rectangle 2"/>
          <p:cNvSpPr>
            <a:spLocks noGrp="1" noRot="1" noChangeAspect="1" noChangeArrowheads="1" noTextEdit="1"/>
          </p:cNvSpPr>
          <p:nvPr>
            <p:ph type="sldImg"/>
          </p:nvPr>
        </p:nvSpPr>
        <p:spPr/>
      </p:sp>
      <p:sp>
        <p:nvSpPr>
          <p:cNvPr id="931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D4B68CC-6A97-4139-88E6-64F73D87E6B6}" type="slidenum">
              <a:rPr lang="en-US" altLang="zh-CN"/>
            </a:fld>
            <a:endParaRPr lang="en-US" altLang="zh-CN"/>
          </a:p>
        </p:txBody>
      </p:sp>
      <p:sp>
        <p:nvSpPr>
          <p:cNvPr id="434178" name="Rectangle 2"/>
          <p:cNvSpPr>
            <a:spLocks noGrp="1" noRot="1" noChangeAspect="1" noChangeArrowheads="1" noTextEdit="1"/>
          </p:cNvSpPr>
          <p:nvPr>
            <p:ph type="sldImg"/>
          </p:nvPr>
        </p:nvSpPr>
        <p:spPr/>
      </p:sp>
      <p:sp>
        <p:nvSpPr>
          <p:cNvPr id="434179" name="Rectangle 3"/>
          <p:cNvSpPr>
            <a:spLocks noGrp="1" noChangeArrowheads="1"/>
          </p:cNvSpPr>
          <p:nvPr>
            <p:ph type="body" idx="1"/>
          </p:nvPr>
        </p:nvSpPr>
        <p:spPr/>
        <p:txBody>
          <a:bodyPr/>
          <a:lstStyle/>
          <a:p>
            <a:r>
              <a:rPr lang="zh-CN" altLang="en-US">
                <a:solidFill>
                  <a:srgbClr val="FFFFFF"/>
                </a:solidFill>
                <a:latin typeface="宋体" panose="02010600030101010101" pitchFamily="2" charset="-122"/>
              </a:rPr>
              <a:t>通过用例图，分析应用领域的业务范围、业务规则和业务处理过程</a:t>
            </a:r>
            <a:endParaRPr lang="zh-CN" altLang="en-US">
              <a:solidFill>
                <a:srgbClr val="FFFFFF"/>
              </a:solidFill>
              <a:latin typeface="宋体" panose="02010600030101010101" pitchFamily="2" charset="-122"/>
            </a:endParaRPr>
          </a:p>
          <a:p>
            <a:r>
              <a:rPr lang="zh-CN" altLang="en-US">
                <a:solidFill>
                  <a:srgbClr val="FFFFFF"/>
                </a:solidFill>
                <a:latin typeface="宋体" panose="02010600030101010101" pitchFamily="2" charset="-122"/>
              </a:rPr>
              <a:t>确定目标系统的责任、范围和边界，确定系统的需求。</a:t>
            </a:r>
            <a:endParaRPr lang="zh-CN" altLang="en-US">
              <a:solidFill>
                <a:srgbClr val="FFFFFF"/>
              </a:solidFill>
              <a:latin typeface="宋体" panose="02010600030101010101" pitchFamily="2" charset="-122"/>
            </a:endParaRPr>
          </a:p>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88D526-DEEA-4457-9AFD-E1A183155EAD}" type="slidenum">
              <a:rPr lang="en-US" altLang="zh-CN"/>
            </a:fld>
            <a:endParaRPr lang="en-US" altLang="zh-CN"/>
          </a:p>
        </p:txBody>
      </p:sp>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1B3CF9-E80C-4091-B85E-982368CA5E62}" type="slidenum">
              <a:rPr lang="en-US" altLang="zh-CN"/>
            </a:fld>
            <a:endParaRPr lang="en-US" altLang="zh-CN"/>
          </a:p>
        </p:txBody>
      </p:sp>
      <p:sp>
        <p:nvSpPr>
          <p:cNvPr id="435202" name="Rectangle 2"/>
          <p:cNvSpPr>
            <a:spLocks noGrp="1" noRot="1" noChangeAspect="1" noChangeArrowheads="1" noTextEdit="1"/>
          </p:cNvSpPr>
          <p:nvPr>
            <p:ph type="sldImg"/>
          </p:nvPr>
        </p:nvSpPr>
        <p:spPr/>
      </p:sp>
      <p:sp>
        <p:nvSpPr>
          <p:cNvPr id="435203" name="Rectangle 3"/>
          <p:cNvSpPr>
            <a:spLocks noGrp="1" noChangeArrowheads="1"/>
          </p:cNvSpPr>
          <p:nvPr>
            <p:ph type="body" idx="1"/>
          </p:nvPr>
        </p:nvSpPr>
        <p:spPr/>
        <p:txBody>
          <a:bodyPr/>
          <a:lstStyle/>
          <a:p>
            <a:r>
              <a:rPr lang="zh-CN" altLang="en-US"/>
              <a:t>和</a:t>
            </a:r>
            <a:endParaRPr lang="zh-CN" altLang="en-US">
              <a:solidFill>
                <a:srgbClr val="CC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A9D1F36-E5A0-47A6-ACC5-016CBF4CF70F}" type="slidenum">
              <a:rPr lang="en-US" altLang="zh-CN"/>
            </a:fld>
            <a:endParaRPr lang="en-US" altLang="zh-CN"/>
          </a:p>
        </p:txBody>
      </p:sp>
      <p:sp>
        <p:nvSpPr>
          <p:cNvPr id="438274" name="Rectangle 2"/>
          <p:cNvSpPr>
            <a:spLocks noGrp="1" noRot="1" noChangeAspect="1" noChangeArrowheads="1" noTextEdit="1"/>
          </p:cNvSpPr>
          <p:nvPr>
            <p:ph type="sldImg"/>
          </p:nvPr>
        </p:nvSpPr>
        <p:spPr/>
      </p:sp>
      <p:sp>
        <p:nvSpPr>
          <p:cNvPr id="438275" name="Rectangle 3"/>
          <p:cNvSpPr>
            <a:spLocks noGrp="1" noChangeArrowheads="1"/>
          </p:cNvSpPr>
          <p:nvPr>
            <p:ph type="body" idx="1"/>
          </p:nvPr>
        </p:nvSpPr>
        <p:spPr/>
        <p:txBody>
          <a:bodyPr/>
          <a:lstStyle/>
          <a:p>
            <a:endParaRPr lang="zh-CN" altLang="zh-CN">
              <a:solidFill>
                <a:srgbClr val="CC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4BCCC9-0333-4A96-92AF-2B52001E7764}" type="slidenum">
              <a:rPr lang="en-US" altLang="zh-CN"/>
            </a:fld>
            <a:endParaRPr lang="en-US" altLang="zh-CN"/>
          </a:p>
        </p:txBody>
      </p:sp>
      <p:sp>
        <p:nvSpPr>
          <p:cNvPr id="116738" name="Rectangle 2"/>
          <p:cNvSpPr>
            <a:spLocks noGrp="1" noRot="1" noChangeAspect="1" noChangeArrowheads="1" noTextEdit="1"/>
          </p:cNvSpPr>
          <p:nvPr>
            <p:ph type="sldImg"/>
          </p:nvPr>
        </p:nvSpPr>
        <p:spPr/>
      </p:sp>
      <p:sp>
        <p:nvSpPr>
          <p:cNvPr id="116739"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4BCCC9-0333-4A96-92AF-2B52001E7764}" type="slidenum">
              <a:rPr lang="en-US" altLang="zh-CN"/>
            </a:fld>
            <a:endParaRPr lang="en-US" altLang="zh-CN"/>
          </a:p>
        </p:txBody>
      </p:sp>
      <p:sp>
        <p:nvSpPr>
          <p:cNvPr id="116738" name="Rectangle 2"/>
          <p:cNvSpPr>
            <a:spLocks noGrp="1" noRot="1" noChangeAspect="1" noChangeArrowheads="1" noTextEdit="1"/>
          </p:cNvSpPr>
          <p:nvPr>
            <p:ph type="sldImg"/>
          </p:nvPr>
        </p:nvSpPr>
        <p:spPr/>
      </p:sp>
      <p:sp>
        <p:nvSpPr>
          <p:cNvPr id="116739" name="Rectangle 3"/>
          <p:cNvSpPr>
            <a:spLocks noGrp="1" noChangeArrowheads="1"/>
          </p:cNvSpPr>
          <p:nvPr>
            <p:ph type="body" idx="1"/>
          </p:nvPr>
        </p:nvSpPr>
        <p:spPr/>
        <p:txBody>
          <a:bodyPr/>
          <a:lstStyle/>
          <a:p>
            <a:r>
              <a:rPr lang="en-US" altLang="zh-CN"/>
              <a:t>&lt;&lt;include&gt;&gt;</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anose="020B0604020202020204" pitchFamily="34" charset="0"/>
                <a:ea typeface="宋体" panose="02010600030101010101" pitchFamily="2" charset="-122"/>
                <a:cs typeface="+mn-cs"/>
              </a:rPr>
              <a:t>基础用例</a:t>
            </a:r>
            <a:r>
              <a:rPr lang="en-US" altLang="zh-CN" sz="1200" b="0" i="0" kern="1200" dirty="0" smtClean="0">
                <a:solidFill>
                  <a:schemeClr val="tx1"/>
                </a:solidFill>
                <a:latin typeface="Arial" panose="020B0604020202020204" pitchFamily="34" charset="0"/>
                <a:ea typeface="宋体" panose="02010600030101010101" pitchFamily="2" charset="-122"/>
                <a:cs typeface="+mn-cs"/>
              </a:rPr>
              <a:t>(Base)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中定义有一至多个已命名的扩展点，扩展关系是指将扩展用例</a:t>
            </a:r>
            <a:r>
              <a:rPr lang="en-US" altLang="zh-CN" sz="1200" b="0" i="0" kern="1200" dirty="0" smtClean="0">
                <a:solidFill>
                  <a:schemeClr val="tx1"/>
                </a:solidFill>
                <a:latin typeface="Arial" panose="020B0604020202020204" pitchFamily="34" charset="0"/>
                <a:ea typeface="宋体" panose="02010600030101010101" pitchFamily="2" charset="-122"/>
                <a:cs typeface="+mn-cs"/>
              </a:rPr>
              <a:t>(Extension)</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的事件流在一定的条件下按照相应的扩展点插入到基础用例</a:t>
            </a:r>
            <a:r>
              <a:rPr lang="en-US" altLang="zh-CN" sz="1200" b="0" i="0" kern="1200" dirty="0" smtClean="0">
                <a:solidFill>
                  <a:schemeClr val="tx1"/>
                </a:solidFill>
                <a:latin typeface="Arial" panose="020B0604020202020204" pitchFamily="34" charset="0"/>
                <a:ea typeface="宋体" panose="02010600030101010101" pitchFamily="2" charset="-122"/>
                <a:cs typeface="+mn-cs"/>
              </a:rPr>
              <a:t>(Base)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中。对于包含关系而言，子用例中的事件流是一定插入到基础用例中去的，并且插入点只有一个。而扩展关系可以根据一定的条件来决定是否将扩展用例的事件流插入基础用例事件流，并且插入点可以有多个。</a:t>
            </a:r>
            <a:endParaRPr lang="zh-CN" altLang="en-US" dirty="0"/>
          </a:p>
        </p:txBody>
      </p:sp>
      <p:sp>
        <p:nvSpPr>
          <p:cNvPr id="4" name="灯片编号占位符 3"/>
          <p:cNvSpPr>
            <a:spLocks noGrp="1"/>
          </p:cNvSpPr>
          <p:nvPr>
            <p:ph type="sldNum" sz="quarter" idx="10"/>
          </p:nvPr>
        </p:nvSpPr>
        <p:spPr/>
        <p:txBody>
          <a:bodyPr/>
          <a:lstStyle/>
          <a:p>
            <a:fld id="{FA63683E-B4F8-459E-956E-1DFD9ECD2836}"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anose="020B0604020202020204" pitchFamily="34" charset="0"/>
                <a:ea typeface="宋体" panose="02010600030101010101" pitchFamily="2" charset="-122"/>
                <a:cs typeface="+mn-cs"/>
              </a:rPr>
              <a:t>在这个例子中，呼叫等待和呼叫转移都是对基本通话用例的扩展，但是这两个用例只有在一定的条件下（如应答方正忙或应答方无应答）才会将被扩展用例的事件流嵌入基本通话用例的扩展点，并重用基本通话用例中的事件流。</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值得注意的是扩展用例的事件流往往可以也可抽象为基础用例的备选流，如上例中的呼叫等待和呼叫转移都可以作为基本通话用例的备选流而存在。但是基本通话用例已经是一个很复杂的用例了，选用扩展关系将增值业务抽象成为单独的用例可以避免基础用例过于复杂，并且把一些可选的操作独立封装在另外的用例中。</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FA63683E-B4F8-459E-956E-1DFD9ECD2836}"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出入库操作”与“登录”属于包含关系；“查看统计报表”与“生成统计报表”属于扩展关系；“用户注册”与“邮件注册”和“电话注册”属于典型的泛化关系。</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pPr marL="0" marR="0" indent="0" algn="l" defTabSz="914400" rtl="0" eaLnBrk="1" fontAlgn="base" latinLnBrk="0" hangingPunct="1">
              <a:lnSpc>
                <a:spcPct val="100000"/>
              </a:lnSpc>
              <a:spcBef>
                <a:spcPct val="30000"/>
              </a:spcBef>
              <a:spcAft>
                <a:spcPct val="0"/>
              </a:spcAft>
              <a:buClrTx/>
              <a:buSzTx/>
              <a:buFontTx/>
              <a:buNone/>
              <a:defRPr/>
            </a:pP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当多个用例共同拥有一种类似的结构和行为的时候，可以将它们的共性抽象成为父用例，其他的用例作为泛化关系中的子用例。在用例的泛化关系中，子用例是父用例的一种特殊形式，子用例继承了父用例所有的结构、行为和关系。例如，图</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11-10</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中学员进行课程注册时，假设既可以通过电话注册，也可以通过网上注册，则“注册课程”用例就是“电话注册”用例和“网上注册”用例的泛化，如图</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11-13</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所示。其中三角箭头指向父用例。</a:t>
            </a:r>
            <a:endParaRPr lang="zh-CN" altLang="zh-CN" sz="1200" kern="1200" dirty="0" smtClean="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FA63683E-B4F8-459E-956E-1DFD9ECD2836}"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A63683E-B4F8-459E-956E-1DFD9ECD2836}"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3ED3D28-50BB-4A6B-A8FD-C05E6D9146BE}" type="slidenum">
              <a:rPr lang="en-US" altLang="zh-CN"/>
            </a:fld>
            <a:endParaRPr lang="en-US" altLang="zh-CN"/>
          </a:p>
        </p:txBody>
      </p:sp>
      <p:sp>
        <p:nvSpPr>
          <p:cNvPr id="168962" name="Rectangle 2"/>
          <p:cNvSpPr>
            <a:spLocks noGrp="1" noRot="1" noChangeAspect="1" noChangeArrowheads="1" noTextEdit="1"/>
          </p:cNvSpPr>
          <p:nvPr>
            <p:ph type="sldImg"/>
          </p:nvPr>
        </p:nvSpPr>
        <p:spPr/>
      </p:sp>
      <p:sp>
        <p:nvSpPr>
          <p:cNvPr id="168963" name="Rectangle 3"/>
          <p:cNvSpPr>
            <a:spLocks noGrp="1" noChangeArrowheads="1"/>
          </p:cNvSpPr>
          <p:nvPr>
            <p:ph type="body" idx="1"/>
          </p:nvPr>
        </p:nvSpPr>
        <p:spPr/>
        <p:txBody>
          <a:bodyPr/>
          <a:lstStyle/>
          <a:p>
            <a:pPr lvl="1"/>
            <a:endParaRPr lang="zh-CN" altLang="zh-CN" b="1">
              <a:solidFill>
                <a:schemeClr val="tx2"/>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DFC13E7-BB5D-4BC8-823E-DB999F27E100}" type="slidenum">
              <a:rPr lang="en-US" altLang="zh-CN"/>
            </a:fld>
            <a:endParaRPr lang="en-US" altLang="zh-CN"/>
          </a:p>
        </p:txBody>
      </p:sp>
      <p:sp>
        <p:nvSpPr>
          <p:cNvPr id="440322" name="Rectangle 2"/>
          <p:cNvSpPr>
            <a:spLocks noGrp="1" noRot="1" noChangeAspect="1" noChangeArrowheads="1" noTextEdit="1"/>
          </p:cNvSpPr>
          <p:nvPr>
            <p:ph type="sldImg"/>
          </p:nvPr>
        </p:nvSpPr>
        <p:spPr/>
      </p:sp>
      <p:sp>
        <p:nvSpPr>
          <p:cNvPr id="440323" name="Rectangle 3"/>
          <p:cNvSpPr>
            <a:spLocks noGrp="1" noChangeArrowheads="1"/>
          </p:cNvSpPr>
          <p:nvPr>
            <p:ph type="body" idx="1"/>
          </p:nvPr>
        </p:nvSpPr>
        <p:spPr/>
        <p:txBody>
          <a:bodyPr/>
          <a:lstStyle/>
          <a:p>
            <a:pPr lvl="1"/>
            <a:r>
              <a:rPr lang="en-US" altLang="zh-CN" b="1">
                <a:solidFill>
                  <a:schemeClr val="tx2"/>
                </a:solidFill>
              </a:rPr>
              <a:t> 1 </a:t>
            </a:r>
            <a:r>
              <a:rPr lang="zh-CN" altLang="en-US" b="1">
                <a:solidFill>
                  <a:schemeClr val="tx2"/>
                </a:solidFill>
              </a:rPr>
              <a:t>仅有一个</a:t>
            </a:r>
            <a:endParaRPr lang="zh-CN" altLang="en-US" b="1">
              <a:solidFill>
                <a:schemeClr val="tx2"/>
              </a:solidFill>
            </a:endParaRPr>
          </a:p>
          <a:p>
            <a:pPr lvl="1"/>
            <a:r>
              <a:rPr lang="zh-CN" altLang="en-US" b="1">
                <a:solidFill>
                  <a:schemeClr val="tx2"/>
                </a:solidFill>
              </a:rPr>
              <a:t> </a:t>
            </a:r>
            <a:r>
              <a:rPr lang="en-US" altLang="zh-CN" b="1">
                <a:solidFill>
                  <a:schemeClr val="tx2"/>
                </a:solidFill>
              </a:rPr>
              <a:t>0..* 0</a:t>
            </a:r>
            <a:r>
              <a:rPr lang="zh-CN" altLang="en-US" b="1">
                <a:solidFill>
                  <a:schemeClr val="tx2"/>
                </a:solidFill>
              </a:rPr>
              <a:t>或者更多</a:t>
            </a:r>
            <a:endParaRPr lang="zh-CN" altLang="en-US" b="1">
              <a:solidFill>
                <a:schemeClr val="tx2"/>
              </a:solidFill>
            </a:endParaRPr>
          </a:p>
          <a:p>
            <a:pPr lvl="1"/>
            <a:r>
              <a:rPr lang="zh-CN" altLang="en-US" b="1">
                <a:solidFill>
                  <a:schemeClr val="tx2"/>
                </a:solidFill>
              </a:rPr>
              <a:t> </a:t>
            </a:r>
            <a:r>
              <a:rPr lang="en-US" altLang="zh-CN" b="1">
                <a:solidFill>
                  <a:schemeClr val="tx2"/>
                </a:solidFill>
              </a:rPr>
              <a:t>1..* </a:t>
            </a:r>
            <a:r>
              <a:rPr lang="zh-CN" altLang="en-US" b="1">
                <a:solidFill>
                  <a:schemeClr val="tx2"/>
                </a:solidFill>
              </a:rPr>
              <a:t>一个或者更多</a:t>
            </a:r>
            <a:endParaRPr lang="zh-CN" altLang="en-US" b="1">
              <a:solidFill>
                <a:schemeClr val="tx2"/>
              </a:solidFill>
            </a:endParaRPr>
          </a:p>
          <a:p>
            <a:pPr lvl="1"/>
            <a:r>
              <a:rPr lang="zh-CN" altLang="en-US" b="1">
                <a:solidFill>
                  <a:schemeClr val="tx2"/>
                </a:solidFill>
              </a:rPr>
              <a:t> </a:t>
            </a:r>
            <a:r>
              <a:rPr lang="en-US" altLang="zh-CN" b="1">
                <a:solidFill>
                  <a:schemeClr val="tx2"/>
                </a:solidFill>
              </a:rPr>
              <a:t>0..1 0</a:t>
            </a:r>
            <a:r>
              <a:rPr lang="zh-CN" altLang="en-US" b="1">
                <a:solidFill>
                  <a:schemeClr val="tx2"/>
                </a:solidFill>
              </a:rPr>
              <a:t>个或者</a:t>
            </a:r>
            <a:r>
              <a:rPr lang="en-US" altLang="zh-CN" b="1">
                <a:solidFill>
                  <a:schemeClr val="tx2"/>
                </a:solidFill>
              </a:rPr>
              <a:t>1</a:t>
            </a:r>
            <a:r>
              <a:rPr lang="zh-CN" altLang="en-US" b="1">
                <a:solidFill>
                  <a:schemeClr val="tx2"/>
                </a:solidFill>
              </a:rPr>
              <a:t>个</a:t>
            </a:r>
            <a:endParaRPr lang="zh-CN" altLang="en-US" b="1">
              <a:solidFill>
                <a:schemeClr val="tx2"/>
              </a:solidFill>
            </a:endParaRPr>
          </a:p>
          <a:p>
            <a:pPr lvl="1"/>
            <a:r>
              <a:rPr lang="zh-CN" altLang="en-US" b="1">
                <a:solidFill>
                  <a:schemeClr val="tx2"/>
                </a:solidFill>
              </a:rPr>
              <a:t> </a:t>
            </a:r>
            <a:r>
              <a:rPr lang="en-US" altLang="zh-CN" b="1">
                <a:solidFill>
                  <a:schemeClr val="tx2"/>
                </a:solidFill>
              </a:rPr>
              <a:t>5..8 </a:t>
            </a:r>
            <a:r>
              <a:rPr lang="zh-CN" altLang="en-US" b="1">
                <a:solidFill>
                  <a:schemeClr val="tx2"/>
                </a:solidFill>
              </a:rPr>
              <a:t>特定的范围内（</a:t>
            </a:r>
            <a:r>
              <a:rPr lang="en-US" altLang="zh-CN" b="1">
                <a:solidFill>
                  <a:schemeClr val="tx2"/>
                </a:solidFill>
              </a:rPr>
              <a:t>5,6,7</a:t>
            </a:r>
            <a:r>
              <a:rPr lang="zh-CN" altLang="en-US" b="1">
                <a:solidFill>
                  <a:schemeClr val="tx2"/>
                </a:solidFill>
              </a:rPr>
              <a:t>或</a:t>
            </a:r>
            <a:r>
              <a:rPr lang="en-US" altLang="zh-CN" b="1">
                <a:solidFill>
                  <a:schemeClr val="tx2"/>
                </a:solidFill>
              </a:rPr>
              <a:t>8</a:t>
            </a:r>
            <a:r>
              <a:rPr lang="zh-CN" altLang="en-US" b="1">
                <a:solidFill>
                  <a:schemeClr val="tx2"/>
                </a:solidFill>
              </a:rPr>
              <a:t>）    </a:t>
            </a:r>
            <a:endParaRPr lang="zh-CN" altLang="en-US" b="1">
              <a:solidFill>
                <a:schemeClr val="tx2"/>
              </a:solidFill>
            </a:endParaRPr>
          </a:p>
          <a:p>
            <a:pPr lvl="1"/>
            <a:r>
              <a:rPr lang="zh-CN" altLang="en-US" b="1">
                <a:solidFill>
                  <a:schemeClr val="tx2"/>
                </a:solidFill>
              </a:rPr>
              <a:t> </a:t>
            </a:r>
            <a:r>
              <a:rPr lang="en-US" altLang="zh-CN" b="1">
                <a:solidFill>
                  <a:schemeClr val="tx2"/>
                </a:solidFill>
              </a:rPr>
              <a:t>4..7,9 </a:t>
            </a:r>
            <a:r>
              <a:rPr lang="zh-CN" altLang="en-US" b="1">
                <a:solidFill>
                  <a:schemeClr val="tx2"/>
                </a:solidFill>
              </a:rPr>
              <a:t>符合的</a:t>
            </a:r>
            <a:r>
              <a:rPr lang="en-US" altLang="zh-CN" b="1">
                <a:solidFill>
                  <a:schemeClr val="tx2"/>
                </a:solidFill>
              </a:rPr>
              <a:t>(4,5,6,7</a:t>
            </a:r>
            <a:r>
              <a:rPr lang="zh-CN" altLang="en-US" b="1">
                <a:solidFill>
                  <a:schemeClr val="tx2"/>
                </a:solidFill>
              </a:rPr>
              <a:t>或</a:t>
            </a:r>
            <a:r>
              <a:rPr lang="en-US" altLang="zh-CN" b="1">
                <a:solidFill>
                  <a:schemeClr val="tx2"/>
                </a:solidFill>
              </a:rPr>
              <a:t>9) </a:t>
            </a:r>
            <a:endParaRPr lang="en-US" altLang="zh-CN" b="1">
              <a:solidFill>
                <a:schemeClr val="tx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88D526-DEEA-4457-9AFD-E1A183155EAD}" type="slidenum">
              <a:rPr lang="en-US" altLang="zh-CN"/>
            </a:fld>
            <a:endParaRPr lang="en-US" altLang="zh-CN"/>
          </a:p>
        </p:txBody>
      </p:sp>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zh-CN" dirty="0" smtClean="0">
                <a:latin typeface="宋体" panose="02010600030101010101" pitchFamily="2" charset="-122"/>
              </a:rPr>
              <a:t>面向对象方法与传统的软件开发方法相比，具有许多显著的优点: （1） 按照人类的自然思维方式，面对客观世界建立软件系统模型，有利于对问题域和系统责任的理解，有利于人员交流。（2） 在整个开发过程中采用统一的概念和模型表示，填平了语言之间的鸿沟，使得开发活动之间平滑过渡</a:t>
            </a:r>
            <a:r>
              <a:rPr lang="zh-CN" altLang="zh-CN" dirty="0" smtClean="0">
                <a:latin typeface="华文中宋" panose="02010600040101010101" pitchFamily="2" charset="-122"/>
                <a:ea typeface="华文中宋" panose="02010600040101010101" pitchFamily="2" charset="-122"/>
              </a:rPr>
              <a:t>（3） 对象所具有的封装性和信息隐蔽等特性，使其容易实现软件复用。</a:t>
            </a:r>
            <a:endParaRPr lang="zh-CN" altLang="zh-CN" dirty="0" smtClean="0">
              <a:latin typeface="华文中宋" panose="02010600040101010101" pitchFamily="2" charset="-122"/>
              <a:ea typeface="华文中宋" panose="02010600040101010101" pitchFamily="2" charset="-122"/>
            </a:endParaRPr>
          </a:p>
          <a:p>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E0533CC-EC69-4A99-A6B0-A93E7F671C17}" type="slidenum">
              <a:rPr lang="en-US" altLang="zh-CN"/>
            </a:fld>
            <a:endParaRPr lang="en-US" altLang="zh-CN"/>
          </a:p>
        </p:txBody>
      </p:sp>
      <p:sp>
        <p:nvSpPr>
          <p:cNvPr id="442370" name="Rectangle 2"/>
          <p:cNvSpPr>
            <a:spLocks noGrp="1" noRot="1" noChangeAspect="1" noChangeArrowheads="1" noTextEdit="1"/>
          </p:cNvSpPr>
          <p:nvPr>
            <p:ph type="sldImg"/>
          </p:nvPr>
        </p:nvSpPr>
        <p:spPr/>
      </p:sp>
      <p:sp>
        <p:nvSpPr>
          <p:cNvPr id="442371" name="Rectangle 3"/>
          <p:cNvSpPr>
            <a:spLocks noGrp="1" noChangeArrowheads="1"/>
          </p:cNvSpPr>
          <p:nvPr>
            <p:ph type="body" idx="1"/>
          </p:nvPr>
        </p:nvSpPr>
        <p:spPr/>
        <p:txBody>
          <a:bodyPr/>
          <a:lstStyle/>
          <a:p>
            <a:pPr lvl="1"/>
            <a:r>
              <a:rPr lang="en-US" altLang="zh-CN" b="1">
                <a:solidFill>
                  <a:schemeClr val="tx2"/>
                </a:solidFill>
              </a:rPr>
              <a:t> 1 </a:t>
            </a:r>
            <a:r>
              <a:rPr lang="zh-CN" altLang="en-US" b="1">
                <a:solidFill>
                  <a:schemeClr val="tx2"/>
                </a:solidFill>
              </a:rPr>
              <a:t>仅有一个</a:t>
            </a:r>
            <a:endParaRPr lang="zh-CN" altLang="en-US" b="1">
              <a:solidFill>
                <a:schemeClr val="tx2"/>
              </a:solidFill>
            </a:endParaRPr>
          </a:p>
          <a:p>
            <a:pPr lvl="1"/>
            <a:r>
              <a:rPr lang="zh-CN" altLang="en-US" b="1">
                <a:solidFill>
                  <a:schemeClr val="tx2"/>
                </a:solidFill>
              </a:rPr>
              <a:t> </a:t>
            </a:r>
            <a:r>
              <a:rPr lang="en-US" altLang="zh-CN" b="1">
                <a:solidFill>
                  <a:schemeClr val="tx2"/>
                </a:solidFill>
              </a:rPr>
              <a:t>0..* 0</a:t>
            </a:r>
            <a:r>
              <a:rPr lang="zh-CN" altLang="en-US" b="1">
                <a:solidFill>
                  <a:schemeClr val="tx2"/>
                </a:solidFill>
              </a:rPr>
              <a:t>或者更多</a:t>
            </a:r>
            <a:endParaRPr lang="zh-CN" altLang="en-US" b="1">
              <a:solidFill>
                <a:schemeClr val="tx2"/>
              </a:solidFill>
            </a:endParaRPr>
          </a:p>
          <a:p>
            <a:pPr lvl="1"/>
            <a:r>
              <a:rPr lang="zh-CN" altLang="en-US" b="1">
                <a:solidFill>
                  <a:schemeClr val="tx2"/>
                </a:solidFill>
              </a:rPr>
              <a:t> </a:t>
            </a:r>
            <a:r>
              <a:rPr lang="en-US" altLang="zh-CN" b="1">
                <a:solidFill>
                  <a:schemeClr val="tx2"/>
                </a:solidFill>
              </a:rPr>
              <a:t>1..* </a:t>
            </a:r>
            <a:r>
              <a:rPr lang="zh-CN" altLang="en-US" b="1">
                <a:solidFill>
                  <a:schemeClr val="tx2"/>
                </a:solidFill>
              </a:rPr>
              <a:t>一个或者更多</a:t>
            </a:r>
            <a:endParaRPr lang="zh-CN" altLang="en-US" b="1">
              <a:solidFill>
                <a:schemeClr val="tx2"/>
              </a:solidFill>
            </a:endParaRPr>
          </a:p>
          <a:p>
            <a:pPr lvl="1"/>
            <a:r>
              <a:rPr lang="zh-CN" altLang="en-US" b="1">
                <a:solidFill>
                  <a:schemeClr val="tx2"/>
                </a:solidFill>
              </a:rPr>
              <a:t> </a:t>
            </a:r>
            <a:r>
              <a:rPr lang="en-US" altLang="zh-CN" b="1">
                <a:solidFill>
                  <a:schemeClr val="tx2"/>
                </a:solidFill>
              </a:rPr>
              <a:t>0..1 0</a:t>
            </a:r>
            <a:r>
              <a:rPr lang="zh-CN" altLang="en-US" b="1">
                <a:solidFill>
                  <a:schemeClr val="tx2"/>
                </a:solidFill>
              </a:rPr>
              <a:t>个或者</a:t>
            </a:r>
            <a:r>
              <a:rPr lang="en-US" altLang="zh-CN" b="1">
                <a:solidFill>
                  <a:schemeClr val="tx2"/>
                </a:solidFill>
              </a:rPr>
              <a:t>1</a:t>
            </a:r>
            <a:r>
              <a:rPr lang="zh-CN" altLang="en-US" b="1">
                <a:solidFill>
                  <a:schemeClr val="tx2"/>
                </a:solidFill>
              </a:rPr>
              <a:t>个</a:t>
            </a:r>
            <a:endParaRPr lang="zh-CN" altLang="en-US" b="1">
              <a:solidFill>
                <a:schemeClr val="tx2"/>
              </a:solidFill>
            </a:endParaRPr>
          </a:p>
          <a:p>
            <a:pPr lvl="1"/>
            <a:r>
              <a:rPr lang="zh-CN" altLang="en-US" b="1">
                <a:solidFill>
                  <a:schemeClr val="tx2"/>
                </a:solidFill>
              </a:rPr>
              <a:t> </a:t>
            </a:r>
            <a:r>
              <a:rPr lang="en-US" altLang="zh-CN" b="1">
                <a:solidFill>
                  <a:schemeClr val="tx2"/>
                </a:solidFill>
              </a:rPr>
              <a:t>5..8 </a:t>
            </a:r>
            <a:r>
              <a:rPr lang="zh-CN" altLang="en-US" b="1">
                <a:solidFill>
                  <a:schemeClr val="tx2"/>
                </a:solidFill>
              </a:rPr>
              <a:t>特定的范围内（</a:t>
            </a:r>
            <a:r>
              <a:rPr lang="en-US" altLang="zh-CN" b="1">
                <a:solidFill>
                  <a:schemeClr val="tx2"/>
                </a:solidFill>
              </a:rPr>
              <a:t>5,6,7</a:t>
            </a:r>
            <a:r>
              <a:rPr lang="zh-CN" altLang="en-US" b="1">
                <a:solidFill>
                  <a:schemeClr val="tx2"/>
                </a:solidFill>
              </a:rPr>
              <a:t>或</a:t>
            </a:r>
            <a:r>
              <a:rPr lang="en-US" altLang="zh-CN" b="1">
                <a:solidFill>
                  <a:schemeClr val="tx2"/>
                </a:solidFill>
              </a:rPr>
              <a:t>8</a:t>
            </a:r>
            <a:r>
              <a:rPr lang="zh-CN" altLang="en-US" b="1">
                <a:solidFill>
                  <a:schemeClr val="tx2"/>
                </a:solidFill>
              </a:rPr>
              <a:t>）    </a:t>
            </a:r>
            <a:endParaRPr lang="zh-CN" altLang="en-US" b="1">
              <a:solidFill>
                <a:schemeClr val="tx2"/>
              </a:solidFill>
            </a:endParaRPr>
          </a:p>
          <a:p>
            <a:pPr lvl="1"/>
            <a:r>
              <a:rPr lang="zh-CN" altLang="en-US" b="1">
                <a:solidFill>
                  <a:schemeClr val="tx2"/>
                </a:solidFill>
              </a:rPr>
              <a:t> </a:t>
            </a:r>
            <a:r>
              <a:rPr lang="en-US" altLang="zh-CN" b="1">
                <a:solidFill>
                  <a:schemeClr val="tx2"/>
                </a:solidFill>
              </a:rPr>
              <a:t>4..7,9 </a:t>
            </a:r>
            <a:r>
              <a:rPr lang="zh-CN" altLang="en-US" b="1">
                <a:solidFill>
                  <a:schemeClr val="tx2"/>
                </a:solidFill>
              </a:rPr>
              <a:t>符合的</a:t>
            </a:r>
            <a:r>
              <a:rPr lang="en-US" altLang="zh-CN" b="1">
                <a:solidFill>
                  <a:schemeClr val="tx2"/>
                </a:solidFill>
              </a:rPr>
              <a:t>(4,5,6,7</a:t>
            </a:r>
            <a:r>
              <a:rPr lang="zh-CN" altLang="en-US" b="1">
                <a:solidFill>
                  <a:schemeClr val="tx2"/>
                </a:solidFill>
              </a:rPr>
              <a:t>或</a:t>
            </a:r>
            <a:r>
              <a:rPr lang="en-US" altLang="zh-CN" b="1">
                <a:solidFill>
                  <a:schemeClr val="tx2"/>
                </a:solidFill>
              </a:rPr>
              <a:t>9) </a:t>
            </a:r>
            <a:endParaRPr lang="en-US" altLang="zh-CN" b="1">
              <a:solidFill>
                <a:schemeClr val="tx2"/>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04E0E23-C13E-471D-B68B-ED13E8DE743D}" type="slidenum">
              <a:rPr lang="en-US" altLang="zh-CN"/>
            </a:fld>
            <a:endParaRPr lang="en-US" altLang="zh-CN"/>
          </a:p>
        </p:txBody>
      </p:sp>
      <p:sp>
        <p:nvSpPr>
          <p:cNvPr id="444418" name="Rectangle 2"/>
          <p:cNvSpPr>
            <a:spLocks noGrp="1" noRot="1" noChangeAspect="1" noChangeArrowheads="1" noTextEdit="1"/>
          </p:cNvSpPr>
          <p:nvPr>
            <p:ph type="sldImg"/>
          </p:nvPr>
        </p:nvSpPr>
        <p:spPr/>
      </p:sp>
      <p:sp>
        <p:nvSpPr>
          <p:cNvPr id="444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8A6C174-6827-43AB-976A-BB741C4FBC1A}" type="slidenum">
              <a:rPr lang="en-US" altLang="zh-CN"/>
            </a:fld>
            <a:endParaRPr lang="en-US" altLang="zh-CN"/>
          </a:p>
        </p:txBody>
      </p:sp>
      <p:sp>
        <p:nvSpPr>
          <p:cNvPr id="446466" name="Rectangle 2"/>
          <p:cNvSpPr>
            <a:spLocks noGrp="1" noRot="1" noChangeAspect="1" noChangeArrowheads="1" noTextEdit="1"/>
          </p:cNvSpPr>
          <p:nvPr>
            <p:ph type="sldImg"/>
          </p:nvPr>
        </p:nvSpPr>
        <p:spPr/>
      </p:sp>
      <p:sp>
        <p:nvSpPr>
          <p:cNvPr id="4464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0302683-D1C0-4F97-9B1F-546E644FA5E3}" type="slidenum">
              <a:rPr lang="en-US" altLang="zh-CN"/>
            </a:fld>
            <a:endParaRPr lang="en-US" altLang="zh-CN"/>
          </a:p>
        </p:txBody>
      </p:sp>
      <p:sp>
        <p:nvSpPr>
          <p:cNvPr id="254978" name="Rectangle 2"/>
          <p:cNvSpPr>
            <a:spLocks noGrp="1" noRot="1" noChangeAspect="1" noChangeArrowheads="1" noTextEdit="1"/>
          </p:cNvSpPr>
          <p:nvPr>
            <p:ph type="sldImg"/>
          </p:nvPr>
        </p:nvSpPr>
        <p:spPr/>
      </p:sp>
      <p:sp>
        <p:nvSpPr>
          <p:cNvPr id="254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359EB4E-974A-4876-9DBB-1A9362693657}" type="slidenum">
              <a:rPr lang="en-US" altLang="zh-CN"/>
            </a:fld>
            <a:endParaRPr lang="en-US" altLang="zh-CN"/>
          </a:p>
        </p:txBody>
      </p:sp>
      <p:sp>
        <p:nvSpPr>
          <p:cNvPr id="135170" name="Rectangle 2"/>
          <p:cNvSpPr>
            <a:spLocks noGrp="1" noRot="1" noChangeAspect="1" noChangeArrowheads="1" noTextEdit="1"/>
          </p:cNvSpPr>
          <p:nvPr>
            <p:ph type="sldImg"/>
          </p:nvPr>
        </p:nvSpPr>
        <p:spPr/>
      </p:sp>
      <p:sp>
        <p:nvSpPr>
          <p:cNvPr id="135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38D5BB-E9B4-46CC-A376-495353ADDD6F}" type="slidenum">
              <a:rPr lang="en-US" altLang="zh-CN"/>
            </a:fld>
            <a:endParaRPr lang="en-US" altLang="zh-CN"/>
          </a:p>
        </p:txBody>
      </p:sp>
      <p:sp>
        <p:nvSpPr>
          <p:cNvPr id="244738" name="Rectangle 2"/>
          <p:cNvSpPr>
            <a:spLocks noGrp="1" noRot="1" noChangeAspect="1" noChangeArrowheads="1" noTextEdit="1"/>
          </p:cNvSpPr>
          <p:nvPr>
            <p:ph type="sldImg"/>
          </p:nvPr>
        </p:nvSpPr>
        <p:spPr/>
      </p:sp>
      <p:sp>
        <p:nvSpPr>
          <p:cNvPr id="244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853D1C8-07D8-430F-B9E4-0AD56AAC2B55}" type="slidenum">
              <a:rPr lang="en-US" altLang="zh-CN"/>
            </a:fld>
            <a:endParaRPr lang="en-US" altLang="zh-CN"/>
          </a:p>
        </p:txBody>
      </p:sp>
      <p:sp>
        <p:nvSpPr>
          <p:cNvPr id="137218" name="Rectangle 2"/>
          <p:cNvSpPr>
            <a:spLocks noGrp="1" noRot="1" noChangeAspect="1" noChangeArrowheads="1" noTextEdit="1"/>
          </p:cNvSpPr>
          <p:nvPr>
            <p:ph type="sldImg"/>
          </p:nvPr>
        </p:nvSpPr>
        <p:spPr/>
      </p:sp>
      <p:sp>
        <p:nvSpPr>
          <p:cNvPr id="137219" name="Rectangle 3"/>
          <p:cNvSpPr>
            <a:spLocks noGrp="1" noChangeArrowheads="1"/>
          </p:cNvSpPr>
          <p:nvPr>
            <p:ph type="body" idx="1"/>
          </p:nvPr>
        </p:nvSpPr>
        <p:spPr/>
        <p:txBody>
          <a:bodyPr/>
          <a:lstStyle/>
          <a:p>
            <a:r>
              <a:rPr lang="en-US" altLang="zh-CN"/>
              <a:t>“</a:t>
            </a:r>
            <a:r>
              <a:rPr lang="zh-CN" altLang="en-US"/>
              <a:t>整体”的对象消失不会导致“部分”的对象的消失。球队解散了，球员还在</a:t>
            </a:r>
            <a:endParaRPr lang="zh-CN" altLang="en-US"/>
          </a:p>
          <a:p>
            <a:r>
              <a:rPr lang="zh-CN" altLang="en-US"/>
              <a:t>一个球员可以是俱乐部球队的球员，同时也可以是国家队的球员</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85DAD2D-6864-49CA-8912-4B8B87165D98}" type="slidenum">
              <a:rPr lang="en-US" altLang="zh-CN"/>
            </a:fld>
            <a:endParaRPr lang="en-US" altLang="zh-CN"/>
          </a:p>
        </p:txBody>
      </p:sp>
      <p:sp>
        <p:nvSpPr>
          <p:cNvPr id="139266" name="Rectangle 2"/>
          <p:cNvSpPr>
            <a:spLocks noGrp="1" noRot="1" noChangeAspect="1" noChangeArrowheads="1" noTextEdit="1"/>
          </p:cNvSpPr>
          <p:nvPr>
            <p:ph type="sldImg"/>
          </p:nvPr>
        </p:nvSpPr>
        <p:spPr/>
      </p:sp>
      <p:sp>
        <p:nvSpPr>
          <p:cNvPr id="139267" name="Rectangle 3"/>
          <p:cNvSpPr>
            <a:spLocks noGrp="1" noChangeArrowheads="1"/>
          </p:cNvSpPr>
          <p:nvPr>
            <p:ph type="body" idx="1"/>
          </p:nvPr>
        </p:nvSpPr>
        <p:spPr/>
        <p:txBody>
          <a:bodyPr/>
          <a:lstStyle/>
          <a:p>
            <a:r>
              <a:rPr lang="en-US" altLang="zh-CN"/>
              <a:t>“</a:t>
            </a:r>
            <a:r>
              <a:rPr lang="zh-CN" altLang="en-US"/>
              <a:t>整体”的对象消失不会导致“部分”的对象的消失。球队解散了，球员还在</a:t>
            </a:r>
            <a:endParaRPr lang="zh-CN" altLang="en-US"/>
          </a:p>
          <a:p>
            <a:r>
              <a:rPr lang="zh-CN" altLang="en-US"/>
              <a:t>一个球员可以是俱乐部球队的球员，同时也可以是国家队的球员</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276F6F-434D-4EB2-8DE1-AC9E095A7762}" type="slidenum">
              <a:rPr lang="en-US" altLang="zh-CN"/>
            </a:fld>
            <a:endParaRPr lang="en-US" altLang="zh-CN"/>
          </a:p>
        </p:txBody>
      </p:sp>
      <p:sp>
        <p:nvSpPr>
          <p:cNvPr id="141314" name="Rectangle 2"/>
          <p:cNvSpPr>
            <a:spLocks noGrp="1" noRot="1" noChangeAspect="1" noChangeArrowheads="1" noTextEdit="1"/>
          </p:cNvSpPr>
          <p:nvPr>
            <p:ph type="sldImg"/>
          </p:nvPr>
        </p:nvSpPr>
        <p:spPr/>
      </p:sp>
      <p:sp>
        <p:nvSpPr>
          <p:cNvPr id="141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表现在代码层面，为类</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B</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作为参数被类</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在某个</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method</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方法中使用</a:t>
            </a:r>
            <a:endParaRPr lang="zh-CN" altLang="en-US" dirty="0"/>
          </a:p>
        </p:txBody>
      </p:sp>
      <p:sp>
        <p:nvSpPr>
          <p:cNvPr id="4" name="灯片编号占位符 3"/>
          <p:cNvSpPr>
            <a:spLocks noGrp="1"/>
          </p:cNvSpPr>
          <p:nvPr>
            <p:ph type="sldNum" sz="quarter" idx="10"/>
          </p:nvPr>
        </p:nvSpPr>
        <p:spPr/>
        <p:txBody>
          <a:bodyPr/>
          <a:lstStyle/>
          <a:p>
            <a:fld id="{FA63683E-B4F8-459E-956E-1DFD9ECD2836}"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88D526-DEEA-4457-9AFD-E1A183155EAD}" type="slidenum">
              <a:rPr lang="en-US" altLang="zh-CN"/>
            </a:fld>
            <a:endParaRPr lang="en-US" altLang="zh-CN"/>
          </a:p>
        </p:txBody>
      </p:sp>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表现在代码层面，为类</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B</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作为参数被类</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在某个</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method</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方法中使用</a:t>
            </a:r>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dirty="0" smtClean="0"/>
              <a:t>http://blog.csdn.net/fatherican/article/details/44966891</a:t>
            </a:r>
            <a:endParaRPr lang="zh-CN" altLang="en-US" dirty="0"/>
          </a:p>
        </p:txBody>
      </p:sp>
      <p:sp>
        <p:nvSpPr>
          <p:cNvPr id="4" name="灯片编号占位符 3"/>
          <p:cNvSpPr>
            <a:spLocks noGrp="1"/>
          </p:cNvSpPr>
          <p:nvPr>
            <p:ph type="sldNum" sz="quarter" idx="10"/>
          </p:nvPr>
        </p:nvSpPr>
        <p:spPr/>
        <p:txBody>
          <a:bodyPr/>
          <a:lstStyle/>
          <a:p>
            <a:fld id="{FA63683E-B4F8-459E-956E-1DFD9ECD2836}"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927B85-6094-4BB4-8F7D-5678C36E454C}" type="slidenum">
              <a:rPr lang="en-US" altLang="zh-CN"/>
            </a:fld>
            <a:endParaRPr lang="en-US" altLang="zh-CN"/>
          </a:p>
        </p:txBody>
      </p:sp>
      <p:sp>
        <p:nvSpPr>
          <p:cNvPr id="164866" name="Rectangle 2"/>
          <p:cNvSpPr>
            <a:spLocks noGrp="1" noRot="1" noChangeAspect="1" noChangeArrowheads="1" noTextEdit="1"/>
          </p:cNvSpPr>
          <p:nvPr>
            <p:ph type="sldImg"/>
          </p:nvPr>
        </p:nvSpPr>
        <p:spPr/>
      </p:sp>
      <p:sp>
        <p:nvSpPr>
          <p:cNvPr id="164867" name="Rectangle 3"/>
          <p:cNvSpPr>
            <a:spLocks noGrp="1" noChangeArrowheads="1"/>
          </p:cNvSpPr>
          <p:nvPr>
            <p:ph type="body" idx="1"/>
          </p:nvPr>
        </p:nvSpPr>
        <p:spPr/>
        <p:txBody>
          <a:bodyPr/>
          <a:lstStyle/>
          <a:p>
            <a:endParaRPr lang="zh-CN" altLang="zh-CN">
              <a:solidFill>
                <a:schemeClr val="tx2"/>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D47937-CA86-404C-A525-C1370ABB4353}" type="slidenum">
              <a:rPr lang="en-US" altLang="zh-CN"/>
            </a:fld>
            <a:endParaRPr lang="en-US" altLang="zh-CN"/>
          </a:p>
        </p:txBody>
      </p:sp>
      <p:sp>
        <p:nvSpPr>
          <p:cNvPr id="455682" name="Rectangle 2"/>
          <p:cNvSpPr>
            <a:spLocks noGrp="1" noRot="1" noChangeAspect="1" noChangeArrowheads="1" noTextEdit="1"/>
          </p:cNvSpPr>
          <p:nvPr>
            <p:ph type="sldImg"/>
          </p:nvPr>
        </p:nvSpPr>
        <p:spPr/>
      </p:sp>
      <p:sp>
        <p:nvSpPr>
          <p:cNvPr id="455683" name="Rectangle 3"/>
          <p:cNvSpPr>
            <a:spLocks noGrp="1" noChangeArrowheads="1"/>
          </p:cNvSpPr>
          <p:nvPr>
            <p:ph type="body" idx="1"/>
          </p:nvPr>
        </p:nvSpPr>
        <p:spPr/>
        <p:txBody>
          <a:bodyPr/>
          <a:lstStyle/>
          <a:p>
            <a:r>
              <a:rPr lang="zh-CN" altLang="en-US"/>
              <a:t>表明可能有一组行为段，其中的一个或多个段可以在基本用例中的扩展点处插入。所插入的行为段和插入的顺序取决于在执行基本用例时与主角进行的交互 </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1FEAE76-C645-4D31-BAF2-669A517F869C}" type="slidenum">
              <a:rPr lang="en-US" altLang="zh-CN"/>
            </a:fld>
            <a:endParaRPr lang="en-US" altLang="zh-CN"/>
          </a:p>
        </p:txBody>
      </p:sp>
      <p:sp>
        <p:nvSpPr>
          <p:cNvPr id="345090" name="Rectangle 2"/>
          <p:cNvSpPr>
            <a:spLocks noGrp="1" noRot="1" noChangeAspect="1" noChangeArrowheads="1" noTextEdit="1"/>
          </p:cNvSpPr>
          <p:nvPr>
            <p:ph type="sldImg"/>
          </p:nvPr>
        </p:nvSpPr>
        <p:spPr/>
      </p:sp>
      <p:sp>
        <p:nvSpPr>
          <p:cNvPr id="345091" name="Rectangle 3"/>
          <p:cNvSpPr>
            <a:spLocks noGrp="1" noChangeArrowheads="1"/>
          </p:cNvSpPr>
          <p:nvPr>
            <p:ph type="body" idx="1"/>
          </p:nvPr>
        </p:nvSpPr>
        <p:spPr/>
        <p:txBody>
          <a:bodyPr/>
          <a:lstStyle/>
          <a:p>
            <a:r>
              <a:rPr lang="zh-CN" altLang="en-US">
                <a:solidFill>
                  <a:srgbClr val="000000"/>
                </a:solidFill>
                <a:latin typeface="宋体" panose="02010600030101010101" pitchFamily="2" charset="-122"/>
              </a:rPr>
              <a:t>对于每个对象，从以下方面考虑并发现对象的属性：</a:t>
            </a:r>
            <a:endParaRPr lang="zh-CN" altLang="en-US">
              <a:solidFill>
                <a:srgbClr val="000000"/>
              </a:solidFill>
              <a:latin typeface="宋体" panose="02010600030101010101" pitchFamily="2" charset="-122"/>
            </a:endParaRPr>
          </a:p>
          <a:p>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4369D4-51F6-401D-AA38-3AB716F68AB7}" type="slidenum">
              <a:rPr lang="en-US" altLang="zh-CN"/>
            </a:fld>
            <a:endParaRPr lang="en-US" altLang="zh-CN"/>
          </a:p>
        </p:txBody>
      </p:sp>
      <p:sp>
        <p:nvSpPr>
          <p:cNvPr id="347138" name="Rectangle 2"/>
          <p:cNvSpPr>
            <a:spLocks noGrp="1" noRot="1" noChangeAspect="1" noChangeArrowheads="1" noTextEdit="1"/>
          </p:cNvSpPr>
          <p:nvPr>
            <p:ph type="sldImg"/>
          </p:nvPr>
        </p:nvSpPr>
        <p:spPr/>
      </p:sp>
      <p:sp>
        <p:nvSpPr>
          <p:cNvPr id="347139" name="Rectangle 3"/>
          <p:cNvSpPr>
            <a:spLocks noGrp="1" noChangeArrowheads="1"/>
          </p:cNvSpPr>
          <p:nvPr>
            <p:ph type="body" idx="1"/>
          </p:nvPr>
        </p:nvSpPr>
        <p:spPr/>
        <p:txBody>
          <a:bodyPr/>
          <a:lstStyle/>
          <a:p>
            <a:r>
              <a:rPr lang="zh-CN" altLang="en-US">
                <a:solidFill>
                  <a:srgbClr val="000000"/>
                </a:solidFill>
                <a:latin typeface="宋体" panose="02010600030101010101" pitchFamily="2" charset="-122"/>
              </a:rPr>
              <a:t>对于初步发现的属性，检查这些属性是否系统使用的特征、是否描述了对象本身的特征、是否可以通过继承得到、是否可以从其他属性直接导出等，对这些属性进行整理和筛选。</a:t>
            </a:r>
            <a:endParaRPr lang="zh-CN" altLang="en-US">
              <a:solidFill>
                <a:srgbClr val="000000"/>
              </a:solidFill>
              <a:latin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6B996E-FBFE-4A0A-B7A7-66E04ACC8FB5}" type="slidenum">
              <a:rPr lang="en-US" altLang="zh-CN"/>
            </a:fld>
            <a:endParaRPr lang="en-US" altLang="zh-CN"/>
          </a:p>
        </p:txBody>
      </p:sp>
      <p:sp>
        <p:nvSpPr>
          <p:cNvPr id="322562" name="Rectangle 2"/>
          <p:cNvSpPr>
            <a:spLocks noGrp="1" noRot="1" noChangeAspect="1" noChangeArrowheads="1" noTextEdit="1"/>
          </p:cNvSpPr>
          <p:nvPr>
            <p:ph type="sldImg"/>
          </p:nvPr>
        </p:nvSpPr>
        <p:spPr/>
      </p:sp>
      <p:sp>
        <p:nvSpPr>
          <p:cNvPr id="322563" name="Rectangle 3"/>
          <p:cNvSpPr>
            <a:spLocks noGrp="1" noChangeArrowheads="1"/>
          </p:cNvSpPr>
          <p:nvPr>
            <p:ph type="body" idx="1"/>
          </p:nvPr>
        </p:nvSpPr>
        <p:spPr/>
        <p:txBody>
          <a:bodyPr/>
          <a:lstStyle/>
          <a:p>
            <a:r>
              <a:rPr lang="zh-CN" altLang="en-US">
                <a:solidFill>
                  <a:srgbClr val="FFFFFF"/>
                </a:solidFill>
                <a:latin typeface="华文中宋" panose="02010600040101010101" pitchFamily="2" charset="-122"/>
                <a:ea typeface="华文中宋" panose="02010600040101010101" pitchFamily="2" charset="-122"/>
              </a:rPr>
              <a:t>对于用户接口来说，边界类集中描述了用户与系统的交互信息，而不是描述用户接口的显示形式，如按钮、菜单等；对于系统接口和设备接口来说，边界类集中描述所定义的通信或交换协议，而不是说明协议如何实现的。 </a:t>
            </a:r>
            <a:endParaRPr lang="zh-CN" altLang="en-US">
              <a:solidFill>
                <a:srgbClr val="FFFFFF"/>
              </a:solidFill>
              <a:latin typeface="华文中宋" panose="02010600040101010101" pitchFamily="2" charset="-122"/>
              <a:ea typeface="华文中宋" panose="02010600040101010101" pitchFamily="2" charset="-122"/>
            </a:endParaRPr>
          </a:p>
          <a:p>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5E830A-90E6-4454-B1CF-CC951369D655}" type="slidenum">
              <a:rPr lang="en-US" altLang="zh-CN"/>
            </a:fld>
            <a:endParaRPr lang="en-US" altLang="zh-CN"/>
          </a:p>
        </p:txBody>
      </p:sp>
      <p:sp>
        <p:nvSpPr>
          <p:cNvPr id="330754" name="Rectangle 2"/>
          <p:cNvSpPr>
            <a:spLocks noGrp="1" noRot="1" noChangeAspect="1" noChangeArrowheads="1" noTextEdit="1"/>
          </p:cNvSpPr>
          <p:nvPr>
            <p:ph type="sldImg"/>
          </p:nvPr>
        </p:nvSpPr>
        <p:spPr/>
      </p:sp>
      <p:sp>
        <p:nvSpPr>
          <p:cNvPr id="330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CBE6D17-B5AD-4AF1-B356-D17B8490F456}" type="slidenum">
              <a:rPr lang="en-US" altLang="zh-CN"/>
            </a:fld>
            <a:endParaRPr lang="en-US" altLang="zh-CN"/>
          </a:p>
        </p:txBody>
      </p:sp>
      <p:sp>
        <p:nvSpPr>
          <p:cNvPr id="348162" name="Rectangle 2"/>
          <p:cNvSpPr>
            <a:spLocks noGrp="1" noRot="1" noChangeAspect="1" noChangeArrowheads="1" noTextEdit="1"/>
          </p:cNvSpPr>
          <p:nvPr>
            <p:ph type="sldImg"/>
          </p:nvPr>
        </p:nvSpPr>
        <p:spPr/>
      </p:sp>
      <p:sp>
        <p:nvSpPr>
          <p:cNvPr id="348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A35D6F3-B2A7-4A45-BFA1-B75416F9E585}" type="slidenum">
              <a:rPr lang="en-US" altLang="zh-CN"/>
            </a:fld>
            <a:endParaRPr lang="en-US" altLang="zh-CN"/>
          </a:p>
        </p:txBody>
      </p:sp>
      <p:sp>
        <p:nvSpPr>
          <p:cNvPr id="260098" name="Rectangle 2"/>
          <p:cNvSpPr>
            <a:spLocks noGrp="1" noRot="1" noChangeAspect="1" noChangeArrowheads="1" noTextEdit="1"/>
          </p:cNvSpPr>
          <p:nvPr>
            <p:ph type="sldImg"/>
          </p:nvPr>
        </p:nvSpPr>
        <p:spPr/>
      </p:sp>
      <p:sp>
        <p:nvSpPr>
          <p:cNvPr id="260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F813377-1829-49CC-9460-1A6C3CA06EE9}" type="slidenum">
              <a:rPr lang="en-US" altLang="zh-CN"/>
            </a:fld>
            <a:endParaRPr lang="en-US" altLang="zh-CN"/>
          </a:p>
        </p:txBody>
      </p:sp>
      <p:sp>
        <p:nvSpPr>
          <p:cNvPr id="352258" name="Rectangle 2"/>
          <p:cNvSpPr>
            <a:spLocks noGrp="1" noRot="1" noChangeAspect="1" noChangeArrowheads="1" noTextEdit="1"/>
          </p:cNvSpPr>
          <p:nvPr>
            <p:ph type="sldImg"/>
          </p:nvPr>
        </p:nvSpPr>
        <p:spPr/>
      </p:sp>
      <p:sp>
        <p:nvSpPr>
          <p:cNvPr id="352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8900D2D-8878-4D2D-A425-933993002040}" type="slidenum">
              <a:rPr lang="en-US" altLang="zh-CN"/>
            </a:fld>
            <a:endParaRPr lang="en-US" altLang="zh-CN"/>
          </a:p>
        </p:txBody>
      </p:sp>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4EA4580-4D66-4742-9E5F-ED605CAF09F3}" type="slidenum">
              <a:rPr lang="en-US" altLang="zh-CN"/>
            </a:fld>
            <a:endParaRPr lang="en-US" altLang="zh-CN"/>
          </a:p>
        </p:txBody>
      </p:sp>
      <p:sp>
        <p:nvSpPr>
          <p:cNvPr id="289794" name="Rectangle 2"/>
          <p:cNvSpPr>
            <a:spLocks noGrp="1" noRot="1" noChangeAspect="1" noChangeArrowheads="1" noTextEdit="1"/>
          </p:cNvSpPr>
          <p:nvPr>
            <p:ph type="sldImg"/>
          </p:nvPr>
        </p:nvSpPr>
        <p:spPr/>
      </p:sp>
      <p:sp>
        <p:nvSpPr>
          <p:cNvPr id="289795" name="Rectangle 3"/>
          <p:cNvSpPr>
            <a:spLocks noGrp="1" noChangeArrowheads="1"/>
          </p:cNvSpPr>
          <p:nvPr>
            <p:ph type="body" idx="1"/>
          </p:nvPr>
        </p:nvSpPr>
        <p:spPr/>
        <p:txBody>
          <a:bodyPr/>
          <a:lstStyle/>
          <a:p>
            <a:pPr lvl="1"/>
            <a:endParaRPr lang="en-US" altLang="zh-CN">
              <a:solidFill>
                <a:srgbClr val="0000FF"/>
              </a:solidFill>
            </a:endParaRPr>
          </a:p>
          <a:p>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9A55DB5-AA91-4CA9-B860-7C2A9F2D132F}" type="slidenum">
              <a:rPr lang="en-US" altLang="zh-CN"/>
            </a:fld>
            <a:endParaRPr lang="en-US" altLang="zh-CN"/>
          </a:p>
        </p:txBody>
      </p:sp>
      <p:sp>
        <p:nvSpPr>
          <p:cNvPr id="300034" name="Rectangle 2"/>
          <p:cNvSpPr>
            <a:spLocks noGrp="1" noRot="1" noChangeAspect="1" noChangeArrowheads="1" noTextEdit="1"/>
          </p:cNvSpPr>
          <p:nvPr>
            <p:ph type="sldImg"/>
          </p:nvPr>
        </p:nvSpPr>
        <p:spPr/>
      </p:sp>
      <p:sp>
        <p:nvSpPr>
          <p:cNvPr id="300035" name="Rectangle 3"/>
          <p:cNvSpPr>
            <a:spLocks noGrp="1" noChangeArrowheads="1"/>
          </p:cNvSpPr>
          <p:nvPr>
            <p:ph type="body" idx="1"/>
          </p:nvPr>
        </p:nvSpPr>
        <p:spPr/>
        <p:txBody>
          <a:bodyPr/>
          <a:lstStyle/>
          <a:p>
            <a:pPr lvl="1"/>
            <a:r>
              <a:rPr lang="en-US" altLang="zh-CN">
                <a:solidFill>
                  <a:srgbClr val="0000FF"/>
                </a:solidFill>
              </a:rPr>
              <a:t>⑴</a:t>
            </a:r>
            <a:r>
              <a:rPr lang="zh-CN" altLang="en-US">
                <a:solidFill>
                  <a:srgbClr val="0000FF"/>
                </a:solidFill>
              </a:rPr>
              <a:t>对象（</a:t>
            </a:r>
            <a:r>
              <a:rPr lang="en-US" altLang="zh-CN">
                <a:solidFill>
                  <a:srgbClr val="0000FF"/>
                </a:solidFill>
              </a:rPr>
              <a:t>Object</a:t>
            </a:r>
            <a:r>
              <a:rPr lang="zh-CN" altLang="en-US">
                <a:solidFill>
                  <a:srgbClr val="0000FF"/>
                </a:solidFill>
              </a:rPr>
              <a:t>）</a:t>
            </a:r>
            <a:endParaRPr lang="zh-CN" altLang="en-US">
              <a:solidFill>
                <a:srgbClr val="0000FF"/>
              </a:solidFill>
            </a:endParaRPr>
          </a:p>
          <a:p>
            <a:pPr lvl="1"/>
            <a:r>
              <a:rPr lang="zh-CN" altLang="en-US">
                <a:solidFill>
                  <a:srgbClr val="0000FF"/>
                </a:solidFill>
              </a:rPr>
              <a:t>⑵消息（</a:t>
            </a:r>
            <a:r>
              <a:rPr lang="en-US" altLang="zh-CN">
                <a:solidFill>
                  <a:srgbClr val="0000FF"/>
                </a:solidFill>
              </a:rPr>
              <a:t>Message</a:t>
            </a:r>
            <a:r>
              <a:rPr lang="zh-CN" altLang="en-US">
                <a:solidFill>
                  <a:srgbClr val="0000FF"/>
                </a:solidFill>
              </a:rPr>
              <a:t>）</a:t>
            </a:r>
            <a:endParaRPr lang="zh-CN" altLang="en-US">
              <a:solidFill>
                <a:srgbClr val="0000FF"/>
              </a:solidFill>
            </a:endParaRPr>
          </a:p>
          <a:p>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01D1DFB-3E6A-4218-9CF2-2D0C8941EC33}" type="slidenum">
              <a:rPr lang="en-US" altLang="zh-CN"/>
            </a:fld>
            <a:endParaRPr lang="en-US" altLang="zh-CN"/>
          </a:p>
        </p:txBody>
      </p:sp>
      <p:sp>
        <p:nvSpPr>
          <p:cNvPr id="297986" name="Rectangle 2"/>
          <p:cNvSpPr>
            <a:spLocks noGrp="1" noRot="1" noChangeAspect="1" noChangeArrowheads="1" noTextEdit="1"/>
          </p:cNvSpPr>
          <p:nvPr>
            <p:ph type="sldImg"/>
          </p:nvPr>
        </p:nvSpPr>
        <p:spPr/>
      </p:sp>
      <p:sp>
        <p:nvSpPr>
          <p:cNvPr id="297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36C03BA-DE8E-4CA2-903B-BE14E5E5AFC8}" type="slidenum">
              <a:rPr lang="en-US" altLang="zh-CN"/>
            </a:fld>
            <a:endParaRPr lang="en-US" altLang="zh-CN"/>
          </a:p>
        </p:txBody>
      </p:sp>
      <p:sp>
        <p:nvSpPr>
          <p:cNvPr id="354306" name="Rectangle 2"/>
          <p:cNvSpPr>
            <a:spLocks noGrp="1" noRot="1" noChangeAspect="1" noChangeArrowheads="1" noTextEdit="1"/>
          </p:cNvSpPr>
          <p:nvPr>
            <p:ph type="sldImg"/>
          </p:nvPr>
        </p:nvSpPr>
        <p:spPr/>
      </p:sp>
      <p:sp>
        <p:nvSpPr>
          <p:cNvPr id="35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40131E1-2E49-4F56-880D-F78E511F9259}" type="slidenum">
              <a:rPr lang="en-US" altLang="zh-CN"/>
            </a:fld>
            <a:endParaRPr lang="en-US" altLang="zh-CN"/>
          </a:p>
        </p:txBody>
      </p:sp>
      <p:sp>
        <p:nvSpPr>
          <p:cNvPr id="294914" name="Rectangle 2"/>
          <p:cNvSpPr>
            <a:spLocks noGrp="1" noRot="1" noChangeAspect="1" noChangeArrowheads="1" noTextEdit="1"/>
          </p:cNvSpPr>
          <p:nvPr>
            <p:ph type="sldImg"/>
          </p:nvPr>
        </p:nvSpPr>
        <p:spPr/>
      </p:sp>
      <p:sp>
        <p:nvSpPr>
          <p:cNvPr id="294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9A61CCD-708D-453C-9260-0D34A5B223A4}" type="slidenum">
              <a:rPr lang="en-US" altLang="zh-CN"/>
            </a:fld>
            <a:endParaRPr lang="en-US" altLang="zh-CN"/>
          </a:p>
        </p:txBody>
      </p:sp>
      <p:sp>
        <p:nvSpPr>
          <p:cNvPr id="423938" name="Rectangle 2"/>
          <p:cNvSpPr>
            <a:spLocks noGrp="1" noRot="1" noChangeAspect="1" noChangeArrowheads="1" noTextEdit="1"/>
          </p:cNvSpPr>
          <p:nvPr>
            <p:ph type="sldImg"/>
          </p:nvPr>
        </p:nvSpPr>
        <p:spPr/>
      </p:sp>
      <p:sp>
        <p:nvSpPr>
          <p:cNvPr id="423939" name="Rectangle 3"/>
          <p:cNvSpPr>
            <a:spLocks noGrp="1" noChangeArrowheads="1"/>
          </p:cNvSpPr>
          <p:nvPr>
            <p:ph type="body" idx="1"/>
          </p:nvPr>
        </p:nvSpPr>
        <p:spPr/>
        <p:txBody>
          <a:bodyPr/>
          <a:lstStyle/>
          <a:p>
            <a:r>
              <a:rPr lang="zh-CN" altLang="en-US"/>
              <a:t>建模工具</a:t>
            </a:r>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E76E55-F32F-4594-BF12-1B264C6482A5}" type="slidenum">
              <a:rPr lang="en-US" altLang="zh-CN"/>
            </a:fld>
            <a:endParaRPr lang="en-US" altLang="zh-CN"/>
          </a:p>
        </p:txBody>
      </p:sp>
      <p:sp>
        <p:nvSpPr>
          <p:cNvPr id="427010" name="Rectangle 2"/>
          <p:cNvSpPr>
            <a:spLocks noGrp="1" noRot="1" noChangeAspect="1" noChangeArrowheads="1" noTextEdit="1"/>
          </p:cNvSpPr>
          <p:nvPr>
            <p:ph type="sldImg"/>
          </p:nvPr>
        </p:nvSpPr>
        <p:spPr/>
      </p:sp>
      <p:sp>
        <p:nvSpPr>
          <p:cNvPr id="427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81AFD1D-5E3A-48E1-B380-B03BFBAEDF07}" type="slidenum">
              <a:rPr lang="en-US" altLang="zh-CN"/>
            </a:fld>
            <a:endParaRPr lang="en-US" altLang="zh-CN"/>
          </a:p>
        </p:txBody>
      </p:sp>
      <p:sp>
        <p:nvSpPr>
          <p:cNvPr id="384002" name="Rectangle 2"/>
          <p:cNvSpPr>
            <a:spLocks noGrp="1" noRot="1" noChangeAspect="1" noChangeArrowheads="1" noTextEdit="1"/>
          </p:cNvSpPr>
          <p:nvPr>
            <p:ph type="sldImg"/>
          </p:nvPr>
        </p:nvSpPr>
        <p:spPr/>
      </p:sp>
      <p:sp>
        <p:nvSpPr>
          <p:cNvPr id="38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4905C4-B091-492D-9441-B169379D28A7}" type="slidenum">
              <a:rPr lang="en-US" altLang="zh-CN"/>
            </a:fld>
            <a:endParaRPr lang="en-US" altLang="zh-CN"/>
          </a:p>
        </p:txBody>
      </p:sp>
      <p:sp>
        <p:nvSpPr>
          <p:cNvPr id="429058" name="Rectangle 2"/>
          <p:cNvSpPr>
            <a:spLocks noGrp="1" noRot="1" noChangeAspect="1" noChangeArrowheads="1" noTextEdit="1"/>
          </p:cNvSpPr>
          <p:nvPr>
            <p:ph type="sldImg"/>
          </p:nvPr>
        </p:nvSpPr>
        <p:spPr/>
      </p:sp>
      <p:sp>
        <p:nvSpPr>
          <p:cNvPr id="429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7E1D19B-1DC3-48F9-B813-6BC8FFAE0DB3}" type="slidenum">
              <a:rPr lang="en-US" altLang="zh-CN"/>
            </a:fld>
            <a:endParaRPr lang="en-US" altLang="zh-CN"/>
          </a:p>
        </p:txBody>
      </p:sp>
      <p:sp>
        <p:nvSpPr>
          <p:cNvPr id="387074" name="Rectangle 2"/>
          <p:cNvSpPr>
            <a:spLocks noGrp="1" noRot="1" noChangeAspect="1" noChangeArrowheads="1" noTextEdit="1"/>
          </p:cNvSpPr>
          <p:nvPr>
            <p:ph type="sldImg"/>
          </p:nvPr>
        </p:nvSpPr>
        <p:spPr/>
      </p:sp>
      <p:sp>
        <p:nvSpPr>
          <p:cNvPr id="38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BC35D2A-F036-4A92-90CD-85B0CC827EA0}" type="slidenum">
              <a:rPr lang="en-US" altLang="zh-CN"/>
            </a:fld>
            <a:endParaRPr lang="en-US" altLang="zh-CN"/>
          </a:p>
        </p:txBody>
      </p:sp>
      <p:sp>
        <p:nvSpPr>
          <p:cNvPr id="18434" name="Rectangle 2"/>
          <p:cNvSpPr>
            <a:spLocks noGrp="1" noRot="1" noChangeAspect="1" noChangeArrowheads="1" noTextEdit="1"/>
          </p:cNvSpPr>
          <p:nvPr>
            <p:ph type="sldImg"/>
          </p:nvPr>
        </p:nvSpPr>
        <p:spPr/>
      </p:sp>
      <p:sp>
        <p:nvSpPr>
          <p:cNvPr id="18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8256FFD-ED3B-42DE-9DCB-972554941495}" type="slidenum">
              <a:rPr lang="en-US" altLang="zh-CN"/>
            </a:fld>
            <a:endParaRPr lang="en-US" altLang="zh-CN"/>
          </a:p>
        </p:txBody>
      </p:sp>
      <p:sp>
        <p:nvSpPr>
          <p:cNvPr id="405506" name="Rectangle 2"/>
          <p:cNvSpPr>
            <a:spLocks noGrp="1" noRot="1" noChangeAspect="1" noChangeArrowheads="1" noTextEdit="1"/>
          </p:cNvSpPr>
          <p:nvPr>
            <p:ph type="sldImg"/>
          </p:nvPr>
        </p:nvSpPr>
        <p:spPr/>
      </p:sp>
      <p:sp>
        <p:nvSpPr>
          <p:cNvPr id="405507" name="Rectangle 3"/>
          <p:cNvSpPr>
            <a:spLocks noGrp="1" noChangeArrowheads="1"/>
          </p:cNvSpPr>
          <p:nvPr>
            <p:ph type="body" idx="1"/>
          </p:nvPr>
        </p:nvSpPr>
        <p:spPr/>
        <p:txBody>
          <a:bodyPr/>
          <a:lstStyle/>
          <a:p>
            <a:r>
              <a:rPr lang="zh-CN" altLang="en-US">
                <a:solidFill>
                  <a:srgbClr val="0000FF"/>
                </a:solidFill>
              </a:rPr>
              <a:t>主导</a:t>
            </a:r>
            <a:r>
              <a:rPr lang="en-US" altLang="zh-CN">
                <a:solidFill>
                  <a:srgbClr val="0000FF"/>
                </a:solidFill>
              </a:rPr>
              <a:t>Actor</a:t>
            </a:r>
            <a:endParaRPr lang="en-US" altLang="zh-CN">
              <a:solidFill>
                <a:srgbClr val="0000FF"/>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E84A64B-A1AF-4A73-9F4A-6FF94486303C}" type="slidenum">
              <a:rPr lang="en-US" altLang="zh-CN"/>
            </a:fld>
            <a:endParaRPr lang="en-US" altLang="zh-CN"/>
          </a:p>
        </p:txBody>
      </p:sp>
      <p:sp>
        <p:nvSpPr>
          <p:cNvPr id="430082" name="Rectangle 2"/>
          <p:cNvSpPr>
            <a:spLocks noGrp="1" noRot="1" noChangeAspect="1" noChangeArrowheads="1" noTextEdit="1"/>
          </p:cNvSpPr>
          <p:nvPr>
            <p:ph type="sldImg"/>
          </p:nvPr>
        </p:nvSpPr>
        <p:spPr/>
      </p:sp>
      <p:sp>
        <p:nvSpPr>
          <p:cNvPr id="43008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D68967C-5A52-4DA6-808F-09366209CB59}" type="slidenum">
              <a:rPr lang="en-US" altLang="zh-CN"/>
            </a:fld>
            <a:endParaRPr lang="en-US" altLang="zh-CN"/>
          </a:p>
        </p:txBody>
      </p:sp>
      <p:sp>
        <p:nvSpPr>
          <p:cNvPr id="393218" name="Rectangle 2"/>
          <p:cNvSpPr>
            <a:spLocks noGrp="1" noRot="1" noChangeAspect="1" noChangeArrowheads="1" noTextEdit="1"/>
          </p:cNvSpPr>
          <p:nvPr>
            <p:ph type="sldImg"/>
          </p:nvPr>
        </p:nvSpPr>
        <p:spPr/>
      </p:sp>
      <p:sp>
        <p:nvSpPr>
          <p:cNvPr id="393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1575C3-ADAD-47CE-9426-6FFB1B4E8641}" type="slidenum">
              <a:rPr lang="en-US" altLang="zh-CN"/>
            </a:fld>
            <a:endParaRPr lang="en-US" altLang="zh-CN"/>
          </a:p>
        </p:txBody>
      </p:sp>
      <p:sp>
        <p:nvSpPr>
          <p:cNvPr id="388098" name="Rectangle 2"/>
          <p:cNvSpPr>
            <a:spLocks noGrp="1" noRot="1" noChangeAspect="1" noChangeArrowheads="1" noTextEdit="1"/>
          </p:cNvSpPr>
          <p:nvPr>
            <p:ph type="sldImg"/>
          </p:nvPr>
        </p:nvSpPr>
        <p:spPr/>
      </p:sp>
      <p:sp>
        <p:nvSpPr>
          <p:cNvPr id="388099" name="Rectangle 3"/>
          <p:cNvSpPr>
            <a:spLocks noGrp="1" noChangeArrowheads="1"/>
          </p:cNvSpPr>
          <p:nvPr>
            <p:ph type="body" idx="1"/>
          </p:nvPr>
        </p:nvSpPr>
        <p:spPr/>
        <p:txBody>
          <a:bodyPr/>
          <a:lstStyle/>
          <a:p>
            <a:endParaRPr lang="en-US" altLang="zh-CN"/>
          </a:p>
          <a:p>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712BC61-1CE9-4F0A-98EB-617DA72C1A85}" type="slidenum">
              <a:rPr lang="en-US" altLang="zh-CN"/>
            </a:fld>
            <a:endParaRPr lang="en-US" altLang="zh-CN"/>
          </a:p>
        </p:txBody>
      </p:sp>
      <p:sp>
        <p:nvSpPr>
          <p:cNvPr id="390146" name="Rectangle 2"/>
          <p:cNvSpPr>
            <a:spLocks noGrp="1" noRot="1" noChangeAspect="1" noChangeArrowheads="1" noTextEdit="1"/>
          </p:cNvSpPr>
          <p:nvPr>
            <p:ph type="sldImg"/>
          </p:nvPr>
        </p:nvSpPr>
        <p:spPr/>
      </p:sp>
      <p:sp>
        <p:nvSpPr>
          <p:cNvPr id="390147" name="Rectangle 3"/>
          <p:cNvSpPr>
            <a:spLocks noGrp="1" noChangeArrowheads="1"/>
          </p:cNvSpPr>
          <p:nvPr>
            <p:ph type="body" idx="1"/>
          </p:nvPr>
        </p:nvSpPr>
        <p:spPr/>
        <p:txBody>
          <a:bodyPr/>
          <a:lstStyle/>
          <a:p>
            <a:r>
              <a:rPr lang="en-US" altLang="zh-CN" b="1">
                <a:solidFill>
                  <a:schemeClr val="bg1"/>
                </a:solidFill>
              </a:rPr>
              <a:t>①</a:t>
            </a:r>
            <a:r>
              <a:rPr lang="zh-CN" altLang="en-US" b="1">
                <a:solidFill>
                  <a:schemeClr val="bg1"/>
                </a:solidFill>
              </a:rPr>
              <a:t>活动</a:t>
            </a:r>
            <a:endParaRPr lang="zh-CN" altLang="en-US" b="1">
              <a:solidFill>
                <a:schemeClr val="bg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1A21524-610D-41EC-8397-B582827722AE}" type="slidenum">
              <a:rPr lang="en-US" altLang="zh-CN"/>
            </a:fld>
            <a:endParaRPr lang="en-US" altLang="zh-CN"/>
          </a:p>
        </p:txBody>
      </p:sp>
      <p:sp>
        <p:nvSpPr>
          <p:cNvPr id="461826" name="Rectangle 2"/>
          <p:cNvSpPr>
            <a:spLocks noGrp="1" noRot="1" noChangeAspect="1" noChangeArrowheads="1" noTextEdit="1"/>
          </p:cNvSpPr>
          <p:nvPr>
            <p:ph type="sldImg"/>
          </p:nvPr>
        </p:nvSpPr>
        <p:spPr/>
      </p:sp>
      <p:sp>
        <p:nvSpPr>
          <p:cNvPr id="46182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D68967C-5A52-4DA6-808F-09366209CB59}" type="slidenum">
              <a:rPr lang="en-US" altLang="zh-CN"/>
            </a:fld>
            <a:endParaRPr lang="en-US" altLang="zh-CN"/>
          </a:p>
        </p:txBody>
      </p:sp>
      <p:sp>
        <p:nvSpPr>
          <p:cNvPr id="393218" name="Rectangle 2"/>
          <p:cNvSpPr>
            <a:spLocks noGrp="1" noRot="1" noChangeAspect="1" noChangeArrowheads="1" noTextEdit="1"/>
          </p:cNvSpPr>
          <p:nvPr>
            <p:ph type="sldImg"/>
          </p:nvPr>
        </p:nvSpPr>
        <p:spPr/>
      </p:sp>
      <p:sp>
        <p:nvSpPr>
          <p:cNvPr id="393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9C5ED93-E25E-4C81-8B4E-DF750522B6DA}" type="slidenum">
              <a:rPr lang="en-US" altLang="zh-CN"/>
            </a:fld>
            <a:endParaRPr lang="en-US" altLang="zh-CN"/>
          </a:p>
        </p:txBody>
      </p:sp>
      <p:sp>
        <p:nvSpPr>
          <p:cNvPr id="478210" name="Rectangle 2"/>
          <p:cNvSpPr>
            <a:spLocks noGrp="1" noRot="1" noChangeAspect="1" noChangeArrowheads="1" noTextEdit="1"/>
          </p:cNvSpPr>
          <p:nvPr>
            <p:ph type="sldImg"/>
          </p:nvPr>
        </p:nvSpPr>
        <p:spPr/>
      </p:sp>
      <p:sp>
        <p:nvSpPr>
          <p:cNvPr id="478211" name="Rectangle 3"/>
          <p:cNvSpPr>
            <a:spLocks noGrp="1" noChangeArrowheads="1"/>
          </p:cNvSpPr>
          <p:nvPr>
            <p:ph type="body" idx="1"/>
          </p:nvPr>
        </p:nvSpPr>
        <p:spPr>
          <a:xfrm>
            <a:off x="914400" y="4343400"/>
            <a:ext cx="5029200" cy="4114800"/>
          </a:xfrm>
        </p:spPr>
        <p:txBody>
          <a:bodyPr/>
          <a:lstStyle/>
          <a:p>
            <a:r>
              <a:rPr lang="en-US" altLang="zh-CN"/>
              <a:t>STD</a:t>
            </a:r>
            <a:r>
              <a:rPr lang="zh-CN" altLang="en-US"/>
              <a:t>中的箭头代表状态之间的转换</a:t>
            </a:r>
            <a:endParaRPr lang="zh-CN" altLang="en-US"/>
          </a:p>
          <a:p>
            <a:r>
              <a:rPr lang="en-US" altLang="zh-CN"/>
              <a:t>1</a:t>
            </a:r>
            <a:r>
              <a:rPr lang="zh-CN" altLang="en-US"/>
              <a:t>、箭头标注的上边引起状态转移的事件</a:t>
            </a:r>
            <a:endParaRPr lang="zh-CN" altLang="en-US"/>
          </a:p>
          <a:p>
            <a:r>
              <a:rPr lang="en-US" altLang="zh-CN"/>
              <a:t>2</a:t>
            </a:r>
            <a:r>
              <a:rPr lang="zh-CN" altLang="en-US"/>
              <a:t>、箭头标注的下边指明该事件引起的加工。</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8FCCFDF-4F07-4506-A493-7CE2AAE90323}" type="slidenum">
              <a:rPr lang="en-US" altLang="zh-CN"/>
            </a:fld>
            <a:endParaRPr lang="en-US" altLang="zh-CN"/>
          </a:p>
        </p:txBody>
      </p:sp>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BD0924-1830-440D-B070-B8762709843B}" type="slidenum">
              <a:rPr lang="en-US" altLang="zh-CN"/>
            </a:fld>
            <a:endParaRPr lang="en-US" altLang="zh-CN"/>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r>
              <a:rPr lang="zh-CN" altLang="en-US"/>
              <a:t>结构化程序设计的缺点</a:t>
            </a:r>
            <a:r>
              <a:rPr lang="en-US" altLang="zh-CN"/>
              <a:t>:</a:t>
            </a:r>
            <a:endParaRPr lang="en-US" altLang="zh-CN"/>
          </a:p>
          <a:p>
            <a:r>
              <a:rPr lang="en-US" altLang="zh-CN"/>
              <a:t>	</a:t>
            </a:r>
            <a:r>
              <a:rPr lang="zh-CN" altLang="en-US"/>
              <a:t>代码量大，软件开发周期长 </a:t>
            </a:r>
            <a:r>
              <a:rPr lang="en-US" altLang="zh-CN"/>
              <a:t>;</a:t>
            </a:r>
            <a:endParaRPr lang="en-US" altLang="zh-CN"/>
          </a:p>
          <a:p>
            <a:r>
              <a:rPr lang="en-US" altLang="zh-CN"/>
              <a:t>	</a:t>
            </a:r>
            <a:r>
              <a:rPr lang="zh-CN" altLang="en-US"/>
              <a:t>结构复杂，不便于维护和修改；</a:t>
            </a:r>
            <a:endParaRPr lang="zh-CN" altLang="en-US"/>
          </a:p>
          <a:p>
            <a:r>
              <a:rPr lang="zh-CN" altLang="en-US"/>
              <a:t>	软件复用困难，可扩充性差等等 </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4213" y="2060575"/>
            <a:ext cx="7772400" cy="1470025"/>
          </a:xfrm>
        </p:spPr>
        <p:txBody>
          <a:bodyPr/>
          <a:lstStyle>
            <a:lvl1pPr>
              <a:defRPr/>
            </a:lvl1pPr>
          </a:lstStyle>
          <a:p>
            <a:r>
              <a:rPr lang="zh-CN" altLang="en-US"/>
              <a:t>单击此处编辑母版标题样式</a:t>
            </a:r>
            <a:endParaRPr lang="zh-CN" altLang="en-US"/>
          </a:p>
        </p:txBody>
      </p:sp>
      <p:sp>
        <p:nvSpPr>
          <p:cNvPr id="6147"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b="0"/>
            </a:lvl1pPr>
          </a:lstStyle>
          <a:p>
            <a:r>
              <a:rPr lang="zh-CN" altLang="en-US"/>
              <a:t>单击此处编辑母版副标题样式</a:t>
            </a:r>
            <a:endParaRPr lang="zh-CN" altLang="en-US"/>
          </a:p>
        </p:txBody>
      </p:sp>
      <p:pic>
        <p:nvPicPr>
          <p:cNvPr id="6148" name="Picture 4"/>
          <p:cNvPicPr>
            <a:picLocks noChangeAspect="1" noChangeArrowheads="1"/>
          </p:cNvPicPr>
          <p:nvPr/>
        </p:nvPicPr>
        <p:blipFill>
          <a:blip r:embed="rId2" cstate="print"/>
          <a:srcRect l="8949" t="1657" r="4535" b="3894"/>
          <a:stretch>
            <a:fillRect/>
          </a:stretch>
        </p:blipFill>
        <p:spPr bwMode="auto">
          <a:xfrm>
            <a:off x="1042988" y="2997200"/>
            <a:ext cx="6902450" cy="2713038"/>
          </a:xfrm>
          <a:prstGeom prst="rect">
            <a:avLst/>
          </a:prstGeom>
          <a:noFill/>
          <a:ln w="9525">
            <a:noFill/>
            <a:miter lim="800000"/>
            <a:headEnd/>
            <a:tailEnd/>
          </a:ln>
          <a:effectLst/>
        </p:spPr>
      </p:pic>
      <p:sp>
        <p:nvSpPr>
          <p:cNvPr id="6149" name="Line 5"/>
          <p:cNvSpPr>
            <a:spLocks noChangeShapeType="1"/>
          </p:cNvSpPr>
          <p:nvPr/>
        </p:nvSpPr>
        <p:spPr bwMode="auto">
          <a:xfrm>
            <a:off x="457200" y="6172200"/>
            <a:ext cx="8229600" cy="0"/>
          </a:xfrm>
          <a:prstGeom prst="line">
            <a:avLst/>
          </a:prstGeom>
          <a:noFill/>
          <a:ln w="19050">
            <a:solidFill>
              <a:schemeClr val="accent2"/>
            </a:solidFill>
            <a:round/>
          </a:ln>
          <a:effectLst/>
        </p:spPr>
        <p:txBody>
          <a:bodyPr/>
          <a:lstStyle/>
          <a:p>
            <a:endParaRPr lang="zh-CN" altLang="en-US"/>
          </a:p>
        </p:txBody>
      </p:sp>
      <p:sp>
        <p:nvSpPr>
          <p:cNvPr id="6150" name="Line 6"/>
          <p:cNvSpPr>
            <a:spLocks noChangeShapeType="1"/>
          </p:cNvSpPr>
          <p:nvPr/>
        </p:nvSpPr>
        <p:spPr bwMode="auto">
          <a:xfrm>
            <a:off x="107950" y="908050"/>
            <a:ext cx="8567738" cy="0"/>
          </a:xfrm>
          <a:prstGeom prst="line">
            <a:avLst/>
          </a:prstGeom>
          <a:noFill/>
          <a:ln w="19050">
            <a:solidFill>
              <a:schemeClr val="accent2"/>
            </a:solidFill>
            <a:round/>
          </a:ln>
          <a:effectLst/>
        </p:spPr>
        <p:txBody>
          <a:bodyPr/>
          <a:lstStyle/>
          <a:p>
            <a:endParaRPr lang="zh-CN" altLang="en-US"/>
          </a:p>
        </p:txBody>
      </p:sp>
      <p:pic>
        <p:nvPicPr>
          <p:cNvPr id="6151" name="Picture 7" descr="计算机科学与技术学院"/>
          <p:cNvPicPr>
            <a:picLocks noChangeAspect="1" noChangeArrowheads="1"/>
          </p:cNvPicPr>
          <p:nvPr/>
        </p:nvPicPr>
        <p:blipFill>
          <a:blip r:embed="rId3" cstate="print">
            <a:clrChange>
              <a:clrFrom>
                <a:srgbClr val="F0F2F1"/>
              </a:clrFrom>
              <a:clrTo>
                <a:srgbClr val="F0F2F1">
                  <a:alpha val="0"/>
                </a:srgbClr>
              </a:clrTo>
            </a:clrChange>
          </a:blip>
          <a:srcRect/>
          <a:stretch>
            <a:fillRect/>
          </a:stretch>
        </p:blipFill>
        <p:spPr bwMode="auto">
          <a:xfrm>
            <a:off x="903288" y="127000"/>
            <a:ext cx="7129462" cy="711200"/>
          </a:xfrm>
          <a:prstGeom prst="rect">
            <a:avLst/>
          </a:prstGeom>
          <a:noFill/>
        </p:spPr>
      </p:pic>
      <p:pic>
        <p:nvPicPr>
          <p:cNvPr id="6152" name="Picture 8" descr="ppt页脚图片"/>
          <p:cNvPicPr>
            <a:picLocks noChangeAspect="1" noChangeArrowheads="1"/>
          </p:cNvPicPr>
          <p:nvPr userDrawn="1"/>
        </p:nvPicPr>
        <p:blipFill>
          <a:blip r:embed="rId4" cstate="print"/>
          <a:srcRect/>
          <a:stretch>
            <a:fillRect/>
          </a:stretch>
        </p:blipFill>
        <p:spPr bwMode="auto">
          <a:xfrm>
            <a:off x="0" y="6599238"/>
            <a:ext cx="9144000" cy="274637"/>
          </a:xfrm>
          <a:prstGeom prst="rect">
            <a:avLst/>
          </a:prstGeom>
          <a:noFill/>
        </p:spPr>
      </p:pic>
      <p:sp>
        <p:nvSpPr>
          <p:cNvPr id="6153" name="Rectangle 9"/>
          <p:cNvSpPr>
            <a:spLocks noGrp="1" noChangeArrowheads="1"/>
          </p:cNvSpPr>
          <p:nvPr>
            <p:ph type="dt" sz="half" idx="2"/>
          </p:nvPr>
        </p:nvSpPr>
        <p:spPr/>
        <p:txBody>
          <a:bodyPr/>
          <a:lstStyle>
            <a:lvl1pPr>
              <a:defRPr>
                <a:ea typeface="宋体" panose="02010600030101010101" pitchFamily="2" charset="-122"/>
              </a:defRPr>
            </a:lvl1pPr>
          </a:lstStyle>
          <a:p>
            <a:fld id="{1075964E-D831-4693-A864-6BD884A330E0}" type="datetime1">
              <a:rPr lang="zh-CN" altLang="en-US"/>
            </a:fld>
            <a:endParaRPr lang="en-US" altLang="zh-CN"/>
          </a:p>
        </p:txBody>
      </p:sp>
      <p:sp>
        <p:nvSpPr>
          <p:cNvPr id="6154" name="Rectangle 10"/>
          <p:cNvSpPr>
            <a:spLocks noGrp="1" noChangeArrowheads="1"/>
          </p:cNvSpPr>
          <p:nvPr>
            <p:ph type="sldNum" sz="quarter" idx="4"/>
          </p:nvPr>
        </p:nvSpPr>
        <p:spPr/>
        <p:txBody>
          <a:bodyPr/>
          <a:lstStyle>
            <a:lvl1pPr>
              <a:defRPr>
                <a:ea typeface="宋体" panose="02010600030101010101" pitchFamily="2" charset="-122"/>
              </a:defRPr>
            </a:lvl1pPr>
          </a:lstStyle>
          <a:p>
            <a:fld id="{C6E99AE1-3A38-4A40-9EBC-3CA9308F0BB5}"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C38E153-513E-41BD-B6CF-8C9756677367}" type="datetime1">
              <a:rPr lang="zh-CN" altLang="en-US"/>
            </a:fld>
            <a:endParaRPr lang="en-US" altLang="zh-CN"/>
          </a:p>
        </p:txBody>
      </p:sp>
      <p:sp>
        <p:nvSpPr>
          <p:cNvPr id="5" name="灯片编号占位符 4"/>
          <p:cNvSpPr>
            <a:spLocks noGrp="1"/>
          </p:cNvSpPr>
          <p:nvPr>
            <p:ph type="sldNum" sz="quarter" idx="11"/>
          </p:nvPr>
        </p:nvSpPr>
        <p:spPr/>
        <p:txBody>
          <a:bodyPr/>
          <a:lstStyle>
            <a:lvl1pPr>
              <a:defRPr/>
            </a:lvl1pPr>
          </a:lstStyle>
          <a:p>
            <a:fld id="{B397B6BF-076C-4DD6-8AC9-0E1E7D7C904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88900"/>
            <a:ext cx="2057400" cy="60372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88900"/>
            <a:ext cx="6019800" cy="60372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B849142-FD34-4905-86AF-A540D343CAD8}" type="datetime1">
              <a:rPr lang="zh-CN" altLang="en-US"/>
            </a:fld>
            <a:endParaRPr lang="en-US" altLang="zh-CN"/>
          </a:p>
        </p:txBody>
      </p:sp>
      <p:sp>
        <p:nvSpPr>
          <p:cNvPr id="5" name="灯片编号占位符 4"/>
          <p:cNvSpPr>
            <a:spLocks noGrp="1"/>
          </p:cNvSpPr>
          <p:nvPr>
            <p:ph type="sldNum" sz="quarter" idx="11"/>
          </p:nvPr>
        </p:nvSpPr>
        <p:spPr/>
        <p:txBody>
          <a:bodyPr/>
          <a:lstStyle>
            <a:lvl1pPr>
              <a:defRPr/>
            </a:lvl1pPr>
          </a:lstStyle>
          <a:p>
            <a:fld id="{AD44CC83-E61D-49D1-9A8B-7ED96EAFEB49}"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16238" y="88900"/>
            <a:ext cx="5627687"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052513"/>
            <a:ext cx="4038600" cy="50736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0" y="6605588"/>
            <a:ext cx="1905000" cy="252412"/>
          </a:xfrm>
        </p:spPr>
        <p:txBody>
          <a:bodyPr/>
          <a:lstStyle>
            <a:lvl1pPr>
              <a:defRPr/>
            </a:lvl1pPr>
          </a:lstStyle>
          <a:p>
            <a:fld id="{036D5EA6-26A5-4F16-BCBF-5D706073F44A}" type="datetime1">
              <a:rPr lang="zh-CN" altLang="en-US"/>
            </a:fld>
            <a:endParaRPr lang="en-US" altLang="zh-CN"/>
          </a:p>
        </p:txBody>
      </p:sp>
      <p:sp>
        <p:nvSpPr>
          <p:cNvPr id="6" name="灯片编号占位符 5"/>
          <p:cNvSpPr>
            <a:spLocks noGrp="1"/>
          </p:cNvSpPr>
          <p:nvPr>
            <p:ph type="sldNum" sz="quarter" idx="11"/>
          </p:nvPr>
        </p:nvSpPr>
        <p:spPr>
          <a:xfrm>
            <a:off x="8316913" y="6597650"/>
            <a:ext cx="1258887" cy="260350"/>
          </a:xfrm>
        </p:spPr>
        <p:txBody>
          <a:bodyPr/>
          <a:lstStyle>
            <a:lvl1pPr>
              <a:defRPr/>
            </a:lvl1pPr>
          </a:lstStyle>
          <a:p>
            <a:fld id="{494E118F-2821-4446-9619-EB445315D1EA}"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916238" y="88900"/>
            <a:ext cx="5627687" cy="7651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052513"/>
            <a:ext cx="8229600" cy="5073650"/>
          </a:xfrm>
        </p:spPr>
        <p:txBody>
          <a:bodyPr/>
          <a:lstStyle/>
          <a:p>
            <a:endParaRPr lang="zh-CN" altLang="en-US"/>
          </a:p>
        </p:txBody>
      </p:sp>
      <p:sp>
        <p:nvSpPr>
          <p:cNvPr id="4" name="日期占位符 3"/>
          <p:cNvSpPr>
            <a:spLocks noGrp="1"/>
          </p:cNvSpPr>
          <p:nvPr>
            <p:ph type="dt" sz="half" idx="10"/>
          </p:nvPr>
        </p:nvSpPr>
        <p:spPr>
          <a:xfrm>
            <a:off x="0" y="6605588"/>
            <a:ext cx="1905000" cy="252412"/>
          </a:xfrm>
        </p:spPr>
        <p:txBody>
          <a:bodyPr/>
          <a:lstStyle>
            <a:lvl1pPr>
              <a:defRPr/>
            </a:lvl1pPr>
          </a:lstStyle>
          <a:p>
            <a:fld id="{D7B15C00-5064-4E86-8836-B67B3042CA80}" type="datetime1">
              <a:rPr lang="zh-CN" altLang="en-US"/>
            </a:fld>
            <a:endParaRPr lang="en-US" altLang="zh-CN"/>
          </a:p>
        </p:txBody>
      </p:sp>
      <p:sp>
        <p:nvSpPr>
          <p:cNvPr id="5" name="灯片编号占位符 4"/>
          <p:cNvSpPr>
            <a:spLocks noGrp="1"/>
          </p:cNvSpPr>
          <p:nvPr>
            <p:ph type="sldNum" sz="quarter" idx="11"/>
          </p:nvPr>
        </p:nvSpPr>
        <p:spPr>
          <a:xfrm>
            <a:off x="8316913" y="6597650"/>
            <a:ext cx="1258887" cy="260350"/>
          </a:xfrm>
        </p:spPr>
        <p:txBody>
          <a:bodyPr/>
          <a:lstStyle>
            <a:lvl1pPr>
              <a:defRPr/>
            </a:lvl1pPr>
          </a:lstStyle>
          <a:p>
            <a:fld id="{330409CB-3D4E-48F3-A7B3-0107BB2ED0F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1DA0033-5DA0-4EF4-B0E4-7B0ADEC0771C}" type="datetime1">
              <a:rPr lang="zh-CN" altLang="en-US"/>
            </a:fld>
            <a:endParaRPr lang="en-US" altLang="zh-CN"/>
          </a:p>
        </p:txBody>
      </p:sp>
      <p:sp>
        <p:nvSpPr>
          <p:cNvPr id="5" name="灯片编号占位符 4"/>
          <p:cNvSpPr>
            <a:spLocks noGrp="1"/>
          </p:cNvSpPr>
          <p:nvPr>
            <p:ph type="sldNum" sz="quarter" idx="11"/>
          </p:nvPr>
        </p:nvSpPr>
        <p:spPr/>
        <p:txBody>
          <a:bodyPr/>
          <a:lstStyle>
            <a:lvl1pPr>
              <a:defRPr/>
            </a:lvl1pPr>
          </a:lstStyle>
          <a:p>
            <a:fld id="{933A5591-1876-4B24-831D-BBA1FB9D639A}"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93AB2C02-FB4A-4301-B0AA-03BB7175B8C2}" type="datetime1">
              <a:rPr lang="zh-CN" altLang="en-US"/>
            </a:fld>
            <a:endParaRPr lang="en-US" altLang="zh-CN"/>
          </a:p>
        </p:txBody>
      </p:sp>
      <p:sp>
        <p:nvSpPr>
          <p:cNvPr id="5" name="灯片编号占位符 4"/>
          <p:cNvSpPr>
            <a:spLocks noGrp="1"/>
          </p:cNvSpPr>
          <p:nvPr>
            <p:ph type="sldNum" sz="quarter" idx="11"/>
          </p:nvPr>
        </p:nvSpPr>
        <p:spPr/>
        <p:txBody>
          <a:bodyPr/>
          <a:lstStyle>
            <a:lvl1pPr>
              <a:defRPr/>
            </a:lvl1pPr>
          </a:lstStyle>
          <a:p>
            <a:fld id="{E0B0268A-7B68-4C87-B268-AC5A4A2A38EA}"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C7B51BC-2C0C-4B6A-8CB6-3A8DB3F4DAC0}" type="datetime1">
              <a:rPr lang="zh-CN" altLang="en-US"/>
            </a:fld>
            <a:endParaRPr lang="en-US" altLang="zh-CN"/>
          </a:p>
        </p:txBody>
      </p:sp>
      <p:sp>
        <p:nvSpPr>
          <p:cNvPr id="6" name="灯片编号占位符 5"/>
          <p:cNvSpPr>
            <a:spLocks noGrp="1"/>
          </p:cNvSpPr>
          <p:nvPr>
            <p:ph type="sldNum" sz="quarter" idx="11"/>
          </p:nvPr>
        </p:nvSpPr>
        <p:spPr/>
        <p:txBody>
          <a:bodyPr/>
          <a:lstStyle>
            <a:lvl1pPr>
              <a:defRPr/>
            </a:lvl1pPr>
          </a:lstStyle>
          <a:p>
            <a:fld id="{EB4811E6-008B-4F2F-9F89-1E8E850ABF4A}"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AC3A600D-D177-4BCD-AE79-CC8E6C15C8AD}" type="datetime1">
              <a:rPr lang="zh-CN" altLang="en-US"/>
            </a:fld>
            <a:endParaRPr lang="en-US" altLang="zh-CN"/>
          </a:p>
        </p:txBody>
      </p:sp>
      <p:sp>
        <p:nvSpPr>
          <p:cNvPr id="8" name="灯片编号占位符 7"/>
          <p:cNvSpPr>
            <a:spLocks noGrp="1"/>
          </p:cNvSpPr>
          <p:nvPr>
            <p:ph type="sldNum" sz="quarter" idx="11"/>
          </p:nvPr>
        </p:nvSpPr>
        <p:spPr/>
        <p:txBody>
          <a:bodyPr/>
          <a:lstStyle>
            <a:lvl1pPr>
              <a:defRPr/>
            </a:lvl1pPr>
          </a:lstStyle>
          <a:p>
            <a:fld id="{7D736918-16B8-4C04-B0AC-523F052D4550}"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0D967BD-A4A8-4CA8-AAD4-7BE43D35F173}" type="datetime1">
              <a:rPr lang="zh-CN" altLang="en-US"/>
            </a:fld>
            <a:endParaRPr lang="en-US" altLang="zh-CN"/>
          </a:p>
        </p:txBody>
      </p:sp>
      <p:sp>
        <p:nvSpPr>
          <p:cNvPr id="4" name="灯片编号占位符 3"/>
          <p:cNvSpPr>
            <a:spLocks noGrp="1"/>
          </p:cNvSpPr>
          <p:nvPr>
            <p:ph type="sldNum" sz="quarter" idx="11"/>
          </p:nvPr>
        </p:nvSpPr>
        <p:spPr/>
        <p:txBody>
          <a:bodyPr/>
          <a:lstStyle>
            <a:lvl1pPr>
              <a:defRPr/>
            </a:lvl1pPr>
          </a:lstStyle>
          <a:p>
            <a:fld id="{1CAF3108-C57D-458F-8190-D81595FF6A13}"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6A98C415-D9E3-4B39-BA3E-F95A44AAFE8B}" type="datetime1">
              <a:rPr lang="zh-CN" altLang="en-US"/>
            </a:fld>
            <a:endParaRPr lang="en-US" altLang="zh-CN"/>
          </a:p>
        </p:txBody>
      </p:sp>
      <p:sp>
        <p:nvSpPr>
          <p:cNvPr id="3" name="灯片编号占位符 2"/>
          <p:cNvSpPr>
            <a:spLocks noGrp="1"/>
          </p:cNvSpPr>
          <p:nvPr>
            <p:ph type="sldNum" sz="quarter" idx="11"/>
          </p:nvPr>
        </p:nvSpPr>
        <p:spPr/>
        <p:txBody>
          <a:bodyPr/>
          <a:lstStyle>
            <a:lvl1pPr>
              <a:defRPr/>
            </a:lvl1pPr>
          </a:lstStyle>
          <a:p>
            <a:fld id="{6F3BFF65-2192-487E-A380-891A80A0EB54}"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56209482-A716-4C87-912A-63DE27CD4D16}" type="datetime1">
              <a:rPr lang="zh-CN" altLang="en-US"/>
            </a:fld>
            <a:endParaRPr lang="en-US" altLang="zh-CN"/>
          </a:p>
        </p:txBody>
      </p:sp>
      <p:sp>
        <p:nvSpPr>
          <p:cNvPr id="6" name="灯片编号占位符 5"/>
          <p:cNvSpPr>
            <a:spLocks noGrp="1"/>
          </p:cNvSpPr>
          <p:nvPr>
            <p:ph type="sldNum" sz="quarter" idx="11"/>
          </p:nvPr>
        </p:nvSpPr>
        <p:spPr/>
        <p:txBody>
          <a:bodyPr/>
          <a:lstStyle>
            <a:lvl1pPr>
              <a:defRPr/>
            </a:lvl1pPr>
          </a:lstStyle>
          <a:p>
            <a:fld id="{7C303900-70AE-42D3-825F-F2E8639B6CD5}"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66DA48F0-FD26-4FAC-89F0-42AD2848B71D}" type="datetime1">
              <a:rPr lang="zh-CN" altLang="en-US"/>
            </a:fld>
            <a:endParaRPr lang="en-US" altLang="zh-CN"/>
          </a:p>
        </p:txBody>
      </p:sp>
      <p:sp>
        <p:nvSpPr>
          <p:cNvPr id="6" name="灯片编号占位符 5"/>
          <p:cNvSpPr>
            <a:spLocks noGrp="1"/>
          </p:cNvSpPr>
          <p:nvPr>
            <p:ph type="sldNum" sz="quarter" idx="11"/>
          </p:nvPr>
        </p:nvSpPr>
        <p:spPr/>
        <p:txBody>
          <a:bodyPr/>
          <a:lstStyle>
            <a:lvl1pPr>
              <a:defRPr/>
            </a:lvl1pPr>
          </a:lstStyle>
          <a:p>
            <a:fld id="{4DFF4BF9-5993-4AE6-BD15-B097FBE8EFA1}"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5.png"/><Relationship Id="rId16" Type="http://schemas.openxmlformats.org/officeDocument/2006/relationships/image" Target="../media/image1.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ppt页脚图片"/>
          <p:cNvPicPr>
            <a:picLocks noChangeAspect="1" noChangeArrowheads="1"/>
          </p:cNvPicPr>
          <p:nvPr/>
        </p:nvPicPr>
        <p:blipFill>
          <a:blip r:embed="rId14" cstate="print"/>
          <a:srcRect/>
          <a:stretch>
            <a:fillRect/>
          </a:stretch>
        </p:blipFill>
        <p:spPr bwMode="auto">
          <a:xfrm>
            <a:off x="0" y="6599238"/>
            <a:ext cx="9144000" cy="274637"/>
          </a:xfrm>
          <a:prstGeom prst="rect">
            <a:avLst/>
          </a:prstGeom>
          <a:noFill/>
        </p:spPr>
      </p:pic>
      <p:pic>
        <p:nvPicPr>
          <p:cNvPr id="5123" name="Picture 3" descr="n01"/>
          <p:cNvPicPr>
            <a:picLocks noChangeAspect="1" noChangeArrowheads="1"/>
          </p:cNvPicPr>
          <p:nvPr/>
        </p:nvPicPr>
        <p:blipFill>
          <a:blip r:embed="rId15" cstate="print"/>
          <a:srcRect/>
          <a:stretch>
            <a:fillRect/>
          </a:stretch>
        </p:blipFill>
        <p:spPr bwMode="auto">
          <a:xfrm>
            <a:off x="395288" y="0"/>
            <a:ext cx="5419725" cy="1066800"/>
          </a:xfrm>
          <a:prstGeom prst="rect">
            <a:avLst/>
          </a:prstGeom>
          <a:noFill/>
        </p:spPr>
      </p:pic>
      <p:sp>
        <p:nvSpPr>
          <p:cNvPr id="5124" name="Rectangle 4"/>
          <p:cNvSpPr>
            <a:spLocks noGrp="1" noChangeArrowheads="1"/>
          </p:cNvSpPr>
          <p:nvPr>
            <p:ph type="title"/>
          </p:nvPr>
        </p:nvSpPr>
        <p:spPr bwMode="auto">
          <a:xfrm>
            <a:off x="2916238" y="88900"/>
            <a:ext cx="5627687" cy="765175"/>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5125" name="Rectangle 5"/>
          <p:cNvSpPr>
            <a:spLocks noGrp="1" noChangeArrowheads="1"/>
          </p:cNvSpPr>
          <p:nvPr>
            <p:ph type="body" idx="1"/>
          </p:nvPr>
        </p:nvSpPr>
        <p:spPr bwMode="auto">
          <a:xfrm>
            <a:off x="468313" y="1052513"/>
            <a:ext cx="8229600" cy="507365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pic>
        <p:nvPicPr>
          <p:cNvPr id="5126" name="Picture 6"/>
          <p:cNvPicPr>
            <a:picLocks noChangeAspect="1" noChangeArrowheads="1"/>
          </p:cNvPicPr>
          <p:nvPr/>
        </p:nvPicPr>
        <p:blipFill>
          <a:blip r:embed="rId16" cstate="print">
            <a:lum bright="-34000"/>
          </a:blip>
          <a:srcRect l="8949" t="1657" r="4535" b="3894"/>
          <a:stretch>
            <a:fillRect/>
          </a:stretch>
        </p:blipFill>
        <p:spPr bwMode="auto">
          <a:xfrm>
            <a:off x="1439863" y="3068638"/>
            <a:ext cx="7704137" cy="3521075"/>
          </a:xfrm>
          <a:prstGeom prst="rect">
            <a:avLst/>
          </a:prstGeom>
          <a:noFill/>
          <a:ln w="9525">
            <a:noFill/>
            <a:miter lim="800000"/>
            <a:headEnd/>
            <a:tailEnd/>
          </a:ln>
          <a:effectLst/>
        </p:spPr>
      </p:pic>
      <p:sp>
        <p:nvSpPr>
          <p:cNvPr id="5127" name="WordArt 7"/>
          <p:cNvSpPr>
            <a:spLocks noChangeArrowheads="1" noChangeShapeType="1" noTextEdit="1"/>
          </p:cNvSpPr>
          <p:nvPr/>
        </p:nvSpPr>
        <p:spPr bwMode="auto">
          <a:xfrm>
            <a:off x="395288" y="231775"/>
            <a:ext cx="2324100" cy="244475"/>
          </a:xfrm>
          <a:prstGeom prst="rect">
            <a:avLst/>
          </a:prstGeom>
        </p:spPr>
        <p:txBody>
          <a:bodyPr wrap="none" fromWordArt="1">
            <a:prstTxWarp prst="textPlain">
              <a:avLst>
                <a:gd name="adj" fmla="val 50000"/>
              </a:avLst>
            </a:prstTxWarp>
          </a:bodyPr>
          <a:lstStyle/>
          <a:p>
            <a:r>
              <a:rPr lang="zh-CN" altLang="en-US" b="1" kern="10">
                <a:ln w="9525">
                  <a:noFill/>
                  <a:round/>
                </a:ln>
                <a:gradFill rotWithShape="1">
                  <a:gsLst>
                    <a:gs pos="0">
                      <a:schemeClr val="tx1"/>
                    </a:gs>
                    <a:gs pos="50000">
                      <a:srgbClr val="FF6600"/>
                    </a:gs>
                    <a:gs pos="100000">
                      <a:schemeClr val="tx1"/>
                    </a:gs>
                  </a:gsLst>
                  <a:lin ang="2700000" scaled="1"/>
                </a:gradFill>
                <a:effectLst>
                  <a:outerShdw dist="45791" dir="2021404" algn="ctr" rotWithShape="0">
                    <a:srgbClr val="B2B2B2">
                      <a:alpha val="80000"/>
                    </a:srgbClr>
                  </a:outerShdw>
                </a:effectLst>
                <a:latin typeface="黑体" panose="02010609060101010101" charset="-122"/>
                <a:ea typeface="黑体" panose="02010609060101010101" charset="-122"/>
              </a:rPr>
              <a:t>中国矿业大学计算机科学与技术学院</a:t>
            </a:r>
            <a:endParaRPr lang="zh-CN" altLang="en-US" b="1" kern="10">
              <a:ln w="9525">
                <a:noFill/>
                <a:round/>
              </a:ln>
              <a:gradFill rotWithShape="1">
                <a:gsLst>
                  <a:gs pos="0">
                    <a:schemeClr val="tx1"/>
                  </a:gs>
                  <a:gs pos="50000">
                    <a:srgbClr val="FF6600"/>
                  </a:gs>
                  <a:gs pos="100000">
                    <a:schemeClr val="tx1"/>
                  </a:gs>
                </a:gsLst>
                <a:lin ang="2700000" scaled="1"/>
              </a:gradFill>
              <a:effectLst>
                <a:outerShdw dist="45791" dir="2021404" algn="ctr" rotWithShape="0">
                  <a:srgbClr val="B2B2B2">
                    <a:alpha val="80000"/>
                  </a:srgbClr>
                </a:outerShdw>
              </a:effectLst>
              <a:latin typeface="黑体" panose="02010609060101010101" charset="-122"/>
              <a:ea typeface="黑体" panose="02010609060101010101" charset="-122"/>
            </a:endParaRPr>
          </a:p>
        </p:txBody>
      </p:sp>
      <p:sp>
        <p:nvSpPr>
          <p:cNvPr id="5128" name="WordArt 8"/>
          <p:cNvSpPr>
            <a:spLocks noChangeArrowheads="1" noChangeShapeType="1" noTextEdit="1"/>
          </p:cNvSpPr>
          <p:nvPr/>
        </p:nvSpPr>
        <p:spPr bwMode="auto">
          <a:xfrm>
            <a:off x="395288" y="620713"/>
            <a:ext cx="2282825" cy="165100"/>
          </a:xfrm>
          <a:prstGeom prst="rect">
            <a:avLst/>
          </a:prstGeom>
        </p:spPr>
        <p:txBody>
          <a:bodyPr wrap="none" fromWordArt="1">
            <a:prstTxWarp prst="textPlain">
              <a:avLst>
                <a:gd name="adj" fmla="val 50000"/>
              </a:avLst>
            </a:prstTxWarp>
          </a:bodyPr>
          <a:lstStyle/>
          <a:p>
            <a:r>
              <a:rPr lang="en-US" altLang="zh-CN" sz="1200" b="1" kern="10">
                <a:ln w="9525">
                  <a:solidFill>
                    <a:srgbClr val="6699FF"/>
                  </a:solidFill>
                  <a:round/>
                </a:ln>
                <a:solidFill>
                  <a:srgbClr val="6699FF"/>
                </a:solidFill>
                <a:effectLst>
                  <a:outerShdw dist="35921" dir="2700000" algn="ctr" rotWithShape="0">
                    <a:srgbClr val="C0C0C0">
                      <a:alpha val="80000"/>
                    </a:srgbClr>
                  </a:outerShdw>
                </a:effectLst>
                <a:latin typeface="Arial" panose="020B0604020202020204"/>
                <a:cs typeface="Arial" panose="020B0604020202020204"/>
              </a:rPr>
              <a:t>Computer Science &amp; Technology</a:t>
            </a:r>
            <a:endParaRPr lang="zh-CN" altLang="en-US" sz="1200" b="1" kern="10">
              <a:ln w="9525">
                <a:solidFill>
                  <a:srgbClr val="6699FF"/>
                </a:solidFill>
                <a:round/>
              </a:ln>
              <a:solidFill>
                <a:srgbClr val="6699FF"/>
              </a:solidFill>
              <a:effectLst>
                <a:outerShdw dist="35921" dir="2700000" algn="ctr" rotWithShape="0">
                  <a:srgbClr val="C0C0C0">
                    <a:alpha val="80000"/>
                  </a:srgbClr>
                </a:outerShdw>
              </a:effectLst>
              <a:latin typeface="Arial" panose="020B0604020202020204"/>
              <a:cs typeface="Arial" panose="020B0604020202020204"/>
            </a:endParaRPr>
          </a:p>
        </p:txBody>
      </p:sp>
      <p:pic>
        <p:nvPicPr>
          <p:cNvPr id="5129" name="Picture 9" descr="BD10289_"/>
          <p:cNvPicPr preferRelativeResize="0">
            <a:picLocks noChangeArrowheads="1"/>
          </p:cNvPicPr>
          <p:nvPr/>
        </p:nvPicPr>
        <p:blipFill>
          <a:blip r:embed="rId17" cstate="print"/>
          <a:srcRect/>
          <a:stretch>
            <a:fillRect/>
          </a:stretch>
        </p:blipFill>
        <p:spPr bwMode="auto">
          <a:xfrm>
            <a:off x="415925" y="492125"/>
            <a:ext cx="2339975" cy="71438"/>
          </a:xfrm>
          <a:prstGeom prst="rect">
            <a:avLst/>
          </a:prstGeom>
          <a:noFill/>
          <a:ln w="9525">
            <a:noFill/>
            <a:miter lim="800000"/>
            <a:headEnd/>
            <a:tailEnd/>
          </a:ln>
        </p:spPr>
      </p:pic>
      <p:sp>
        <p:nvSpPr>
          <p:cNvPr id="5130" name="Rectangle 10"/>
          <p:cNvSpPr>
            <a:spLocks noGrp="1" noChangeArrowheads="1"/>
          </p:cNvSpPr>
          <p:nvPr>
            <p:ph type="dt" sz="half" idx="2"/>
          </p:nvPr>
        </p:nvSpPr>
        <p:spPr bwMode="auto">
          <a:xfrm>
            <a:off x="0" y="6605588"/>
            <a:ext cx="1905000" cy="252412"/>
          </a:xfrm>
          <a:prstGeom prst="rect">
            <a:avLst/>
          </a:prstGeom>
          <a:noFill/>
          <a:ln w="9525">
            <a:noFill/>
            <a:miter lim="800000"/>
          </a:ln>
          <a:effectLst/>
        </p:spPr>
        <p:txBody>
          <a:bodyPr vert="horz" wrap="square" lIns="91440" tIns="45720" rIns="91440" bIns="45720" numCol="1" anchor="t" anchorCtr="0" compatLnSpc="1"/>
          <a:lstStyle>
            <a:lvl1pPr algn="l">
              <a:defRPr sz="1200" b="1">
                <a:ea typeface="+mn-ea"/>
              </a:defRPr>
            </a:lvl1pPr>
          </a:lstStyle>
          <a:p>
            <a:fld id="{04C03376-65B8-4930-8B7A-954678DDC85E}" type="datetime1">
              <a:rPr lang="zh-CN" altLang="en-US"/>
            </a:fld>
            <a:endParaRPr lang="en-US" altLang="zh-CN"/>
          </a:p>
        </p:txBody>
      </p:sp>
      <p:sp>
        <p:nvSpPr>
          <p:cNvPr id="5131" name="Rectangle 11"/>
          <p:cNvSpPr>
            <a:spLocks noGrp="1" noChangeArrowheads="1"/>
          </p:cNvSpPr>
          <p:nvPr>
            <p:ph type="sldNum" sz="quarter" idx="4"/>
          </p:nvPr>
        </p:nvSpPr>
        <p:spPr bwMode="auto">
          <a:xfrm>
            <a:off x="8316913" y="6597650"/>
            <a:ext cx="1258887" cy="260350"/>
          </a:xfrm>
          <a:prstGeom prst="rect">
            <a:avLst/>
          </a:prstGeom>
          <a:noFill/>
          <a:ln w="9525">
            <a:noFill/>
            <a:miter lim="800000"/>
          </a:ln>
          <a:effectLst/>
        </p:spPr>
        <p:txBody>
          <a:bodyPr vert="horz" wrap="square" lIns="91440" tIns="45720" rIns="91440" bIns="45720" numCol="1" anchor="t" anchorCtr="0" compatLnSpc="1"/>
          <a:lstStyle>
            <a:lvl1pPr>
              <a:defRPr sz="1200" b="1">
                <a:ea typeface="+mn-ea"/>
              </a:defRPr>
            </a:lvl1pPr>
          </a:lstStyle>
          <a:p>
            <a:fld id="{E475C13A-3347-4162-B284-CC4D456683FB}"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p:txStyles>
    <p:titleStyle>
      <a:lvl1pPr algn="ctr" rtl="0" fontAlgn="base">
        <a:spcBef>
          <a:spcPct val="0"/>
        </a:spcBef>
        <a:spcAft>
          <a:spcPct val="0"/>
        </a:spcAft>
        <a:defRPr sz="3600" b="1">
          <a:solidFill>
            <a:srgbClr val="CC0000"/>
          </a:solidFill>
          <a:latin typeface="+mj-lt"/>
          <a:ea typeface="+mj-ea"/>
          <a:cs typeface="+mj-cs"/>
        </a:defRPr>
      </a:lvl1pPr>
      <a:lvl2pPr algn="ctr" rtl="0" fontAlgn="base">
        <a:spcBef>
          <a:spcPct val="0"/>
        </a:spcBef>
        <a:spcAft>
          <a:spcPct val="0"/>
        </a:spcAft>
        <a:defRPr sz="3600" b="1">
          <a:solidFill>
            <a:srgbClr val="CC0000"/>
          </a:solidFill>
          <a:latin typeface="Arial" panose="020B0604020202020204" pitchFamily="34" charset="0"/>
          <a:ea typeface="黑体" panose="02010609060101010101" charset="-122"/>
        </a:defRPr>
      </a:lvl2pPr>
      <a:lvl3pPr algn="ctr" rtl="0" fontAlgn="base">
        <a:spcBef>
          <a:spcPct val="0"/>
        </a:spcBef>
        <a:spcAft>
          <a:spcPct val="0"/>
        </a:spcAft>
        <a:defRPr sz="3600" b="1">
          <a:solidFill>
            <a:srgbClr val="CC0000"/>
          </a:solidFill>
          <a:latin typeface="Arial" panose="020B0604020202020204" pitchFamily="34" charset="0"/>
          <a:ea typeface="黑体" panose="02010609060101010101" charset="-122"/>
        </a:defRPr>
      </a:lvl3pPr>
      <a:lvl4pPr algn="ctr" rtl="0" fontAlgn="base">
        <a:spcBef>
          <a:spcPct val="0"/>
        </a:spcBef>
        <a:spcAft>
          <a:spcPct val="0"/>
        </a:spcAft>
        <a:defRPr sz="3600" b="1">
          <a:solidFill>
            <a:srgbClr val="CC0000"/>
          </a:solidFill>
          <a:latin typeface="Arial" panose="020B0604020202020204" pitchFamily="34" charset="0"/>
          <a:ea typeface="黑体" panose="02010609060101010101" charset="-122"/>
        </a:defRPr>
      </a:lvl4pPr>
      <a:lvl5pPr algn="ctr" rtl="0" fontAlgn="base">
        <a:spcBef>
          <a:spcPct val="0"/>
        </a:spcBef>
        <a:spcAft>
          <a:spcPct val="0"/>
        </a:spcAft>
        <a:defRPr sz="3600" b="1">
          <a:solidFill>
            <a:srgbClr val="CC0000"/>
          </a:solidFill>
          <a:latin typeface="Arial" panose="020B0604020202020204" pitchFamily="34" charset="0"/>
          <a:ea typeface="黑体" panose="02010609060101010101" charset="-122"/>
        </a:defRPr>
      </a:lvl5pPr>
      <a:lvl6pPr marL="457200" algn="ctr" rtl="0" fontAlgn="base">
        <a:spcBef>
          <a:spcPct val="0"/>
        </a:spcBef>
        <a:spcAft>
          <a:spcPct val="0"/>
        </a:spcAft>
        <a:defRPr sz="3600" b="1">
          <a:solidFill>
            <a:srgbClr val="CC0000"/>
          </a:solidFill>
          <a:latin typeface="Arial" panose="020B0604020202020204" pitchFamily="34" charset="0"/>
          <a:ea typeface="黑体" panose="02010609060101010101" charset="-122"/>
        </a:defRPr>
      </a:lvl6pPr>
      <a:lvl7pPr marL="914400" algn="ctr" rtl="0" fontAlgn="base">
        <a:spcBef>
          <a:spcPct val="0"/>
        </a:spcBef>
        <a:spcAft>
          <a:spcPct val="0"/>
        </a:spcAft>
        <a:defRPr sz="3600" b="1">
          <a:solidFill>
            <a:srgbClr val="CC0000"/>
          </a:solidFill>
          <a:latin typeface="Arial" panose="020B0604020202020204" pitchFamily="34" charset="0"/>
          <a:ea typeface="黑体" panose="02010609060101010101" charset="-122"/>
        </a:defRPr>
      </a:lvl7pPr>
      <a:lvl8pPr marL="1371600" algn="ctr" rtl="0" fontAlgn="base">
        <a:spcBef>
          <a:spcPct val="0"/>
        </a:spcBef>
        <a:spcAft>
          <a:spcPct val="0"/>
        </a:spcAft>
        <a:defRPr sz="3600" b="1">
          <a:solidFill>
            <a:srgbClr val="CC0000"/>
          </a:solidFill>
          <a:latin typeface="Arial" panose="020B0604020202020204" pitchFamily="34" charset="0"/>
          <a:ea typeface="黑体" panose="02010609060101010101" charset="-122"/>
        </a:defRPr>
      </a:lvl8pPr>
      <a:lvl9pPr marL="1828800" algn="ctr" rtl="0" fontAlgn="base">
        <a:spcBef>
          <a:spcPct val="0"/>
        </a:spcBef>
        <a:spcAft>
          <a:spcPct val="0"/>
        </a:spcAft>
        <a:defRPr sz="3600" b="1">
          <a:solidFill>
            <a:srgbClr val="CC0000"/>
          </a:solidFill>
          <a:latin typeface="Arial" panose="020B0604020202020204" pitchFamily="34" charset="0"/>
          <a:ea typeface="黑体" panose="02010609060101010101" charset="-122"/>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wmf"/><Relationship Id="rId1" Type="http://schemas.openxmlformats.org/officeDocument/2006/relationships/hyperlink" Target="mailto:zbcumt@cumt.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62.wmf"/><Relationship Id="rId1" Type="http://schemas.openxmlformats.org/officeDocument/2006/relationships/image" Target="../media/image63.wmf"/></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78.jpeg"/><Relationship Id="rId1" Type="http://schemas.openxmlformats.org/officeDocument/2006/relationships/image" Target="../media/image79.jpe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hyperlink" Target="http://staruml.sourceforge.net/en/index.php" TargetMode="External"/><Relationship Id="rId1" Type="http://schemas.openxmlformats.org/officeDocument/2006/relationships/image" Target="../media/image20.jpe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hyperlink" Target="http://staruml.sourceforge.net/en/index.php" TargetMode="External"/><Relationship Id="rId1" Type="http://schemas.openxmlformats.org/officeDocument/2006/relationships/image" Target="../media/image20.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wmf"/></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wmf"/><Relationship Id="rId1" Type="http://schemas.openxmlformats.org/officeDocument/2006/relationships/image" Target="../media/image83.wmf"/></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86.wm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87.wmf"/></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88.wmf"/></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89.wmf"/></Relationships>
</file>

<file path=ppt/slides/_rels/slide12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86.wmf"/><Relationship Id="rId1" Type="http://schemas.openxmlformats.org/officeDocument/2006/relationships/image" Target="../media/image90.wm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91.wm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86.wm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92.wmf"/></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93.e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94.wm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98.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jpeg"/></Relationships>
</file>

<file path=ppt/slides/_rels/slide138.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01.emf"/><Relationship Id="rId1" Type="http://schemas.openxmlformats.org/officeDocument/2006/relationships/oleObject" Target="../embeddings/oleObject3.bin"/></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2.xml"/><Relationship Id="rId2" Type="http://schemas.openxmlformats.org/officeDocument/2006/relationships/image" Target="../media/image102.emf"/><Relationship Id="rId1" Type="http://schemas.openxmlformats.org/officeDocument/2006/relationships/oleObject" Target="../embeddings/oleObject4.bin"/></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hyperlink" Target="http://baike.baidu.com/view/2290452.htm" TargetMode="External"/><Relationship Id="rId1" Type="http://schemas.openxmlformats.org/officeDocument/2006/relationships/hyperlink" Target="http://baike.baidu.com/view/1368133.htm" TargetMode="Externa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2.xml"/><Relationship Id="rId2" Type="http://schemas.openxmlformats.org/officeDocument/2006/relationships/image" Target="../media/image102.emf"/><Relationship Id="rId1" Type="http://schemas.openxmlformats.org/officeDocument/2006/relationships/oleObject" Target="../embeddings/oleObject5.bin"/></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jpe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jpeg"/><Relationship Id="rId1" Type="http://schemas.openxmlformats.org/officeDocument/2006/relationships/image" Target="../media/image105.jpe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1.bin"/></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17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108.jpeg"/><Relationship Id="rId1" Type="http://schemas.openxmlformats.org/officeDocument/2006/relationships/image" Target="../media/image107.jpe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jpeg"/></Relationships>
</file>

<file path=ppt/slides/_rels/slide176.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111.jpeg"/><Relationship Id="rId1" Type="http://schemas.openxmlformats.org/officeDocument/2006/relationships/image" Target="../media/image110.jpe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jpe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jpe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1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jpe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jpe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115.jpe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115.jpe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116.jpe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117.jpe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jpe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jpe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jpe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jpeg"/><Relationship Id="rId1" Type="http://schemas.openxmlformats.org/officeDocument/2006/relationships/image" Target="../media/image105.jpe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jpe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jpe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jpe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jpe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jpe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jpe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jpe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jpe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jpeg"/></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jpe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jpe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jpe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jpe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213.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2.xml"/><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image" Target="../media/image54.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jpe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138.jpeg"/></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jpe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139.jpe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2.png"/><Relationship Id="rId1" Type="http://schemas.openxmlformats.org/officeDocument/2006/relationships/image" Target="../media/image141.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jpe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wmf"/></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jpe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3.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image" Target="../media/image14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jpeg"/><Relationship Id="rId1" Type="http://schemas.openxmlformats.org/officeDocument/2006/relationships/image" Target="../media/image148.jpe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hyperlink" Target="http://staruml.sourceforge.net/en/index.php" TargetMode="External"/><Relationship Id="rId1"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w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image" Target="../media/image27.wm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wmf"/></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wmf"/></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slides/_rels/slide8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6.wmf"/><Relationship Id="rId7" Type="http://schemas.openxmlformats.org/officeDocument/2006/relationships/image" Target="../media/image67.wmf"/><Relationship Id="rId6" Type="http://schemas.openxmlformats.org/officeDocument/2006/relationships/image" Target="../media/image61.wmf"/><Relationship Id="rId5" Type="http://schemas.openxmlformats.org/officeDocument/2006/relationships/image" Target="../media/image65.wmf"/><Relationship Id="rId4" Type="http://schemas.openxmlformats.org/officeDocument/2006/relationships/image" Target="../media/image60.wmf"/><Relationship Id="rId3" Type="http://schemas.openxmlformats.org/officeDocument/2006/relationships/image" Target="../media/image64.wmf"/><Relationship Id="rId2" Type="http://schemas.openxmlformats.org/officeDocument/2006/relationships/image" Target="../media/image62.wmf"/><Relationship Id="rId1" Type="http://schemas.openxmlformats.org/officeDocument/2006/relationships/image" Target="../media/image63.wmf"/></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wmf"/><Relationship Id="rId1" Type="http://schemas.openxmlformats.org/officeDocument/2006/relationships/image" Target="../media/image63.wmf"/></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wmf"/><Relationship Id="rId1" Type="http://schemas.openxmlformats.org/officeDocument/2006/relationships/image" Target="../media/image62.wmf"/></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4.wmf"/></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67.wmf"/><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66.wmf"/></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5.wmf"/><Relationship Id="rId3" Type="http://schemas.openxmlformats.org/officeDocument/2006/relationships/image" Target="../media/image62.wmf"/><Relationship Id="rId2" Type="http://schemas.openxmlformats.org/officeDocument/2006/relationships/image" Target="../media/image60.wmf"/><Relationship Id="rId1" Type="http://schemas.openxmlformats.org/officeDocument/2006/relationships/image" Target="../media/image63.wmf"/></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1.wmf"/><Relationship Id="rId3" Type="http://schemas.openxmlformats.org/officeDocument/2006/relationships/image" Target="../media/image65.wmf"/><Relationship Id="rId2" Type="http://schemas.openxmlformats.org/officeDocument/2006/relationships/image" Target="../media/image66.wmf"/><Relationship Id="rId1" Type="http://schemas.openxmlformats.org/officeDocument/2006/relationships/image" Target="../media/image67.wmf"/></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wmf"/></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7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dt" sz="half" idx="2"/>
          </p:nvPr>
        </p:nvSpPr>
        <p:spPr/>
        <p:txBody>
          <a:bodyPr/>
          <a:lstStyle/>
          <a:p>
            <a:fld id="{8F676F8B-2CFC-4A21-969D-179AE82DB7DC}" type="datetime1">
              <a:rPr lang="zh-CN" altLang="en-US"/>
            </a:fld>
            <a:endParaRPr lang="en-US" altLang="zh-CN"/>
          </a:p>
        </p:txBody>
      </p:sp>
      <p:sp>
        <p:nvSpPr>
          <p:cNvPr id="6" name="Rectangle 10"/>
          <p:cNvSpPr>
            <a:spLocks noGrp="1" noChangeArrowheads="1"/>
          </p:cNvSpPr>
          <p:nvPr>
            <p:ph type="sldNum" sz="quarter" idx="4"/>
          </p:nvPr>
        </p:nvSpPr>
        <p:spPr/>
        <p:txBody>
          <a:bodyPr/>
          <a:lstStyle/>
          <a:p>
            <a:fld id="{865C1C9A-9C90-4EDE-975F-D6094AB26129}" type="slidenum">
              <a:rPr lang="en-US" altLang="zh-CN"/>
            </a:fld>
            <a:endParaRPr lang="en-US" altLang="zh-CN"/>
          </a:p>
        </p:txBody>
      </p:sp>
      <p:sp>
        <p:nvSpPr>
          <p:cNvPr id="9218" name="Rectangle 2"/>
          <p:cNvSpPr>
            <a:spLocks noGrp="1" noChangeArrowheads="1"/>
          </p:cNvSpPr>
          <p:nvPr>
            <p:ph type="ctrTitle"/>
          </p:nvPr>
        </p:nvSpPr>
        <p:spPr>
          <a:xfrm>
            <a:off x="684213" y="1341438"/>
            <a:ext cx="7772400" cy="1470025"/>
          </a:xfrm>
        </p:spPr>
        <p:txBody>
          <a:bodyPr/>
          <a:lstStyle/>
          <a:p>
            <a:r>
              <a:rPr lang="zh-CN" altLang="en-US" sz="4800"/>
              <a:t>软件工程</a:t>
            </a:r>
            <a:endParaRPr lang="zh-CN" altLang="en-US" sz="4800"/>
          </a:p>
        </p:txBody>
      </p:sp>
      <p:sp>
        <p:nvSpPr>
          <p:cNvPr id="9219" name="Rectangle 3"/>
          <p:cNvSpPr>
            <a:spLocks noGrp="1" noChangeArrowheads="1"/>
          </p:cNvSpPr>
          <p:nvPr>
            <p:ph type="subTitle" idx="1"/>
          </p:nvPr>
        </p:nvSpPr>
        <p:spPr>
          <a:xfrm>
            <a:off x="3276600" y="3573463"/>
            <a:ext cx="4679950" cy="1752600"/>
          </a:xfrm>
        </p:spPr>
        <p:txBody>
          <a:bodyPr/>
          <a:lstStyle/>
          <a:p>
            <a:pPr algn="l"/>
            <a:r>
              <a:rPr lang="zh-CN" altLang="en-US" sz="2400" dirty="0"/>
              <a:t>主讲人</a:t>
            </a:r>
            <a:r>
              <a:rPr lang="zh-CN" altLang="en-US" sz="2400" dirty="0" smtClean="0"/>
              <a:t>：</a:t>
            </a:r>
            <a:r>
              <a:rPr lang="zh-CN" altLang="en-US" sz="2400" dirty="0"/>
              <a:t>王荣存</a:t>
            </a:r>
            <a:endParaRPr lang="zh-CN" altLang="en-US" sz="2400" dirty="0"/>
          </a:p>
          <a:p>
            <a:pPr algn="l"/>
            <a:r>
              <a:rPr lang="en-US" altLang="zh-CN" sz="2400" dirty="0" err="1"/>
              <a:t>E_Mail</a:t>
            </a:r>
            <a:r>
              <a:rPr lang="zh-CN" altLang="en-US" sz="2400" dirty="0" smtClean="0"/>
              <a:t>：</a:t>
            </a:r>
            <a:r>
              <a:rPr lang="en-US" altLang="zh-CN" sz="2400" dirty="0"/>
              <a:t>rcwang</a:t>
            </a:r>
            <a:r>
              <a:rPr lang="en-US" altLang="zh-CN" sz="2400" dirty="0" smtClean="0">
                <a:hlinkClick r:id="rId1"/>
              </a:rPr>
              <a:t>@cumt.edu.cn</a:t>
            </a:r>
            <a:r>
              <a:rPr lang="en-US" altLang="zh-CN" sz="2400" dirty="0" smtClean="0"/>
              <a:t> </a:t>
            </a:r>
            <a:endParaRPr lang="en-US" altLang="zh-CN" sz="2400" dirty="0"/>
          </a:p>
        </p:txBody>
      </p:sp>
      <p:pic>
        <p:nvPicPr>
          <p:cNvPr id="9220" name="Picture 4" descr="pe01064_"/>
          <p:cNvPicPr>
            <a:picLocks noChangeAspect="1" noChangeArrowheads="1"/>
          </p:cNvPicPr>
          <p:nvPr/>
        </p:nvPicPr>
        <p:blipFill>
          <a:blip r:embed="rId2" cstate="print"/>
          <a:srcRect/>
          <a:stretch>
            <a:fillRect/>
          </a:stretch>
        </p:blipFill>
        <p:spPr bwMode="auto">
          <a:xfrm>
            <a:off x="285750" y="2781300"/>
            <a:ext cx="3054350" cy="338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8B7E0B9-C83A-489D-B8FF-87891BAF797E}" type="datetime1">
              <a:rPr lang="zh-CN" altLang="en-US"/>
            </a:fld>
            <a:endParaRPr lang="en-US" altLang="zh-CN" dirty="0"/>
          </a:p>
        </p:txBody>
      </p:sp>
      <p:sp>
        <p:nvSpPr>
          <p:cNvPr id="5" name="灯片编号占位符 4"/>
          <p:cNvSpPr>
            <a:spLocks noGrp="1"/>
          </p:cNvSpPr>
          <p:nvPr>
            <p:ph type="sldNum" sz="quarter" idx="11"/>
          </p:nvPr>
        </p:nvSpPr>
        <p:spPr/>
        <p:txBody>
          <a:bodyPr/>
          <a:lstStyle/>
          <a:p>
            <a:fld id="{4CB89229-F017-40B7-AD8F-4163D6B468E6}" type="slidenum">
              <a:rPr lang="en-US" altLang="zh-CN"/>
            </a:fld>
            <a:endParaRPr lang="en-US" altLang="zh-CN"/>
          </a:p>
        </p:txBody>
      </p:sp>
      <p:sp>
        <p:nvSpPr>
          <p:cNvPr id="21506" name="Rectangle 2"/>
          <p:cNvSpPr>
            <a:spLocks noGrp="1" noChangeArrowheads="1"/>
          </p:cNvSpPr>
          <p:nvPr>
            <p:ph type="title"/>
          </p:nvPr>
        </p:nvSpPr>
        <p:spPr/>
        <p:txBody>
          <a:bodyPr/>
          <a:lstStyle/>
          <a:p>
            <a:r>
              <a:rPr kumimoji="1" lang="en-US" altLang="zh-CN" dirty="0"/>
              <a:t>9.1</a:t>
            </a:r>
            <a:r>
              <a:rPr kumimoji="1" lang="zh-CN" altLang="en-US" dirty="0"/>
              <a:t>概述</a:t>
            </a:r>
            <a:endParaRPr kumimoji="1" lang="zh-CN" altLang="en-US" dirty="0"/>
          </a:p>
        </p:txBody>
      </p:sp>
      <p:sp>
        <p:nvSpPr>
          <p:cNvPr id="21507" name="Rectangle 3"/>
          <p:cNvSpPr>
            <a:spLocks noGrp="1" noChangeArrowheads="1"/>
          </p:cNvSpPr>
          <p:nvPr>
            <p:ph type="body" idx="1"/>
          </p:nvPr>
        </p:nvSpPr>
        <p:spPr>
          <a:xfrm>
            <a:off x="468313" y="1052512"/>
            <a:ext cx="8229600" cy="5500687"/>
          </a:xfrm>
        </p:spPr>
        <p:txBody>
          <a:bodyPr/>
          <a:lstStyle/>
          <a:p>
            <a:r>
              <a:rPr lang="zh-CN" altLang="en-US" u="sng" dirty="0">
                <a:solidFill>
                  <a:srgbClr val="0000FF"/>
                </a:solidFill>
              </a:rPr>
              <a:t>结构化方法（</a:t>
            </a:r>
            <a:r>
              <a:rPr lang="en-US" altLang="zh-CN" u="sng" dirty="0">
                <a:solidFill>
                  <a:srgbClr val="0000FF"/>
                </a:solidFill>
              </a:rPr>
              <a:t>SA</a:t>
            </a:r>
            <a:r>
              <a:rPr lang="zh-CN" altLang="en-US" u="sng" dirty="0">
                <a:solidFill>
                  <a:srgbClr val="0000FF"/>
                </a:solidFill>
              </a:rPr>
              <a:t>、</a:t>
            </a:r>
            <a:r>
              <a:rPr lang="en-US" altLang="zh-CN" u="sng" dirty="0">
                <a:solidFill>
                  <a:srgbClr val="0000FF"/>
                </a:solidFill>
              </a:rPr>
              <a:t>SD</a:t>
            </a:r>
            <a:r>
              <a:rPr lang="zh-CN" altLang="en-US" u="sng" dirty="0">
                <a:solidFill>
                  <a:srgbClr val="0000FF"/>
                </a:solidFill>
              </a:rPr>
              <a:t>、</a:t>
            </a:r>
            <a:r>
              <a:rPr lang="en-US" altLang="zh-CN" u="sng" dirty="0">
                <a:solidFill>
                  <a:srgbClr val="0000FF"/>
                </a:solidFill>
              </a:rPr>
              <a:t>SP</a:t>
            </a:r>
            <a:r>
              <a:rPr lang="zh-CN" altLang="en-US" u="sng" dirty="0">
                <a:solidFill>
                  <a:srgbClr val="0000FF"/>
                </a:solidFill>
              </a:rPr>
              <a:t>）</a:t>
            </a:r>
            <a:r>
              <a:rPr lang="zh-CN" altLang="en-US" dirty="0">
                <a:solidFill>
                  <a:srgbClr val="CC0000"/>
                </a:solidFill>
              </a:rPr>
              <a:t> </a:t>
            </a:r>
            <a:endParaRPr lang="zh-CN" altLang="en-US" dirty="0">
              <a:solidFill>
                <a:srgbClr val="CC0000"/>
              </a:solidFill>
            </a:endParaRPr>
          </a:p>
          <a:p>
            <a:pPr lvl="1"/>
            <a:r>
              <a:rPr lang="en-US" altLang="zh-CN" dirty="0">
                <a:solidFill>
                  <a:srgbClr val="CC0000"/>
                </a:solidFill>
              </a:rPr>
              <a:t>【</a:t>
            </a:r>
            <a:r>
              <a:rPr lang="zh-CN" altLang="en-US" dirty="0">
                <a:solidFill>
                  <a:srgbClr val="CC0000"/>
                </a:solidFill>
              </a:rPr>
              <a:t>指导思想</a:t>
            </a:r>
            <a:r>
              <a:rPr lang="en-US" altLang="zh-CN" dirty="0">
                <a:solidFill>
                  <a:srgbClr val="CC0000"/>
                </a:solidFill>
              </a:rPr>
              <a:t>】</a:t>
            </a:r>
            <a:r>
              <a:rPr lang="zh-CN" altLang="en-US" dirty="0">
                <a:solidFill>
                  <a:srgbClr val="CC0000"/>
                </a:solidFill>
              </a:rPr>
              <a:t>自顶向下，逐步细化</a:t>
            </a:r>
            <a:endParaRPr lang="zh-CN" altLang="en-US" dirty="0">
              <a:solidFill>
                <a:srgbClr val="CC0000"/>
              </a:solidFill>
            </a:endParaRPr>
          </a:p>
          <a:p>
            <a:pPr lvl="2"/>
            <a:r>
              <a:rPr lang="zh-CN" altLang="en-US" dirty="0">
                <a:solidFill>
                  <a:srgbClr val="0000FF"/>
                </a:solidFill>
              </a:rPr>
              <a:t>自顶向下</a:t>
            </a:r>
            <a:r>
              <a:rPr lang="zh-CN" altLang="en-US" dirty="0"/>
              <a:t>地进行</a:t>
            </a:r>
            <a:r>
              <a:rPr lang="zh-CN" altLang="en-US" dirty="0">
                <a:solidFill>
                  <a:srgbClr val="0000FF"/>
                </a:solidFill>
              </a:rPr>
              <a:t>功能分解</a:t>
            </a:r>
            <a:r>
              <a:rPr lang="zh-CN" altLang="en-US" dirty="0"/>
              <a:t>；</a:t>
            </a:r>
            <a:endParaRPr lang="zh-CN" altLang="en-US" dirty="0"/>
          </a:p>
          <a:p>
            <a:pPr lvl="2"/>
            <a:r>
              <a:rPr lang="zh-CN" altLang="en-US" dirty="0">
                <a:solidFill>
                  <a:srgbClr val="FF0000"/>
                </a:solidFill>
              </a:rPr>
              <a:t>从外部功能上模拟客观世界</a:t>
            </a:r>
            <a:r>
              <a:rPr lang="zh-CN" altLang="en-US" dirty="0"/>
              <a:t>；</a:t>
            </a:r>
            <a:endParaRPr lang="zh-CN" altLang="en-US" dirty="0"/>
          </a:p>
          <a:p>
            <a:pPr lvl="1"/>
            <a:r>
              <a:rPr lang="en-US" altLang="zh-CN" dirty="0">
                <a:solidFill>
                  <a:srgbClr val="CC0000"/>
                </a:solidFill>
              </a:rPr>
              <a:t>【</a:t>
            </a:r>
            <a:r>
              <a:rPr lang="zh-CN" altLang="en-US" dirty="0">
                <a:solidFill>
                  <a:srgbClr val="CC0000"/>
                </a:solidFill>
              </a:rPr>
              <a:t>开发过程</a:t>
            </a:r>
            <a:r>
              <a:rPr lang="en-US" altLang="zh-CN" dirty="0">
                <a:solidFill>
                  <a:srgbClr val="CC0000"/>
                </a:solidFill>
              </a:rPr>
              <a:t>】</a:t>
            </a:r>
            <a:r>
              <a:rPr lang="en-US" altLang="zh-CN" dirty="0"/>
              <a:t>”</a:t>
            </a:r>
            <a:r>
              <a:rPr lang="zh-CN" altLang="en-US" dirty="0">
                <a:solidFill>
                  <a:srgbClr val="0000FF"/>
                </a:solidFill>
              </a:rPr>
              <a:t>做什么</a:t>
            </a:r>
            <a:r>
              <a:rPr lang="zh-CN" altLang="en-US" dirty="0"/>
              <a:t>”</a:t>
            </a:r>
            <a:r>
              <a:rPr lang="zh-CN" altLang="en-US" dirty="0">
                <a:sym typeface="Wingdings" panose="05000000000000000000" pitchFamily="2" charset="2"/>
              </a:rPr>
              <a:t></a:t>
            </a:r>
            <a:r>
              <a:rPr lang="zh-CN" altLang="en-US" dirty="0"/>
              <a:t>”</a:t>
            </a:r>
            <a:r>
              <a:rPr lang="zh-CN" altLang="en-US" dirty="0">
                <a:solidFill>
                  <a:srgbClr val="0000FF"/>
                </a:solidFill>
              </a:rPr>
              <a:t>如何做</a:t>
            </a:r>
            <a:r>
              <a:rPr lang="zh-CN" altLang="en-US" dirty="0"/>
              <a:t>”</a:t>
            </a:r>
            <a:endParaRPr lang="zh-CN" altLang="en-US" dirty="0"/>
          </a:p>
          <a:p>
            <a:pPr lvl="1"/>
            <a:r>
              <a:rPr lang="en-US" altLang="zh-CN" dirty="0">
                <a:solidFill>
                  <a:srgbClr val="CC0000"/>
                </a:solidFill>
              </a:rPr>
              <a:t>【</a:t>
            </a:r>
            <a:r>
              <a:rPr lang="zh-CN" altLang="en-US" dirty="0">
                <a:solidFill>
                  <a:srgbClr val="CC0000"/>
                </a:solidFill>
              </a:rPr>
              <a:t>优点</a:t>
            </a:r>
            <a:r>
              <a:rPr lang="en-US" altLang="zh-CN" dirty="0">
                <a:solidFill>
                  <a:srgbClr val="CC0000"/>
                </a:solidFill>
              </a:rPr>
              <a:t>】</a:t>
            </a:r>
            <a:r>
              <a:rPr lang="zh-CN" altLang="en-US" dirty="0"/>
              <a:t>系统的</a:t>
            </a:r>
            <a:r>
              <a:rPr lang="zh-CN" altLang="en-US" dirty="0">
                <a:solidFill>
                  <a:srgbClr val="FF0000"/>
                </a:solidFill>
              </a:rPr>
              <a:t>结构性强</a:t>
            </a:r>
            <a:r>
              <a:rPr lang="zh-CN" altLang="en-US" dirty="0"/>
              <a:t>，便于设计和理解</a:t>
            </a:r>
            <a:endParaRPr lang="zh-CN" altLang="en-US" dirty="0"/>
          </a:p>
          <a:p>
            <a:pPr lvl="1"/>
            <a:r>
              <a:rPr lang="en-US" altLang="zh-CN" dirty="0">
                <a:solidFill>
                  <a:srgbClr val="CC0000"/>
                </a:solidFill>
              </a:rPr>
              <a:t>【</a:t>
            </a:r>
            <a:r>
              <a:rPr lang="zh-CN" altLang="en-US" dirty="0">
                <a:solidFill>
                  <a:srgbClr val="CC0000"/>
                </a:solidFill>
              </a:rPr>
              <a:t>缺点</a:t>
            </a:r>
            <a:r>
              <a:rPr lang="en-US" altLang="zh-CN" dirty="0">
                <a:solidFill>
                  <a:srgbClr val="CC0000"/>
                </a:solidFill>
              </a:rPr>
              <a:t>】</a:t>
            </a:r>
            <a:r>
              <a:rPr lang="zh-CN" altLang="en-US" dirty="0">
                <a:solidFill>
                  <a:srgbClr val="0000FF"/>
                </a:solidFill>
              </a:rPr>
              <a:t>维护困难</a:t>
            </a:r>
            <a:r>
              <a:rPr lang="zh-CN" altLang="en-US" dirty="0"/>
              <a:t>；</a:t>
            </a:r>
            <a:endParaRPr lang="zh-CN" altLang="en-US" dirty="0"/>
          </a:p>
          <a:p>
            <a:pPr lvl="2"/>
            <a:r>
              <a:rPr lang="zh-CN" altLang="en-US" dirty="0"/>
              <a:t>用户的需求不可能一次提得完备、精确；</a:t>
            </a:r>
            <a:endParaRPr lang="zh-CN" altLang="en-US" dirty="0"/>
          </a:p>
          <a:p>
            <a:pPr lvl="2"/>
            <a:r>
              <a:rPr lang="zh-CN" altLang="en-US" dirty="0"/>
              <a:t>一旦需求改变，后续的设计和实现都要修改</a:t>
            </a:r>
            <a:r>
              <a:rPr lang="zh-CN" altLang="en-US" dirty="0" smtClean="0"/>
              <a:t>；</a:t>
            </a:r>
            <a:endParaRPr lang="en-US" altLang="zh-CN" dirty="0" smtClean="0"/>
          </a:p>
          <a:p>
            <a:pPr lvl="2"/>
            <a:r>
              <a:rPr lang="zh-CN" altLang="en-US" dirty="0" smtClean="0"/>
              <a:t>代码量大，软件开发周期长</a:t>
            </a:r>
            <a:endParaRPr lang="en-US" altLang="zh-CN" dirty="0" smtClean="0"/>
          </a:p>
          <a:p>
            <a:pPr lvl="2"/>
            <a:r>
              <a:rPr lang="zh-CN" altLang="en-US" dirty="0"/>
              <a:t>结构</a:t>
            </a:r>
            <a:r>
              <a:rPr lang="zh-CN" altLang="en-US" dirty="0" smtClean="0"/>
              <a:t>复杂，不便于维护和修改</a:t>
            </a:r>
            <a:endParaRPr lang="en-US" altLang="zh-CN" dirty="0" smtClean="0"/>
          </a:p>
          <a:p>
            <a:pPr lvl="2"/>
            <a:r>
              <a:rPr lang="zh-CN" altLang="en-US" dirty="0" smtClean="0"/>
              <a:t>软件复用困难，可扩充性差等</a:t>
            </a:r>
            <a:endParaRPr lang="zh-CN" altLang="en-US" dirty="0"/>
          </a:p>
          <a:p>
            <a:pPr lvl="2"/>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507">
                                            <p:txEl>
                                              <p:pRg st="4" end="4"/>
                                            </p:txEl>
                                          </p:spTgt>
                                        </p:tgtEl>
                                        <p:attrNameLst>
                                          <p:attrName>style.visibility</p:attrName>
                                        </p:attrNameLst>
                                      </p:cBhvr>
                                      <p:to>
                                        <p:strVal val="visible"/>
                                      </p:to>
                                    </p:set>
                                    <p:animEffect transition="in" filter="strips(downRight)">
                                      <p:cBhvr>
                                        <p:cTn id="7" dur="500"/>
                                        <p:tgtEl>
                                          <p:spTgt spid="2150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507">
                                            <p:txEl>
                                              <p:pRg st="5" end="5"/>
                                            </p:txEl>
                                          </p:spTgt>
                                        </p:tgtEl>
                                        <p:attrNameLst>
                                          <p:attrName>style.visibility</p:attrName>
                                        </p:attrNameLst>
                                      </p:cBhvr>
                                      <p:to>
                                        <p:strVal val="visible"/>
                                      </p:to>
                                    </p:set>
                                    <p:animEffect transition="in" filter="box(in)">
                                      <p:cBhvr>
                                        <p:cTn id="12" dur="500"/>
                                        <p:tgtEl>
                                          <p:spTgt spid="2150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507">
                                            <p:txEl>
                                              <p:pRg st="6" end="6"/>
                                            </p:txEl>
                                          </p:spTgt>
                                        </p:tgtEl>
                                        <p:attrNameLst>
                                          <p:attrName>style.visibility</p:attrName>
                                        </p:attrNameLst>
                                      </p:cBhvr>
                                      <p:to>
                                        <p:strVal val="visible"/>
                                      </p:to>
                                    </p:set>
                                    <p:animEffect transition="in" filter="box(in)">
                                      <p:cBhvr>
                                        <p:cTn id="17" dur="500"/>
                                        <p:tgtEl>
                                          <p:spTgt spid="2150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507">
                                            <p:txEl>
                                              <p:pRg st="7" end="7"/>
                                            </p:txEl>
                                          </p:spTgt>
                                        </p:tgtEl>
                                        <p:attrNameLst>
                                          <p:attrName>style.visibility</p:attrName>
                                        </p:attrNameLst>
                                      </p:cBhvr>
                                      <p:to>
                                        <p:strVal val="visible"/>
                                      </p:to>
                                    </p:set>
                                    <p:animEffect transition="in" filter="box(in)">
                                      <p:cBhvr>
                                        <p:cTn id="22" dur="500"/>
                                        <p:tgtEl>
                                          <p:spTgt spid="2150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1507">
                                            <p:txEl>
                                              <p:pRg st="8" end="8"/>
                                            </p:txEl>
                                          </p:spTgt>
                                        </p:tgtEl>
                                        <p:attrNameLst>
                                          <p:attrName>style.visibility</p:attrName>
                                        </p:attrNameLst>
                                      </p:cBhvr>
                                      <p:to>
                                        <p:strVal val="visible"/>
                                      </p:to>
                                    </p:set>
                                    <p:animEffect transition="in" filter="box(in)">
                                      <p:cBhvr>
                                        <p:cTn id="27" dur="500"/>
                                        <p:tgtEl>
                                          <p:spTgt spid="21507">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1507">
                                            <p:txEl>
                                              <p:pRg st="9" end="9"/>
                                            </p:txEl>
                                          </p:spTgt>
                                        </p:tgtEl>
                                        <p:attrNameLst>
                                          <p:attrName>style.visibility</p:attrName>
                                        </p:attrNameLst>
                                      </p:cBhvr>
                                      <p:to>
                                        <p:strVal val="visible"/>
                                      </p:to>
                                    </p:set>
                                    <p:animEffect transition="in" filter="box(in)">
                                      <p:cBhvr>
                                        <p:cTn id="32" dur="500"/>
                                        <p:tgtEl>
                                          <p:spTgt spid="21507">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1507">
                                            <p:txEl>
                                              <p:pRg st="10" end="10"/>
                                            </p:txEl>
                                          </p:spTgt>
                                        </p:tgtEl>
                                        <p:attrNameLst>
                                          <p:attrName>style.visibility</p:attrName>
                                        </p:attrNameLst>
                                      </p:cBhvr>
                                      <p:to>
                                        <p:strVal val="visible"/>
                                      </p:to>
                                    </p:set>
                                    <p:animEffect transition="in" filter="box(in)">
                                      <p:cBhvr>
                                        <p:cTn id="37" dur="500"/>
                                        <p:tgtEl>
                                          <p:spTgt spid="21507">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1507">
                                            <p:txEl>
                                              <p:pRg st="11" end="11"/>
                                            </p:txEl>
                                          </p:spTgt>
                                        </p:tgtEl>
                                        <p:attrNameLst>
                                          <p:attrName>style.visibility</p:attrName>
                                        </p:attrNameLst>
                                      </p:cBhvr>
                                      <p:to>
                                        <p:strVal val="visible"/>
                                      </p:to>
                                    </p:set>
                                    <p:animEffect transition="in" filter="box(in)">
                                      <p:cBhvr>
                                        <p:cTn id="42" dur="500"/>
                                        <p:tgtEl>
                                          <p:spTgt spid="2150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a:spLocks noGrp="1"/>
          </p:cNvSpPr>
          <p:nvPr>
            <p:ph type="dt" sz="half" idx="10"/>
          </p:nvPr>
        </p:nvSpPr>
        <p:spPr/>
        <p:txBody>
          <a:bodyPr/>
          <a:lstStyle/>
          <a:p>
            <a:fld id="{AE7116D2-F55D-41D2-8A56-8CF0D8F171C2}" type="datetime1">
              <a:rPr lang="zh-CN" altLang="en-US"/>
            </a:fld>
            <a:endParaRPr lang="en-US" altLang="zh-CN"/>
          </a:p>
        </p:txBody>
      </p:sp>
      <p:sp>
        <p:nvSpPr>
          <p:cNvPr id="19" name="灯片编号占位符 4"/>
          <p:cNvSpPr>
            <a:spLocks noGrp="1"/>
          </p:cNvSpPr>
          <p:nvPr>
            <p:ph type="sldNum" sz="quarter" idx="11"/>
          </p:nvPr>
        </p:nvSpPr>
        <p:spPr/>
        <p:txBody>
          <a:bodyPr/>
          <a:lstStyle/>
          <a:p>
            <a:fld id="{C0062332-4818-4B1D-9C7E-5CC6F50E3414}" type="slidenum">
              <a:rPr lang="en-US" altLang="zh-CN"/>
            </a:fld>
            <a:endParaRPr lang="en-US" altLang="zh-CN"/>
          </a:p>
        </p:txBody>
      </p:sp>
      <p:sp>
        <p:nvSpPr>
          <p:cNvPr id="115714"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15715" name="Rectangle 3"/>
          <p:cNvSpPr>
            <a:spLocks noGrp="1" noChangeArrowheads="1"/>
          </p:cNvSpPr>
          <p:nvPr>
            <p:ph type="body" idx="1"/>
          </p:nvPr>
        </p:nvSpPr>
        <p:spPr/>
        <p:txBody>
          <a:bodyPr/>
          <a:lstStyle/>
          <a:p>
            <a:r>
              <a:rPr lang="en-US" altLang="zh-CN">
                <a:solidFill>
                  <a:srgbClr val="CC0000"/>
                </a:solidFill>
              </a:rPr>
              <a:t>【Use Case</a:t>
            </a:r>
            <a:r>
              <a:rPr lang="zh-CN" altLang="en-US">
                <a:solidFill>
                  <a:srgbClr val="CC0000"/>
                </a:solidFill>
              </a:rPr>
              <a:t>间的关系</a:t>
            </a:r>
            <a:r>
              <a:rPr lang="en-US" altLang="zh-CN">
                <a:solidFill>
                  <a:srgbClr val="CC0000"/>
                </a:solidFill>
              </a:rPr>
              <a:t>】</a:t>
            </a:r>
            <a:endParaRPr lang="en-US" altLang="zh-CN">
              <a:solidFill>
                <a:srgbClr val="CC0000"/>
              </a:solidFill>
            </a:endParaRPr>
          </a:p>
        </p:txBody>
      </p:sp>
      <p:pic>
        <p:nvPicPr>
          <p:cNvPr id="115723" name="Picture 11"/>
          <p:cNvPicPr>
            <a:picLocks noChangeAspect="1" noChangeArrowheads="1"/>
          </p:cNvPicPr>
          <p:nvPr/>
        </p:nvPicPr>
        <p:blipFill>
          <a:blip r:embed="rId1" cstate="print"/>
          <a:srcRect/>
          <a:stretch>
            <a:fillRect/>
          </a:stretch>
        </p:blipFill>
        <p:spPr bwMode="auto">
          <a:xfrm>
            <a:off x="381000" y="1752600"/>
            <a:ext cx="1655763" cy="2232025"/>
          </a:xfrm>
          <a:prstGeom prst="rect">
            <a:avLst/>
          </a:prstGeom>
          <a:noFill/>
          <a:ln w="9525">
            <a:noFill/>
            <a:miter lim="800000"/>
            <a:headEnd/>
            <a:tailEnd/>
          </a:ln>
          <a:effectLst/>
        </p:spPr>
      </p:pic>
      <p:sp>
        <p:nvSpPr>
          <p:cNvPr id="115724" name="Oval 12"/>
          <p:cNvSpPr>
            <a:spLocks noChangeArrowheads="1"/>
          </p:cNvSpPr>
          <p:nvPr/>
        </p:nvSpPr>
        <p:spPr bwMode="auto">
          <a:xfrm>
            <a:off x="2514600" y="2133600"/>
            <a:ext cx="2209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提交报销申请</a:t>
            </a:r>
            <a:endParaRPr lang="zh-CN" altLang="en-US" sz="2000" b="1">
              <a:solidFill>
                <a:srgbClr val="CC0000"/>
              </a:solidFill>
              <a:ea typeface="黑体" panose="02010609060101010101" charset="-122"/>
            </a:endParaRPr>
          </a:p>
        </p:txBody>
      </p:sp>
      <p:sp>
        <p:nvSpPr>
          <p:cNvPr id="115726" name="Oval 14"/>
          <p:cNvSpPr>
            <a:spLocks noChangeArrowheads="1"/>
          </p:cNvSpPr>
          <p:nvPr/>
        </p:nvSpPr>
        <p:spPr bwMode="auto">
          <a:xfrm>
            <a:off x="2743200" y="5105400"/>
            <a:ext cx="2209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批复报账申请</a:t>
            </a:r>
            <a:endParaRPr lang="zh-CN" altLang="en-US" sz="2000" b="1">
              <a:solidFill>
                <a:srgbClr val="CC0000"/>
              </a:solidFill>
              <a:ea typeface="黑体" panose="02010609060101010101" charset="-122"/>
            </a:endParaRPr>
          </a:p>
        </p:txBody>
      </p:sp>
      <p:pic>
        <p:nvPicPr>
          <p:cNvPr id="115727" name="Picture 15"/>
          <p:cNvPicPr>
            <a:picLocks noChangeAspect="1" noChangeArrowheads="1"/>
          </p:cNvPicPr>
          <p:nvPr/>
        </p:nvPicPr>
        <p:blipFill>
          <a:blip r:embed="rId2" cstate="print"/>
          <a:srcRect/>
          <a:stretch>
            <a:fillRect/>
          </a:stretch>
        </p:blipFill>
        <p:spPr bwMode="auto">
          <a:xfrm>
            <a:off x="457200" y="4343400"/>
            <a:ext cx="1651000" cy="2224088"/>
          </a:xfrm>
          <a:prstGeom prst="rect">
            <a:avLst/>
          </a:prstGeom>
          <a:noFill/>
          <a:ln w="9525" algn="ctr">
            <a:noFill/>
            <a:miter lim="800000"/>
            <a:headEnd/>
            <a:tailEnd/>
          </a:ln>
          <a:effectLst/>
        </p:spPr>
      </p:pic>
      <p:cxnSp>
        <p:nvCxnSpPr>
          <p:cNvPr id="115728" name="AutoShape 16"/>
          <p:cNvCxnSpPr>
            <a:cxnSpLocks noChangeShapeType="1"/>
            <a:stCxn id="0" idx="3"/>
            <a:endCxn id="115724" idx="2"/>
          </p:cNvCxnSpPr>
          <p:nvPr/>
        </p:nvCxnSpPr>
        <p:spPr bwMode="auto">
          <a:xfrm flipV="1">
            <a:off x="2036763" y="2514600"/>
            <a:ext cx="477837" cy="354013"/>
          </a:xfrm>
          <a:prstGeom prst="straightConnector1">
            <a:avLst/>
          </a:prstGeom>
          <a:noFill/>
          <a:ln w="38100">
            <a:solidFill>
              <a:srgbClr val="CC0000"/>
            </a:solidFill>
            <a:round/>
            <a:tailEnd type="arrow" w="med" len="med"/>
          </a:ln>
          <a:effectLst/>
        </p:spPr>
      </p:cxnSp>
      <p:cxnSp>
        <p:nvCxnSpPr>
          <p:cNvPr id="115730" name="AutoShape 18"/>
          <p:cNvCxnSpPr>
            <a:cxnSpLocks noChangeShapeType="1"/>
            <a:stCxn id="0" idx="3"/>
            <a:endCxn id="115726" idx="2"/>
          </p:cNvCxnSpPr>
          <p:nvPr/>
        </p:nvCxnSpPr>
        <p:spPr bwMode="auto">
          <a:xfrm>
            <a:off x="2108200" y="5456238"/>
            <a:ext cx="635000" cy="30162"/>
          </a:xfrm>
          <a:prstGeom prst="straightConnector1">
            <a:avLst/>
          </a:prstGeom>
          <a:noFill/>
          <a:ln w="38100">
            <a:solidFill>
              <a:srgbClr val="CC0000"/>
            </a:solidFill>
            <a:round/>
            <a:tailEnd type="arrow" w="med" len="med"/>
          </a:ln>
          <a:effectLst/>
        </p:spPr>
      </p:cxnSp>
      <p:sp>
        <p:nvSpPr>
          <p:cNvPr id="115731" name="Oval 19"/>
          <p:cNvSpPr>
            <a:spLocks noChangeArrowheads="1"/>
          </p:cNvSpPr>
          <p:nvPr/>
        </p:nvSpPr>
        <p:spPr bwMode="auto">
          <a:xfrm>
            <a:off x="6172200" y="3733800"/>
            <a:ext cx="2209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登录</a:t>
            </a:r>
            <a:endParaRPr lang="zh-CN" altLang="en-US" sz="2000" b="1">
              <a:solidFill>
                <a:srgbClr val="CC0000"/>
              </a:solidFill>
              <a:ea typeface="黑体" panose="02010609060101010101" charset="-122"/>
            </a:endParaRPr>
          </a:p>
        </p:txBody>
      </p:sp>
      <p:grpSp>
        <p:nvGrpSpPr>
          <p:cNvPr id="115738" name="Group 26"/>
          <p:cNvGrpSpPr/>
          <p:nvPr/>
        </p:nvGrpSpPr>
        <p:grpSpPr bwMode="auto">
          <a:xfrm>
            <a:off x="4724400" y="2438400"/>
            <a:ext cx="2781300" cy="1219200"/>
            <a:chOff x="2976" y="1296"/>
            <a:chExt cx="1752" cy="768"/>
          </a:xfrm>
        </p:grpSpPr>
        <p:cxnSp>
          <p:nvCxnSpPr>
            <p:cNvPr id="115732" name="AutoShape 20"/>
            <p:cNvCxnSpPr>
              <a:cxnSpLocks noChangeShapeType="1"/>
              <a:stCxn id="115724" idx="6"/>
              <a:endCxn id="115731" idx="0"/>
            </p:cNvCxnSpPr>
            <p:nvPr/>
          </p:nvCxnSpPr>
          <p:spPr bwMode="auto">
            <a:xfrm>
              <a:off x="2976" y="1296"/>
              <a:ext cx="1752" cy="768"/>
            </a:xfrm>
            <a:prstGeom prst="straightConnector1">
              <a:avLst/>
            </a:prstGeom>
            <a:noFill/>
            <a:ln w="38100">
              <a:solidFill>
                <a:srgbClr val="CC0000"/>
              </a:solidFill>
              <a:prstDash val="sysDot"/>
              <a:round/>
              <a:tailEnd type="arrow" w="med" len="med"/>
            </a:ln>
            <a:effectLst/>
          </p:spPr>
        </p:cxnSp>
        <p:sp>
          <p:nvSpPr>
            <p:cNvPr id="115733" name="Rectangle 21"/>
            <p:cNvSpPr>
              <a:spLocks noChangeArrowheads="1"/>
            </p:cNvSpPr>
            <p:nvPr/>
          </p:nvSpPr>
          <p:spPr bwMode="auto">
            <a:xfrm>
              <a:off x="3312" y="1488"/>
              <a:ext cx="1235" cy="288"/>
            </a:xfrm>
            <a:prstGeom prst="rect">
              <a:avLst/>
            </a:prstGeom>
            <a:noFill/>
            <a:ln w="9525">
              <a:noFill/>
              <a:miter lim="800000"/>
            </a:ln>
            <a:effectLst/>
          </p:spPr>
          <p:txBody>
            <a:bodyPr wrap="none">
              <a:spAutoFit/>
            </a:bodyPr>
            <a:lstStyle/>
            <a:p>
              <a:pPr algn="l">
                <a:spcBef>
                  <a:spcPct val="30000"/>
                </a:spcBef>
              </a:pPr>
              <a:r>
                <a:rPr lang="en-US" altLang="zh-CN" sz="2400" b="1">
                  <a:solidFill>
                    <a:srgbClr val="CC0000"/>
                  </a:solidFill>
                </a:rPr>
                <a:t>&lt;&lt;include&gt;&gt;</a:t>
              </a:r>
              <a:endParaRPr lang="en-US" altLang="zh-CN" sz="2400" b="1">
                <a:solidFill>
                  <a:srgbClr val="CC0000"/>
                </a:solidFill>
              </a:endParaRPr>
            </a:p>
          </p:txBody>
        </p:sp>
      </p:grpSp>
      <p:grpSp>
        <p:nvGrpSpPr>
          <p:cNvPr id="115740" name="Group 28"/>
          <p:cNvGrpSpPr/>
          <p:nvPr/>
        </p:nvGrpSpPr>
        <p:grpSpPr bwMode="auto">
          <a:xfrm>
            <a:off x="4953000" y="4495800"/>
            <a:ext cx="2743200" cy="990600"/>
            <a:chOff x="3120" y="2544"/>
            <a:chExt cx="1608" cy="912"/>
          </a:xfrm>
        </p:grpSpPr>
        <p:cxnSp>
          <p:nvCxnSpPr>
            <p:cNvPr id="115735" name="AutoShape 23"/>
            <p:cNvCxnSpPr>
              <a:cxnSpLocks noChangeShapeType="1"/>
              <a:stCxn id="115726" idx="6"/>
              <a:endCxn id="115731" idx="4"/>
            </p:cNvCxnSpPr>
            <p:nvPr/>
          </p:nvCxnSpPr>
          <p:spPr bwMode="auto">
            <a:xfrm flipV="1">
              <a:off x="3120" y="2544"/>
              <a:ext cx="1608" cy="912"/>
            </a:xfrm>
            <a:prstGeom prst="straightConnector1">
              <a:avLst/>
            </a:prstGeom>
            <a:noFill/>
            <a:ln w="38100">
              <a:solidFill>
                <a:srgbClr val="CC0000"/>
              </a:solidFill>
              <a:prstDash val="sysDot"/>
              <a:round/>
              <a:tailEnd type="arrow" w="med" len="med"/>
            </a:ln>
            <a:effectLst/>
          </p:spPr>
        </p:cxnSp>
        <p:sp>
          <p:nvSpPr>
            <p:cNvPr id="115737" name="Rectangle 25"/>
            <p:cNvSpPr>
              <a:spLocks noChangeArrowheads="1"/>
            </p:cNvSpPr>
            <p:nvPr/>
          </p:nvSpPr>
          <p:spPr bwMode="auto">
            <a:xfrm>
              <a:off x="3264" y="2832"/>
              <a:ext cx="1149" cy="421"/>
            </a:xfrm>
            <a:prstGeom prst="rect">
              <a:avLst/>
            </a:prstGeom>
            <a:noFill/>
            <a:ln w="9525">
              <a:noFill/>
              <a:miter lim="800000"/>
            </a:ln>
            <a:effectLst/>
          </p:spPr>
          <p:txBody>
            <a:bodyPr wrap="none">
              <a:spAutoFit/>
            </a:bodyPr>
            <a:lstStyle/>
            <a:p>
              <a:pPr algn="l">
                <a:spcBef>
                  <a:spcPct val="30000"/>
                </a:spcBef>
              </a:pPr>
              <a:r>
                <a:rPr lang="en-US" altLang="zh-CN" sz="2400" b="1">
                  <a:solidFill>
                    <a:srgbClr val="CC0000"/>
                  </a:solidFill>
                </a:rPr>
                <a:t>&lt;&lt;include&gt;&gt;</a:t>
              </a:r>
              <a:endParaRPr lang="en-US" altLang="zh-CN" sz="2400" b="1">
                <a:solidFill>
                  <a:srgbClr val="CC0000"/>
                </a:solidFill>
              </a:endParaRPr>
            </a:p>
          </p:txBody>
        </p:sp>
      </p:grpSp>
      <p:sp>
        <p:nvSpPr>
          <p:cNvPr id="115741" name="Rectangle 29"/>
          <p:cNvSpPr>
            <a:spLocks noChangeArrowheads="1"/>
          </p:cNvSpPr>
          <p:nvPr/>
        </p:nvSpPr>
        <p:spPr bwMode="auto">
          <a:xfrm>
            <a:off x="5943600" y="1905000"/>
            <a:ext cx="1233488" cy="519113"/>
          </a:xfrm>
          <a:prstGeom prst="rect">
            <a:avLst/>
          </a:prstGeom>
          <a:solidFill>
            <a:srgbClr val="FF0000"/>
          </a:solidFill>
          <a:ln w="9525">
            <a:noFill/>
            <a:miter lim="800000"/>
          </a:ln>
          <a:effectLst/>
        </p:spPr>
        <p:txBody>
          <a:bodyPr wrap="none">
            <a:spAutoFit/>
          </a:bodyPr>
          <a:lstStyle/>
          <a:p>
            <a:pPr algn="l"/>
            <a:r>
              <a:rPr lang="en-US" altLang="zh-CN" sz="2800" b="1">
                <a:solidFill>
                  <a:schemeClr val="bg1"/>
                </a:solidFill>
                <a:ea typeface="黑体" panose="02010609060101010101" charset="-122"/>
              </a:rPr>
              <a:t>Has a </a:t>
            </a:r>
            <a:endParaRPr lang="en-US" altLang="zh-CN" sz="2800" b="1">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15728"/>
                                        </p:tgtEl>
                                        <p:attrNameLst>
                                          <p:attrName>style.visibility</p:attrName>
                                        </p:attrNameLst>
                                      </p:cBhvr>
                                      <p:to>
                                        <p:strVal val="visible"/>
                                      </p:to>
                                    </p:set>
                                    <p:animEffect transition="in" filter="strips(upRight)">
                                      <p:cBhvr>
                                        <p:cTn id="7" dur="500"/>
                                        <p:tgtEl>
                                          <p:spTgt spid="11572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5730"/>
                                        </p:tgtEl>
                                        <p:attrNameLst>
                                          <p:attrName>style.visibility</p:attrName>
                                        </p:attrNameLst>
                                      </p:cBhvr>
                                      <p:to>
                                        <p:strVal val="visible"/>
                                      </p:to>
                                    </p:set>
                                    <p:animEffect transition="in" filter="strips(downRight)">
                                      <p:cBhvr>
                                        <p:cTn id="12" dur="500"/>
                                        <p:tgtEl>
                                          <p:spTgt spid="11573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5731"/>
                                        </p:tgtEl>
                                        <p:attrNameLst>
                                          <p:attrName>style.visibility</p:attrName>
                                        </p:attrNameLst>
                                      </p:cBhvr>
                                      <p:to>
                                        <p:strVal val="visible"/>
                                      </p:to>
                                    </p:set>
                                    <p:anim calcmode="lin" valueType="num">
                                      <p:cBhvr additive="base">
                                        <p:cTn id="17" dur="500" fill="hold"/>
                                        <p:tgtEl>
                                          <p:spTgt spid="115731"/>
                                        </p:tgtEl>
                                        <p:attrNameLst>
                                          <p:attrName>ppt_x</p:attrName>
                                        </p:attrNameLst>
                                      </p:cBhvr>
                                      <p:tavLst>
                                        <p:tav tm="0">
                                          <p:val>
                                            <p:strVal val="#ppt_x"/>
                                          </p:val>
                                        </p:tav>
                                        <p:tav tm="100000">
                                          <p:val>
                                            <p:strVal val="#ppt_x"/>
                                          </p:val>
                                        </p:tav>
                                      </p:tavLst>
                                    </p:anim>
                                    <p:anim calcmode="lin" valueType="num">
                                      <p:cBhvr additive="base">
                                        <p:cTn id="18" dur="500" fill="hold"/>
                                        <p:tgtEl>
                                          <p:spTgt spid="11573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115738"/>
                                        </p:tgtEl>
                                        <p:attrNameLst>
                                          <p:attrName>style.visibility</p:attrName>
                                        </p:attrNameLst>
                                      </p:cBhvr>
                                      <p:to>
                                        <p:strVal val="visible"/>
                                      </p:to>
                                    </p:set>
                                    <p:animEffect transition="in" filter="strips(downRight)">
                                      <p:cBhvr>
                                        <p:cTn id="23" dur="500"/>
                                        <p:tgtEl>
                                          <p:spTgt spid="11573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115740"/>
                                        </p:tgtEl>
                                        <p:attrNameLst>
                                          <p:attrName>style.visibility</p:attrName>
                                        </p:attrNameLst>
                                      </p:cBhvr>
                                      <p:to>
                                        <p:strVal val="visible"/>
                                      </p:to>
                                    </p:set>
                                    <p:animEffect transition="in" filter="strips(upRight)">
                                      <p:cBhvr>
                                        <p:cTn id="28" dur="500"/>
                                        <p:tgtEl>
                                          <p:spTgt spid="115740"/>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115741"/>
                                        </p:tgtEl>
                                        <p:attrNameLst>
                                          <p:attrName>style.visibility</p:attrName>
                                        </p:attrNameLst>
                                      </p:cBhvr>
                                      <p:to>
                                        <p:strVal val="visible"/>
                                      </p:to>
                                    </p:set>
                                    <p:animEffect transition="in" filter="box(out)">
                                      <p:cBhvr>
                                        <p:cTn id="33" dur="500"/>
                                        <p:tgtEl>
                                          <p:spTgt spid="115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31" grpId="0" animBg="1"/>
      <p:bldP spid="11574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5D44AD1B-87C5-4DD2-A5D1-CA7292F3E026}" type="datetime1">
              <a:rPr lang="zh-CN" altLang="en-US"/>
            </a:fld>
            <a:endParaRPr lang="en-US" altLang="zh-CN"/>
          </a:p>
        </p:txBody>
      </p:sp>
      <p:sp>
        <p:nvSpPr>
          <p:cNvPr id="10" name="灯片编号占位符 4"/>
          <p:cNvSpPr>
            <a:spLocks noGrp="1"/>
          </p:cNvSpPr>
          <p:nvPr>
            <p:ph type="sldNum" sz="quarter" idx="11"/>
          </p:nvPr>
        </p:nvSpPr>
        <p:spPr/>
        <p:txBody>
          <a:bodyPr/>
          <a:lstStyle/>
          <a:p>
            <a:fld id="{A54D855A-D42B-4679-9C72-C82DCAB2D737}" type="slidenum">
              <a:rPr lang="en-US" altLang="zh-CN"/>
            </a:fld>
            <a:endParaRPr lang="en-US" altLang="zh-CN"/>
          </a:p>
        </p:txBody>
      </p:sp>
      <p:sp>
        <p:nvSpPr>
          <p:cNvPr id="113666" name="Rectangle 2"/>
          <p:cNvSpPr>
            <a:spLocks noGrp="1" noChangeArrowheads="1"/>
          </p:cNvSpPr>
          <p:nvPr>
            <p:ph type="title"/>
          </p:nvPr>
        </p:nvSpPr>
        <p:spPr/>
        <p:txBody>
          <a:bodyPr/>
          <a:lstStyle/>
          <a:p>
            <a:r>
              <a:rPr lang="en-US" altLang="zh-CN" sz="4400" dirty="0"/>
              <a:t>9.3.2</a:t>
            </a:r>
            <a:r>
              <a:rPr lang="en-US" altLang="en-US" sz="4400" dirty="0"/>
              <a:t> </a:t>
            </a:r>
            <a:r>
              <a:rPr lang="en-US" altLang="zh-CN" sz="4400" dirty="0">
                <a:solidFill>
                  <a:srgbClr val="0000FF"/>
                </a:solidFill>
                <a:cs typeface="Times New Roman" panose="02020603050405020304" pitchFamily="18" charset="0"/>
              </a:rPr>
              <a:t>Use Case</a:t>
            </a:r>
            <a:r>
              <a:rPr lang="zh-CN" altLang="en-US" sz="4400" dirty="0">
                <a:solidFill>
                  <a:srgbClr val="0000FF"/>
                </a:solidFill>
                <a:cs typeface="Times New Roman" panose="02020603050405020304" pitchFamily="18" charset="0"/>
              </a:rPr>
              <a:t>图</a:t>
            </a:r>
            <a:endParaRPr lang="zh-CN" altLang="en-US" sz="4400" dirty="0">
              <a:solidFill>
                <a:srgbClr val="0000FF"/>
              </a:solidFill>
              <a:cs typeface="Times New Roman" panose="02020603050405020304" pitchFamily="18" charset="0"/>
            </a:endParaRPr>
          </a:p>
        </p:txBody>
      </p:sp>
      <p:sp>
        <p:nvSpPr>
          <p:cNvPr id="113667" name="Rectangle 3"/>
          <p:cNvSpPr>
            <a:spLocks noGrp="1" noChangeArrowheads="1"/>
          </p:cNvSpPr>
          <p:nvPr>
            <p:ph type="body" idx="1"/>
          </p:nvPr>
        </p:nvSpPr>
        <p:spPr/>
        <p:txBody>
          <a:bodyPr/>
          <a:lstStyle/>
          <a:p>
            <a:r>
              <a:rPr lang="en-US" altLang="zh-CN" dirty="0" smtClean="0">
                <a:solidFill>
                  <a:srgbClr val="CC0000"/>
                </a:solidFill>
              </a:rPr>
              <a:t>【Use Case</a:t>
            </a:r>
            <a:r>
              <a:rPr lang="zh-CN" altLang="en-US" dirty="0" smtClean="0">
                <a:solidFill>
                  <a:srgbClr val="CC0000"/>
                </a:solidFill>
              </a:rPr>
              <a:t>间的关系</a:t>
            </a:r>
            <a:r>
              <a:rPr lang="en-US" altLang="zh-CN" dirty="0" smtClean="0">
                <a:solidFill>
                  <a:srgbClr val="CC0000"/>
                </a:solidFill>
              </a:rPr>
              <a:t>】</a:t>
            </a:r>
            <a:endParaRPr lang="en-US" altLang="zh-CN" dirty="0" smtClean="0">
              <a:solidFill>
                <a:srgbClr val="CC0000"/>
              </a:solidFill>
            </a:endParaRPr>
          </a:p>
          <a:p>
            <a:pPr lvl="1"/>
            <a:r>
              <a:rPr lang="en-US" altLang="zh-CN" dirty="0" smtClean="0">
                <a:solidFill>
                  <a:srgbClr val="0000FF"/>
                </a:solidFill>
                <a:latin typeface="黑体" panose="02010609060101010101" charset="-122"/>
              </a:rPr>
              <a:t>⑵</a:t>
            </a:r>
            <a:r>
              <a:rPr lang="en-US" altLang="zh-CN" dirty="0" smtClean="0">
                <a:solidFill>
                  <a:srgbClr val="0000FF"/>
                </a:solidFill>
              </a:rPr>
              <a:t>Extend</a:t>
            </a:r>
            <a:r>
              <a:rPr lang="zh-CN" altLang="en-US" dirty="0" smtClean="0">
                <a:solidFill>
                  <a:srgbClr val="0000FF"/>
                </a:solidFill>
              </a:rPr>
              <a:t>关系</a:t>
            </a:r>
            <a:endParaRPr lang="zh-CN" altLang="en-US" dirty="0" smtClean="0">
              <a:solidFill>
                <a:srgbClr val="0000FF"/>
              </a:solidFill>
            </a:endParaRPr>
          </a:p>
          <a:p>
            <a:pPr lvl="1"/>
            <a:r>
              <a:rPr lang="zh-CN" altLang="en-US" dirty="0" smtClean="0"/>
              <a:t>如：</a:t>
            </a:r>
            <a:endParaRPr lang="zh-CN" altLang="en-US" dirty="0" smtClean="0"/>
          </a:p>
          <a:p>
            <a:pPr lvl="1"/>
            <a:r>
              <a:rPr lang="en-US" altLang="zh-CN" dirty="0" err="1" smtClean="0">
                <a:solidFill>
                  <a:srgbClr val="CC0000"/>
                </a:solidFill>
              </a:rPr>
              <a:t>UseCaseA</a:t>
            </a:r>
            <a:r>
              <a:rPr lang="en-US" altLang="zh-CN" dirty="0" smtClean="0"/>
              <a:t> </a:t>
            </a:r>
            <a:r>
              <a:rPr lang="zh-CN" altLang="en-US" dirty="0"/>
              <a:t>的功能描述为</a:t>
            </a:r>
            <a:r>
              <a:rPr lang="zh-CN" altLang="en-US" dirty="0" smtClean="0"/>
              <a:t>“</a:t>
            </a:r>
            <a:r>
              <a:rPr lang="zh-CN" altLang="en-US" dirty="0" smtClean="0">
                <a:solidFill>
                  <a:srgbClr val="0000FF"/>
                </a:solidFill>
              </a:rPr>
              <a:t>打电话</a:t>
            </a:r>
            <a:r>
              <a:rPr lang="zh-CN" altLang="en-US" dirty="0" smtClean="0"/>
              <a:t>”</a:t>
            </a:r>
            <a:endParaRPr lang="zh-CN" altLang="en-US" dirty="0"/>
          </a:p>
          <a:p>
            <a:pPr lvl="1"/>
            <a:r>
              <a:rPr lang="en-US" altLang="en-US" dirty="0" err="1">
                <a:solidFill>
                  <a:srgbClr val="CC0000"/>
                </a:solidFill>
              </a:rPr>
              <a:t>UseCaseB</a:t>
            </a:r>
            <a:r>
              <a:rPr lang="en-US" altLang="en-US" dirty="0"/>
              <a:t> 是</a:t>
            </a:r>
            <a:r>
              <a:rPr lang="en-US" altLang="en-US" dirty="0" smtClean="0"/>
              <a:t>“</a:t>
            </a:r>
            <a:r>
              <a:rPr lang="zh-CN" altLang="en-US" dirty="0" smtClean="0">
                <a:solidFill>
                  <a:srgbClr val="0000FF"/>
                </a:solidFill>
              </a:rPr>
              <a:t>呼叫等待</a:t>
            </a:r>
            <a:r>
              <a:rPr lang="en-US" altLang="en-US" dirty="0" smtClean="0"/>
              <a:t>”</a:t>
            </a:r>
            <a:endParaRPr lang="zh-CN" altLang="en-US" dirty="0"/>
          </a:p>
          <a:p>
            <a:pPr lvl="1"/>
            <a:r>
              <a:rPr lang="en-US" altLang="en-US" dirty="0" err="1">
                <a:solidFill>
                  <a:srgbClr val="CC0000"/>
                </a:solidFill>
              </a:rPr>
              <a:t>UseCase</a:t>
            </a:r>
            <a:r>
              <a:rPr lang="en-US" altLang="zh-CN" dirty="0" err="1">
                <a:solidFill>
                  <a:srgbClr val="CC0000"/>
                </a:solidFill>
              </a:rPr>
              <a:t>C</a:t>
            </a:r>
            <a:r>
              <a:rPr lang="en-US" altLang="en-US" dirty="0"/>
              <a:t> 是</a:t>
            </a:r>
            <a:r>
              <a:rPr lang="en-US" altLang="en-US" dirty="0" smtClean="0"/>
              <a:t>“</a:t>
            </a:r>
            <a:r>
              <a:rPr lang="zh-CN" altLang="en-US" dirty="0" smtClean="0">
                <a:solidFill>
                  <a:srgbClr val="0000FF"/>
                </a:solidFill>
              </a:rPr>
              <a:t>呼叫转移</a:t>
            </a:r>
            <a:r>
              <a:rPr lang="en-US" altLang="en-US" dirty="0" smtClean="0"/>
              <a:t>”</a:t>
            </a:r>
            <a:r>
              <a:rPr lang="zh-CN" altLang="en-US" dirty="0" smtClean="0"/>
              <a:t> </a:t>
            </a:r>
            <a:endParaRPr lang="zh-CN" altLang="en-US" dirty="0"/>
          </a:p>
        </p:txBody>
      </p:sp>
      <p:pic>
        <p:nvPicPr>
          <p:cNvPr id="113671" name="Picture 7" descr="10_6504_57e2551f690bf77"/>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657600" y="3733800"/>
            <a:ext cx="5257800" cy="2532063"/>
          </a:xfrm>
          <a:prstGeom prst="rect">
            <a:avLst/>
          </a:prstGeom>
          <a:noFill/>
          <a:ln w="9525">
            <a:noFill/>
            <a:miter lim="800000"/>
            <a:headEnd/>
            <a:tailEnd/>
          </a:ln>
        </p:spPr>
      </p:pic>
      <p:sp>
        <p:nvSpPr>
          <p:cNvPr id="113672" name="Rectangle 8"/>
          <p:cNvSpPr>
            <a:spLocks noChangeArrowheads="1"/>
          </p:cNvSpPr>
          <p:nvPr/>
        </p:nvSpPr>
        <p:spPr bwMode="auto">
          <a:xfrm>
            <a:off x="990600" y="5636568"/>
            <a:ext cx="5887959" cy="461665"/>
          </a:xfrm>
          <a:prstGeom prst="rect">
            <a:avLst/>
          </a:prstGeom>
          <a:noFill/>
          <a:ln w="9525">
            <a:noFill/>
            <a:miter lim="800000"/>
          </a:ln>
          <a:effectLst/>
        </p:spPr>
        <p:txBody>
          <a:bodyPr wrap="none" anchor="ctr">
            <a:spAutoFit/>
          </a:bodyPr>
          <a:lstStyle/>
          <a:p>
            <a:pPr algn="l"/>
            <a:r>
              <a:rPr lang="en-US" altLang="zh-CN" sz="2400" b="1" dirty="0" err="1">
                <a:solidFill>
                  <a:srgbClr val="CC0000"/>
                </a:solidFill>
                <a:ea typeface="黑体" panose="02010609060101010101" charset="-122"/>
              </a:rPr>
              <a:t>UseCaseA</a:t>
            </a:r>
            <a:r>
              <a:rPr lang="en-US" altLang="zh-CN" sz="2400" b="1" dirty="0">
                <a:ea typeface="黑体" panose="02010609060101010101" charset="-122"/>
              </a:rPr>
              <a:t> </a:t>
            </a:r>
            <a:r>
              <a:rPr lang="zh-CN" altLang="en-US" sz="2400" b="1" dirty="0">
                <a:ea typeface="黑体" panose="02010609060101010101" charset="-122"/>
              </a:rPr>
              <a:t>需要留出扩展点 </a:t>
            </a:r>
            <a:r>
              <a:rPr lang="en-US" altLang="zh-CN" sz="2400" b="1" dirty="0" smtClean="0">
                <a:ea typeface="黑体" panose="02010609060101010101" charset="-122"/>
              </a:rPr>
              <a:t>——</a:t>
            </a:r>
            <a:r>
              <a:rPr lang="zh-CN" altLang="en-US" sz="2400" b="1" dirty="0" smtClean="0">
                <a:solidFill>
                  <a:srgbClr val="C00000"/>
                </a:solidFill>
                <a:ea typeface="黑体" panose="02010609060101010101" charset="-122"/>
              </a:rPr>
              <a:t>基础用例</a:t>
            </a:r>
            <a:endParaRPr lang="zh-CN" altLang="en-US" sz="2400" b="1" dirty="0">
              <a:solidFill>
                <a:srgbClr val="C00000"/>
              </a:solidFill>
              <a:ea typeface="黑体" panose="02010609060101010101" charset="-122"/>
            </a:endParaRPr>
          </a:p>
        </p:txBody>
      </p:sp>
      <p:sp>
        <p:nvSpPr>
          <p:cNvPr id="113673" name="Rectangle 9"/>
          <p:cNvSpPr>
            <a:spLocks noChangeArrowheads="1"/>
          </p:cNvSpPr>
          <p:nvPr/>
        </p:nvSpPr>
        <p:spPr bwMode="auto">
          <a:xfrm>
            <a:off x="990600" y="6172200"/>
            <a:ext cx="6818313" cy="457200"/>
          </a:xfrm>
          <a:prstGeom prst="rect">
            <a:avLst/>
          </a:prstGeom>
          <a:noFill/>
          <a:ln w="9525" algn="ctr">
            <a:noFill/>
            <a:miter lim="800000"/>
          </a:ln>
          <a:effectLst/>
        </p:spPr>
        <p:txBody>
          <a:bodyPr wrap="none" anchor="ctr">
            <a:spAutoFit/>
          </a:bodyPr>
          <a:lstStyle/>
          <a:p>
            <a:pPr algn="l"/>
            <a:r>
              <a:rPr lang="en-US" altLang="zh-CN" sz="2400" b="1">
                <a:solidFill>
                  <a:srgbClr val="CC0000"/>
                </a:solidFill>
                <a:ea typeface="黑体" panose="02010609060101010101" charset="-122"/>
              </a:rPr>
              <a:t>UseCaseB</a:t>
            </a:r>
            <a:r>
              <a:rPr lang="en-US" altLang="zh-CN" sz="2400" b="1">
                <a:ea typeface="黑体" panose="02010609060101010101" charset="-122"/>
              </a:rPr>
              <a:t> </a:t>
            </a:r>
            <a:r>
              <a:rPr lang="zh-CN" altLang="en-US" sz="2400" b="1">
                <a:ea typeface="黑体" panose="02010609060101010101" charset="-122"/>
              </a:rPr>
              <a:t>和 </a:t>
            </a:r>
            <a:r>
              <a:rPr lang="en-US" altLang="zh-CN" sz="2400" b="1">
                <a:solidFill>
                  <a:srgbClr val="CC0000"/>
                </a:solidFill>
                <a:ea typeface="黑体" panose="02010609060101010101" charset="-122"/>
              </a:rPr>
              <a:t>UseCaseC</a:t>
            </a:r>
            <a:r>
              <a:rPr lang="en-US" altLang="zh-CN" sz="2400" b="1">
                <a:ea typeface="黑体" panose="02010609060101010101" charset="-122"/>
              </a:rPr>
              <a:t> </a:t>
            </a:r>
            <a:r>
              <a:rPr lang="en-US" altLang="zh-CN" sz="2400" b="1">
                <a:solidFill>
                  <a:srgbClr val="0000FF"/>
                </a:solidFill>
                <a:ea typeface="黑体" panose="02010609060101010101" charset="-122"/>
              </a:rPr>
              <a:t>extend</a:t>
            </a:r>
            <a:r>
              <a:rPr lang="en-US" altLang="zh-CN" sz="2400" b="1">
                <a:ea typeface="黑体" panose="02010609060101010101" charset="-122"/>
              </a:rPr>
              <a:t> </a:t>
            </a:r>
            <a:r>
              <a:rPr lang="zh-CN" altLang="en-US" sz="2400" b="1">
                <a:ea typeface="黑体" panose="02010609060101010101" charset="-122"/>
              </a:rPr>
              <a:t>了 </a:t>
            </a:r>
            <a:r>
              <a:rPr lang="en-US" altLang="zh-CN" sz="2400" b="1">
                <a:solidFill>
                  <a:srgbClr val="CC0000"/>
                </a:solidFill>
                <a:ea typeface="黑体" panose="02010609060101010101" charset="-122"/>
              </a:rPr>
              <a:t>UseCaseA</a:t>
            </a:r>
            <a:r>
              <a:rPr lang="en-US" altLang="zh-CN" sz="2400" b="1">
                <a:ea typeface="黑体" panose="02010609060101010101" charset="-122"/>
              </a:rPr>
              <a:t> </a:t>
            </a:r>
            <a:endParaRPr lang="en-US" altLang="zh-CN" sz="2400" b="1">
              <a:ea typeface="黑体" panose="02010609060101010101" charset="-122"/>
            </a:endParaRPr>
          </a:p>
        </p:txBody>
      </p:sp>
      <p:sp>
        <p:nvSpPr>
          <p:cNvPr id="113674" name="Oval 10"/>
          <p:cNvSpPr>
            <a:spLocks noChangeArrowheads="1"/>
          </p:cNvSpPr>
          <p:nvPr/>
        </p:nvSpPr>
        <p:spPr bwMode="auto">
          <a:xfrm>
            <a:off x="6096000" y="3886200"/>
            <a:ext cx="1752600" cy="914400"/>
          </a:xfrm>
          <a:prstGeom prst="ellipse">
            <a:avLst/>
          </a:prstGeom>
          <a:noFill/>
          <a:ln w="38100">
            <a:solidFill>
              <a:srgbClr val="FF0000"/>
            </a:solidFill>
            <a:round/>
          </a:ln>
          <a:effectLst/>
        </p:spPr>
        <p:txBody>
          <a:bodyPr wrap="none" anchor="ctr"/>
          <a:lstStyle/>
          <a:p>
            <a:endParaRPr lang="zh-CN" altLang="en-US"/>
          </a:p>
        </p:txBody>
      </p:sp>
      <p:sp>
        <p:nvSpPr>
          <p:cNvPr id="113677" name="Rectangle 13"/>
          <p:cNvSpPr>
            <a:spLocks noChangeArrowheads="1"/>
          </p:cNvSpPr>
          <p:nvPr/>
        </p:nvSpPr>
        <p:spPr bwMode="auto">
          <a:xfrm>
            <a:off x="1905000" y="2019300"/>
            <a:ext cx="6354763" cy="519113"/>
          </a:xfrm>
          <a:prstGeom prst="rect">
            <a:avLst/>
          </a:prstGeom>
          <a:solidFill>
            <a:srgbClr val="FF0000"/>
          </a:solidFill>
          <a:ln w="9525" algn="ctr">
            <a:noFill/>
            <a:miter lim="800000"/>
          </a:ln>
          <a:effectLst/>
        </p:spPr>
        <p:txBody>
          <a:bodyPr wrap="none">
            <a:spAutoFit/>
          </a:bodyPr>
          <a:lstStyle/>
          <a:p>
            <a:pPr algn="l"/>
            <a:r>
              <a:rPr lang="zh-CN" altLang="en-US" sz="2800" b="1">
                <a:solidFill>
                  <a:schemeClr val="bg1"/>
                </a:solidFill>
                <a:ea typeface="黑体" panose="02010609060101010101" charset="-122"/>
              </a:rPr>
              <a:t>表明用例的某一部分是可选的系统行为 </a:t>
            </a:r>
            <a:endParaRPr lang="zh-CN" altLang="en-US" sz="2800" b="1">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3667">
                                            <p:txEl>
                                              <p:pRg st="1" end="1"/>
                                            </p:txEl>
                                          </p:spTgt>
                                        </p:tgtEl>
                                        <p:attrNameLst>
                                          <p:attrName>style.visibility</p:attrName>
                                        </p:attrNameLst>
                                      </p:cBhvr>
                                      <p:to>
                                        <p:strVal val="visible"/>
                                      </p:to>
                                    </p:set>
                                    <p:animEffect transition="in" filter="strips(downRight)">
                                      <p:cBhvr>
                                        <p:cTn id="7" dur="500"/>
                                        <p:tgtEl>
                                          <p:spTgt spid="1136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3677"/>
                                        </p:tgtEl>
                                        <p:attrNameLst>
                                          <p:attrName>style.visibility</p:attrName>
                                        </p:attrNameLst>
                                      </p:cBhvr>
                                      <p:to>
                                        <p:strVal val="visible"/>
                                      </p:to>
                                    </p:set>
                                    <p:anim calcmode="lin" valueType="num">
                                      <p:cBhvr additive="base">
                                        <p:cTn id="12" dur="500" fill="hold"/>
                                        <p:tgtEl>
                                          <p:spTgt spid="113677"/>
                                        </p:tgtEl>
                                        <p:attrNameLst>
                                          <p:attrName>ppt_x</p:attrName>
                                        </p:attrNameLst>
                                      </p:cBhvr>
                                      <p:tavLst>
                                        <p:tav tm="0">
                                          <p:val>
                                            <p:strVal val="#ppt_x"/>
                                          </p:val>
                                        </p:tav>
                                        <p:tav tm="100000">
                                          <p:val>
                                            <p:strVal val="#ppt_x"/>
                                          </p:val>
                                        </p:tav>
                                      </p:tavLst>
                                    </p:anim>
                                    <p:anim calcmode="lin" valueType="num">
                                      <p:cBhvr additive="base">
                                        <p:cTn id="13" dur="500" fill="hold"/>
                                        <p:tgtEl>
                                          <p:spTgt spid="11367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13667">
                                            <p:txEl>
                                              <p:pRg st="2" end="2"/>
                                            </p:txEl>
                                          </p:spTgt>
                                        </p:tgtEl>
                                        <p:attrNameLst>
                                          <p:attrName>style.visibility</p:attrName>
                                        </p:attrNameLst>
                                      </p:cBhvr>
                                      <p:to>
                                        <p:strVal val="visible"/>
                                      </p:to>
                                    </p:set>
                                    <p:animEffect transition="in" filter="strips(downRight)">
                                      <p:cBhvr>
                                        <p:cTn id="18" dur="500"/>
                                        <p:tgtEl>
                                          <p:spTgt spid="11366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113667">
                                            <p:txEl>
                                              <p:pRg st="3" end="3"/>
                                            </p:txEl>
                                          </p:spTgt>
                                        </p:tgtEl>
                                        <p:attrNameLst>
                                          <p:attrName>style.visibility</p:attrName>
                                        </p:attrNameLst>
                                      </p:cBhvr>
                                      <p:to>
                                        <p:strVal val="visible"/>
                                      </p:to>
                                    </p:set>
                                    <p:animEffect transition="in" filter="strips(downRight)">
                                      <p:cBhvr>
                                        <p:cTn id="23" dur="500"/>
                                        <p:tgtEl>
                                          <p:spTgt spid="11366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3672"/>
                                        </p:tgtEl>
                                        <p:attrNameLst>
                                          <p:attrName>style.visibility</p:attrName>
                                        </p:attrNameLst>
                                      </p:cBhvr>
                                      <p:to>
                                        <p:strVal val="visible"/>
                                      </p:to>
                                    </p:set>
                                    <p:anim calcmode="lin" valueType="num">
                                      <p:cBhvr additive="base">
                                        <p:cTn id="28" dur="500" fill="hold"/>
                                        <p:tgtEl>
                                          <p:spTgt spid="113672"/>
                                        </p:tgtEl>
                                        <p:attrNameLst>
                                          <p:attrName>ppt_x</p:attrName>
                                        </p:attrNameLst>
                                      </p:cBhvr>
                                      <p:tavLst>
                                        <p:tav tm="0">
                                          <p:val>
                                            <p:strVal val="#ppt_x"/>
                                          </p:val>
                                        </p:tav>
                                        <p:tav tm="100000">
                                          <p:val>
                                            <p:strVal val="#ppt_x"/>
                                          </p:val>
                                        </p:tav>
                                      </p:tavLst>
                                    </p:anim>
                                    <p:anim calcmode="lin" valueType="num">
                                      <p:cBhvr additive="base">
                                        <p:cTn id="29" dur="500" fill="hold"/>
                                        <p:tgtEl>
                                          <p:spTgt spid="11367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113667">
                                            <p:txEl>
                                              <p:pRg st="4" end="4"/>
                                            </p:txEl>
                                          </p:spTgt>
                                        </p:tgtEl>
                                        <p:attrNameLst>
                                          <p:attrName>style.visibility</p:attrName>
                                        </p:attrNameLst>
                                      </p:cBhvr>
                                      <p:to>
                                        <p:strVal val="visible"/>
                                      </p:to>
                                    </p:set>
                                    <p:animEffect transition="in" filter="strips(downRight)">
                                      <p:cBhvr>
                                        <p:cTn id="34" dur="500"/>
                                        <p:tgtEl>
                                          <p:spTgt spid="11366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113667">
                                            <p:txEl>
                                              <p:pRg st="5" end="5"/>
                                            </p:txEl>
                                          </p:spTgt>
                                        </p:tgtEl>
                                        <p:attrNameLst>
                                          <p:attrName>style.visibility</p:attrName>
                                        </p:attrNameLst>
                                      </p:cBhvr>
                                      <p:to>
                                        <p:strVal val="visible"/>
                                      </p:to>
                                    </p:set>
                                    <p:animEffect transition="in" filter="strips(downRight)">
                                      <p:cBhvr>
                                        <p:cTn id="39" dur="500"/>
                                        <p:tgtEl>
                                          <p:spTgt spid="113667">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13673"/>
                                        </p:tgtEl>
                                        <p:attrNameLst>
                                          <p:attrName>style.visibility</p:attrName>
                                        </p:attrNameLst>
                                      </p:cBhvr>
                                      <p:to>
                                        <p:strVal val="visible"/>
                                      </p:to>
                                    </p:set>
                                    <p:anim calcmode="lin" valueType="num">
                                      <p:cBhvr additive="base">
                                        <p:cTn id="44" dur="500" fill="hold"/>
                                        <p:tgtEl>
                                          <p:spTgt spid="113673"/>
                                        </p:tgtEl>
                                        <p:attrNameLst>
                                          <p:attrName>ppt_x</p:attrName>
                                        </p:attrNameLst>
                                      </p:cBhvr>
                                      <p:tavLst>
                                        <p:tav tm="0">
                                          <p:val>
                                            <p:strVal val="#ppt_x"/>
                                          </p:val>
                                        </p:tav>
                                        <p:tav tm="100000">
                                          <p:val>
                                            <p:strVal val="#ppt_x"/>
                                          </p:val>
                                        </p:tav>
                                      </p:tavLst>
                                    </p:anim>
                                    <p:anim calcmode="lin" valueType="num">
                                      <p:cBhvr additive="base">
                                        <p:cTn id="45" dur="500" fill="hold"/>
                                        <p:tgtEl>
                                          <p:spTgt spid="11367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13671"/>
                                        </p:tgtEl>
                                        <p:attrNameLst>
                                          <p:attrName>style.visibility</p:attrName>
                                        </p:attrNameLst>
                                      </p:cBhvr>
                                      <p:to>
                                        <p:strVal val="visible"/>
                                      </p:to>
                                    </p:set>
                                    <p:anim calcmode="lin" valueType="num">
                                      <p:cBhvr additive="base">
                                        <p:cTn id="50" dur="500" fill="hold"/>
                                        <p:tgtEl>
                                          <p:spTgt spid="113671"/>
                                        </p:tgtEl>
                                        <p:attrNameLst>
                                          <p:attrName>ppt_x</p:attrName>
                                        </p:attrNameLst>
                                      </p:cBhvr>
                                      <p:tavLst>
                                        <p:tav tm="0">
                                          <p:val>
                                            <p:strVal val="#ppt_x"/>
                                          </p:val>
                                        </p:tav>
                                        <p:tav tm="100000">
                                          <p:val>
                                            <p:strVal val="#ppt_x"/>
                                          </p:val>
                                        </p:tav>
                                      </p:tavLst>
                                    </p:anim>
                                    <p:anim calcmode="lin" valueType="num">
                                      <p:cBhvr additive="base">
                                        <p:cTn id="51" dur="500" fill="hold"/>
                                        <p:tgtEl>
                                          <p:spTgt spid="11367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113674"/>
                                        </p:tgtEl>
                                        <p:attrNameLst>
                                          <p:attrName>style.visibility</p:attrName>
                                        </p:attrNameLst>
                                      </p:cBhvr>
                                      <p:to>
                                        <p:strVal val="visible"/>
                                      </p:to>
                                    </p:set>
                                    <p:animEffect transition="in" filter="box(in)">
                                      <p:cBhvr>
                                        <p:cTn id="56" dur="500"/>
                                        <p:tgtEl>
                                          <p:spTgt spid="113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2" grpId="0"/>
      <p:bldP spid="113673" grpId="0"/>
      <p:bldP spid="113674" grpId="0" animBg="1"/>
      <p:bldP spid="11367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9.3.2</a:t>
            </a:r>
            <a:r>
              <a:rPr lang="en-US" altLang="en-US" dirty="0" smtClean="0"/>
              <a:t> </a:t>
            </a:r>
            <a:r>
              <a:rPr lang="en-US" altLang="zh-CN" dirty="0" smtClean="0">
                <a:solidFill>
                  <a:srgbClr val="0000FF"/>
                </a:solidFill>
                <a:cs typeface="Times New Roman" panose="02020603050405020304" pitchFamily="18" charset="0"/>
              </a:rPr>
              <a:t>Use Case</a:t>
            </a:r>
            <a:r>
              <a:rPr lang="zh-CN" altLang="en-US" dirty="0" smtClean="0">
                <a:solidFill>
                  <a:srgbClr val="0000FF"/>
                </a:solidFill>
                <a:cs typeface="Times New Roman" panose="02020603050405020304" pitchFamily="18" charset="0"/>
              </a:rPr>
              <a:t>图</a:t>
            </a:r>
            <a:endParaRPr lang="zh-CN" altLang="en-US" dirty="0"/>
          </a:p>
        </p:txBody>
      </p:sp>
      <p:sp>
        <p:nvSpPr>
          <p:cNvPr id="4" name="日期占位符 3"/>
          <p:cNvSpPr>
            <a:spLocks noGrp="1"/>
          </p:cNvSpPr>
          <p:nvPr>
            <p:ph type="dt" sz="half" idx="10"/>
          </p:nvPr>
        </p:nvSpPr>
        <p:spPr/>
        <p:txBody>
          <a:bodyPr/>
          <a:lstStyle/>
          <a:p>
            <a:fld id="{A1DA0033-5DA0-4EF4-B0E4-7B0ADEC0771C}"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933A5591-1876-4B24-831D-BBA1FB9D639A}" type="slidenum">
              <a:rPr lang="en-US" altLang="zh-CN" smtClean="0"/>
            </a:fld>
            <a:endParaRPr lang="en-US" altLang="zh-CN"/>
          </a:p>
        </p:txBody>
      </p:sp>
      <p:pic>
        <p:nvPicPr>
          <p:cNvPr id="6" name="图片 5" descr="203871_8453869_6.jpg.jpeg"/>
          <p:cNvPicPr>
            <a:picLocks noChangeAspect="1"/>
          </p:cNvPicPr>
          <p:nvPr/>
        </p:nvPicPr>
        <p:blipFill>
          <a:blip r:embed="rId1" cstate="print"/>
          <a:stretch>
            <a:fillRect/>
          </a:stretch>
        </p:blipFill>
        <p:spPr>
          <a:xfrm>
            <a:off x="0" y="3061597"/>
            <a:ext cx="9144000" cy="3588697"/>
          </a:xfrm>
          <a:prstGeom prst="rect">
            <a:avLst/>
          </a:prstGeom>
        </p:spPr>
      </p:pic>
      <p:sp>
        <p:nvSpPr>
          <p:cNvPr id="7" name="内容占位符 6"/>
          <p:cNvSpPr>
            <a:spLocks noGrp="1"/>
          </p:cNvSpPr>
          <p:nvPr>
            <p:ph idx="1"/>
          </p:nvPr>
        </p:nvSpPr>
        <p:spPr/>
        <p:txBody>
          <a:bodyPr/>
          <a:lstStyle/>
          <a:p>
            <a:r>
              <a:rPr lang="en-US" altLang="zh-CN" dirty="0" smtClean="0">
                <a:solidFill>
                  <a:srgbClr val="CC0000"/>
                </a:solidFill>
              </a:rPr>
              <a:t>【Use Case</a:t>
            </a:r>
            <a:r>
              <a:rPr lang="zh-CN" altLang="en-US" dirty="0" smtClean="0">
                <a:solidFill>
                  <a:srgbClr val="CC0000"/>
                </a:solidFill>
              </a:rPr>
              <a:t>间的关系</a:t>
            </a:r>
            <a:r>
              <a:rPr lang="en-US" altLang="zh-CN" dirty="0" smtClean="0">
                <a:solidFill>
                  <a:srgbClr val="CC0000"/>
                </a:solidFill>
              </a:rPr>
              <a:t>】</a:t>
            </a:r>
            <a:endParaRPr lang="en-US" altLang="zh-CN" dirty="0" smtClean="0">
              <a:solidFill>
                <a:srgbClr val="CC0000"/>
              </a:solidFill>
            </a:endParaRPr>
          </a:p>
          <a:p>
            <a:pPr lvl="1"/>
            <a:r>
              <a:rPr lang="en-US" altLang="zh-CN" dirty="0" smtClean="0">
                <a:solidFill>
                  <a:srgbClr val="0000FF"/>
                </a:solidFill>
                <a:latin typeface="黑体" panose="02010609060101010101" charset="-122"/>
              </a:rPr>
              <a:t>⑵</a:t>
            </a:r>
            <a:r>
              <a:rPr lang="en-US" altLang="zh-CN" dirty="0" smtClean="0">
                <a:solidFill>
                  <a:srgbClr val="0000FF"/>
                </a:solidFill>
              </a:rPr>
              <a:t>Extend</a:t>
            </a:r>
            <a:r>
              <a:rPr lang="zh-CN" altLang="en-US" dirty="0" smtClean="0">
                <a:solidFill>
                  <a:srgbClr val="0000FF"/>
                </a:solidFill>
              </a:rPr>
              <a:t>关系</a:t>
            </a:r>
            <a:endParaRPr lang="zh-CN" altLang="en-US" dirty="0" smtClean="0">
              <a:solidFill>
                <a:srgbClr val="0000FF"/>
              </a:solidFill>
            </a:endParaRPr>
          </a:p>
          <a:p>
            <a:endParaRPr lang="zh-CN" altLang="en-US" dirty="0"/>
          </a:p>
        </p:txBody>
      </p:sp>
      <p:pic>
        <p:nvPicPr>
          <p:cNvPr id="9" name="Picture 7" descr="10_6504_57e2551f690bf7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572000" y="914400"/>
            <a:ext cx="4454571" cy="21452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4FBC06E8-0668-467B-9C75-9A9A87B9EFC0}" type="datetime1">
              <a:rPr lang="zh-CN" altLang="en-US"/>
            </a:fld>
            <a:endParaRPr lang="en-US" altLang="zh-CN"/>
          </a:p>
        </p:txBody>
      </p:sp>
      <p:sp>
        <p:nvSpPr>
          <p:cNvPr id="7" name="灯片编号占位符 4"/>
          <p:cNvSpPr>
            <a:spLocks noGrp="1"/>
          </p:cNvSpPr>
          <p:nvPr>
            <p:ph type="sldNum" sz="quarter" idx="11"/>
          </p:nvPr>
        </p:nvSpPr>
        <p:spPr/>
        <p:txBody>
          <a:bodyPr/>
          <a:lstStyle/>
          <a:p>
            <a:fld id="{1E6217F2-8F0E-4A30-981B-712FFE1A6FCA}" type="slidenum">
              <a:rPr lang="en-US" altLang="zh-CN"/>
            </a:fld>
            <a:endParaRPr lang="en-US" altLang="zh-CN"/>
          </a:p>
        </p:txBody>
      </p:sp>
      <p:pic>
        <p:nvPicPr>
          <p:cNvPr id="447492" name="Picture 4" descr="screenshot"/>
          <p:cNvPicPr>
            <a:picLocks noChangeAspect="1" noChangeArrowheads="1"/>
          </p:cNvPicPr>
          <p:nvPr/>
        </p:nvPicPr>
        <p:blipFill>
          <a:blip r:embed="rId1" cstate="print"/>
          <a:srcRect/>
          <a:stretch>
            <a:fillRect/>
          </a:stretch>
        </p:blipFill>
        <p:spPr bwMode="auto">
          <a:xfrm>
            <a:off x="89695" y="676603"/>
            <a:ext cx="9081199" cy="5859322"/>
          </a:xfrm>
          <a:prstGeom prst="rect">
            <a:avLst/>
          </a:prstGeom>
          <a:noFill/>
        </p:spPr>
      </p:pic>
      <p:pic>
        <p:nvPicPr>
          <p:cNvPr id="447494" name="Picture 6" descr="logo-staruml">
            <a:hlinkClick r:id="rId2"/>
          </p:cNvPr>
          <p:cNvPicPr>
            <a:picLocks noChangeAspect="1" noChangeArrowheads="1"/>
          </p:cNvPicPr>
          <p:nvPr/>
        </p:nvPicPr>
        <p:blipFill>
          <a:blip r:embed="rId3" cstate="print"/>
          <a:srcRect/>
          <a:stretch>
            <a:fillRect/>
          </a:stretch>
        </p:blipFill>
        <p:spPr bwMode="auto">
          <a:xfrm>
            <a:off x="7053543" y="679778"/>
            <a:ext cx="2085975" cy="762000"/>
          </a:xfrm>
          <a:prstGeom prst="rect">
            <a:avLst/>
          </a:prstGeom>
          <a:noFill/>
        </p:spPr>
      </p:pic>
      <p:sp>
        <p:nvSpPr>
          <p:cNvPr id="9" name="标题 1"/>
          <p:cNvSpPr>
            <a:spLocks noGrp="1"/>
          </p:cNvSpPr>
          <p:nvPr>
            <p:ph type="title"/>
          </p:nvPr>
        </p:nvSpPr>
        <p:spPr>
          <a:xfrm>
            <a:off x="2916238" y="88900"/>
            <a:ext cx="5627687" cy="765175"/>
          </a:xfrm>
        </p:spPr>
        <p:txBody>
          <a:bodyPr/>
          <a:lstStyle/>
          <a:p>
            <a:r>
              <a:rPr lang="en-US" altLang="zh-CN" dirty="0" smtClean="0"/>
              <a:t>9.3.2</a:t>
            </a:r>
            <a:r>
              <a:rPr lang="en-US" altLang="en-US" dirty="0" smtClean="0"/>
              <a:t> </a:t>
            </a:r>
            <a:r>
              <a:rPr lang="en-US" altLang="zh-CN" dirty="0" smtClean="0">
                <a:solidFill>
                  <a:srgbClr val="0000FF"/>
                </a:solidFill>
                <a:cs typeface="Times New Roman" panose="02020603050405020304" pitchFamily="18" charset="0"/>
              </a:rPr>
              <a:t>Use Case</a:t>
            </a:r>
            <a:r>
              <a:rPr lang="zh-CN" altLang="en-US" dirty="0" smtClean="0">
                <a:solidFill>
                  <a:srgbClr val="0000FF"/>
                </a:solidFill>
                <a:cs typeface="Times New Roman" panose="02020603050405020304" pitchFamily="18" charset="0"/>
              </a:rPr>
              <a:t>图</a:t>
            </a:r>
            <a:endParaRPr lang="zh-CN" alt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4FBC06E8-0668-467B-9C75-9A9A87B9EFC0}" type="datetime1">
              <a:rPr lang="zh-CN" altLang="en-US"/>
            </a:fld>
            <a:endParaRPr lang="en-US" altLang="zh-CN"/>
          </a:p>
        </p:txBody>
      </p:sp>
      <p:sp>
        <p:nvSpPr>
          <p:cNvPr id="7" name="灯片编号占位符 4"/>
          <p:cNvSpPr>
            <a:spLocks noGrp="1"/>
          </p:cNvSpPr>
          <p:nvPr>
            <p:ph type="sldNum" sz="quarter" idx="11"/>
          </p:nvPr>
        </p:nvSpPr>
        <p:spPr/>
        <p:txBody>
          <a:bodyPr/>
          <a:lstStyle/>
          <a:p>
            <a:fld id="{1E6217F2-8F0E-4A30-981B-712FFE1A6FCA}" type="slidenum">
              <a:rPr lang="en-US" altLang="zh-CN"/>
            </a:fld>
            <a:endParaRPr lang="en-US" altLang="zh-CN"/>
          </a:p>
        </p:txBody>
      </p:sp>
      <p:pic>
        <p:nvPicPr>
          <p:cNvPr id="447492" name="Picture 4" descr="screenshot"/>
          <p:cNvPicPr>
            <a:picLocks noChangeAspect="1" noChangeArrowheads="1"/>
          </p:cNvPicPr>
          <p:nvPr/>
        </p:nvPicPr>
        <p:blipFill rotWithShape="1">
          <a:blip r:embed="rId1" cstate="print"/>
          <a:srcRect l="15988" t="15929" r="26912" b="21240"/>
          <a:stretch>
            <a:fillRect/>
          </a:stretch>
        </p:blipFill>
        <p:spPr bwMode="auto">
          <a:xfrm>
            <a:off x="457200" y="922941"/>
            <a:ext cx="8359238" cy="5935059"/>
          </a:xfrm>
          <a:prstGeom prst="rect">
            <a:avLst/>
          </a:prstGeom>
          <a:noFill/>
        </p:spPr>
      </p:pic>
      <p:pic>
        <p:nvPicPr>
          <p:cNvPr id="447494" name="Picture 6" descr="logo-staruml">
            <a:hlinkClick r:id="rId2"/>
          </p:cNvPr>
          <p:cNvPicPr>
            <a:picLocks noChangeAspect="1" noChangeArrowheads="1"/>
          </p:cNvPicPr>
          <p:nvPr/>
        </p:nvPicPr>
        <p:blipFill>
          <a:blip r:embed="rId3" cstate="print"/>
          <a:srcRect/>
          <a:stretch>
            <a:fillRect/>
          </a:stretch>
        </p:blipFill>
        <p:spPr bwMode="auto">
          <a:xfrm>
            <a:off x="7053543" y="679778"/>
            <a:ext cx="2085975" cy="762000"/>
          </a:xfrm>
          <a:prstGeom prst="rect">
            <a:avLst/>
          </a:prstGeom>
          <a:noFill/>
        </p:spPr>
      </p:pic>
      <p:sp>
        <p:nvSpPr>
          <p:cNvPr id="9" name="标题 1"/>
          <p:cNvSpPr>
            <a:spLocks noGrp="1"/>
          </p:cNvSpPr>
          <p:nvPr>
            <p:ph type="title"/>
          </p:nvPr>
        </p:nvSpPr>
        <p:spPr>
          <a:xfrm>
            <a:off x="2916238" y="88900"/>
            <a:ext cx="5627687" cy="765175"/>
          </a:xfrm>
        </p:spPr>
        <p:txBody>
          <a:bodyPr/>
          <a:lstStyle/>
          <a:p>
            <a:r>
              <a:rPr lang="en-US" altLang="zh-CN" dirty="0" smtClean="0"/>
              <a:t>9.3.2</a:t>
            </a:r>
            <a:r>
              <a:rPr lang="en-US" altLang="en-US" dirty="0" smtClean="0"/>
              <a:t> </a:t>
            </a:r>
            <a:r>
              <a:rPr lang="en-US" altLang="zh-CN" dirty="0" smtClean="0">
                <a:solidFill>
                  <a:srgbClr val="0000FF"/>
                </a:solidFill>
                <a:cs typeface="Times New Roman" panose="02020603050405020304" pitchFamily="18" charset="0"/>
              </a:rPr>
              <a:t>Use Case</a:t>
            </a:r>
            <a:r>
              <a:rPr lang="zh-CN" altLang="en-US" dirty="0" smtClean="0">
                <a:solidFill>
                  <a:srgbClr val="0000FF"/>
                </a:solidFill>
                <a:cs typeface="Times New Roman" panose="02020603050405020304" pitchFamily="18" charset="0"/>
              </a:rPr>
              <a:t>图</a:t>
            </a:r>
            <a:endParaRPr lang="zh-CN"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EE814A5-A9AB-4172-B70B-4B2D0D61DFD0}" type="datetime1">
              <a:rPr lang="zh-CN" altLang="en-US"/>
            </a:fld>
            <a:endParaRPr lang="en-US" altLang="zh-CN"/>
          </a:p>
        </p:txBody>
      </p:sp>
      <p:sp>
        <p:nvSpPr>
          <p:cNvPr id="11" name="灯片编号占位符 4"/>
          <p:cNvSpPr>
            <a:spLocks noGrp="1"/>
          </p:cNvSpPr>
          <p:nvPr>
            <p:ph type="sldNum" sz="quarter" idx="11"/>
          </p:nvPr>
        </p:nvSpPr>
        <p:spPr/>
        <p:txBody>
          <a:bodyPr/>
          <a:lstStyle/>
          <a:p>
            <a:fld id="{D38B7725-2E83-49F0-B480-B66B11F85CF9}" type="slidenum">
              <a:rPr lang="en-US" altLang="zh-CN"/>
            </a:fld>
            <a:endParaRPr lang="en-US" altLang="zh-CN"/>
          </a:p>
        </p:txBody>
      </p:sp>
      <p:sp>
        <p:nvSpPr>
          <p:cNvPr id="25088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250883" name="Rectangle 3"/>
          <p:cNvSpPr>
            <a:spLocks noGrp="1" noChangeArrowheads="1"/>
          </p:cNvSpPr>
          <p:nvPr>
            <p:ph type="body" idx="1"/>
          </p:nvPr>
        </p:nvSpPr>
        <p:spPr/>
        <p:txBody>
          <a:bodyPr/>
          <a:lstStyle/>
          <a:p>
            <a:r>
              <a:rPr lang="en-US" altLang="zh-CN">
                <a:solidFill>
                  <a:srgbClr val="CC0000"/>
                </a:solidFill>
              </a:rPr>
              <a:t>【Use Case</a:t>
            </a:r>
            <a:r>
              <a:rPr lang="zh-CN" altLang="en-US">
                <a:solidFill>
                  <a:srgbClr val="CC0000"/>
                </a:solidFill>
              </a:rPr>
              <a:t>间的关系</a:t>
            </a:r>
            <a:r>
              <a:rPr lang="en-US" altLang="zh-CN">
                <a:solidFill>
                  <a:srgbClr val="CC0000"/>
                </a:solidFill>
              </a:rPr>
              <a:t>】</a:t>
            </a:r>
            <a:endParaRPr lang="en-US" altLang="zh-CN"/>
          </a:p>
        </p:txBody>
      </p:sp>
      <p:pic>
        <p:nvPicPr>
          <p:cNvPr id="250884" name="Picture 4" descr="错的USE CASE"/>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371600" y="1905000"/>
            <a:ext cx="5986463" cy="1712913"/>
          </a:xfrm>
          <a:prstGeom prst="rect">
            <a:avLst/>
          </a:prstGeom>
          <a:noFill/>
        </p:spPr>
      </p:pic>
      <p:sp>
        <p:nvSpPr>
          <p:cNvPr id="250885" name="Rectangle 5"/>
          <p:cNvSpPr>
            <a:spLocks noChangeArrowheads="1"/>
          </p:cNvSpPr>
          <p:nvPr/>
        </p:nvSpPr>
        <p:spPr bwMode="auto">
          <a:xfrm>
            <a:off x="2133600" y="3886200"/>
            <a:ext cx="4425950" cy="519113"/>
          </a:xfrm>
          <a:prstGeom prst="rect">
            <a:avLst/>
          </a:prstGeom>
          <a:solidFill>
            <a:srgbClr val="0000FF"/>
          </a:solidFill>
          <a:ln w="9525">
            <a:noFill/>
            <a:miter lim="800000"/>
          </a:ln>
          <a:effectLst/>
        </p:spPr>
        <p:txBody>
          <a:bodyPr wrap="none" anchor="ctr">
            <a:spAutoFit/>
          </a:bodyPr>
          <a:lstStyle/>
          <a:p>
            <a:pPr algn="l"/>
            <a:r>
              <a:rPr lang="en-US" altLang="zh-CN" sz="2800" b="1">
                <a:solidFill>
                  <a:schemeClr val="bg1"/>
                </a:solidFill>
                <a:ea typeface="黑体" panose="02010609060101010101" charset="-122"/>
              </a:rPr>
              <a:t>UseCaseA</a:t>
            </a:r>
            <a:r>
              <a:rPr lang="zh-CN" altLang="en-US" sz="2800" b="1">
                <a:solidFill>
                  <a:schemeClr val="bg1"/>
                </a:solidFill>
                <a:ea typeface="黑体" panose="02010609060101010101" charset="-122"/>
              </a:rPr>
              <a:t>调用</a:t>
            </a:r>
            <a:r>
              <a:rPr lang="en-US" altLang="zh-CN" sz="2800" b="1">
                <a:solidFill>
                  <a:schemeClr val="bg1"/>
                </a:solidFill>
                <a:ea typeface="黑体" panose="02010609060101010101" charset="-122"/>
              </a:rPr>
              <a:t>UseCaseB</a:t>
            </a:r>
            <a:endParaRPr lang="en-US" altLang="zh-CN" sz="2800" b="1">
              <a:solidFill>
                <a:schemeClr val="bg1"/>
              </a:solidFill>
              <a:ea typeface="黑体" panose="02010609060101010101" charset="-122"/>
            </a:endParaRPr>
          </a:p>
        </p:txBody>
      </p:sp>
      <p:sp>
        <p:nvSpPr>
          <p:cNvPr id="250886" name="Rectangle 6"/>
          <p:cNvSpPr>
            <a:spLocks noChangeArrowheads="1"/>
          </p:cNvSpPr>
          <p:nvPr/>
        </p:nvSpPr>
        <p:spPr bwMode="auto">
          <a:xfrm>
            <a:off x="762000" y="5181600"/>
            <a:ext cx="7696200" cy="519113"/>
          </a:xfrm>
          <a:prstGeom prst="rect">
            <a:avLst/>
          </a:prstGeom>
          <a:solidFill>
            <a:srgbClr val="FF0000"/>
          </a:solidFill>
          <a:ln w="9525" algn="ctr">
            <a:noFill/>
            <a:miter lim="800000"/>
          </a:ln>
          <a:effectLst/>
        </p:spPr>
        <p:txBody>
          <a:bodyPr wrap="none" anchor="ctr">
            <a:spAutoFit/>
          </a:bodyPr>
          <a:lstStyle/>
          <a:p>
            <a:pPr algn="l"/>
            <a:r>
              <a:rPr lang="en-US" altLang="zh-CN" sz="2800" b="1">
                <a:solidFill>
                  <a:schemeClr val="bg1"/>
                </a:solidFill>
                <a:ea typeface="黑体" panose="02010609060101010101" charset="-122"/>
              </a:rPr>
              <a:t>Use Case</a:t>
            </a:r>
            <a:r>
              <a:rPr lang="zh-CN" altLang="en-US" sz="2800" b="1">
                <a:solidFill>
                  <a:schemeClr val="bg1"/>
                </a:solidFill>
                <a:ea typeface="黑体" panose="02010609060101010101" charset="-122"/>
              </a:rPr>
              <a:t>就是</a:t>
            </a:r>
            <a:r>
              <a:rPr lang="en-US" altLang="zh-CN" sz="2800" b="1">
                <a:solidFill>
                  <a:schemeClr val="bg1"/>
                </a:solidFill>
              </a:rPr>
              <a:t>Use Case</a:t>
            </a:r>
            <a:r>
              <a:rPr lang="en-US" altLang="zh-CN" sz="2800"/>
              <a:t> </a:t>
            </a:r>
            <a:r>
              <a:rPr lang="zh-CN" altLang="en-US" sz="2800" b="1">
                <a:solidFill>
                  <a:schemeClr val="bg1"/>
                </a:solidFill>
                <a:ea typeface="黑体" panose="02010609060101010101" charset="-122"/>
              </a:rPr>
              <a:t>， </a:t>
            </a:r>
            <a:r>
              <a:rPr lang="en-US" altLang="zh-CN" sz="2800" b="1">
                <a:solidFill>
                  <a:schemeClr val="bg1"/>
                </a:solidFill>
              </a:rPr>
              <a:t>Use Case</a:t>
            </a:r>
            <a:r>
              <a:rPr lang="zh-CN" altLang="en-US" sz="2800" b="1">
                <a:solidFill>
                  <a:schemeClr val="bg1"/>
                </a:solidFill>
                <a:ea typeface="黑体" panose="02010609060101010101" charset="-122"/>
              </a:rPr>
              <a:t>不是模块</a:t>
            </a:r>
            <a:endParaRPr lang="zh-CN" altLang="en-US" sz="2800" b="1">
              <a:solidFill>
                <a:schemeClr val="bg1"/>
              </a:solidFill>
              <a:ea typeface="黑体" panose="02010609060101010101" charset="-122"/>
            </a:endParaRPr>
          </a:p>
        </p:txBody>
      </p:sp>
      <p:grpSp>
        <p:nvGrpSpPr>
          <p:cNvPr id="250890" name="Group 10"/>
          <p:cNvGrpSpPr/>
          <p:nvPr/>
        </p:nvGrpSpPr>
        <p:grpSpPr bwMode="auto">
          <a:xfrm>
            <a:off x="6096000" y="3581400"/>
            <a:ext cx="1143000" cy="1143000"/>
            <a:chOff x="4368" y="2256"/>
            <a:chExt cx="720" cy="720"/>
          </a:xfrm>
        </p:grpSpPr>
        <p:sp>
          <p:nvSpPr>
            <p:cNvPr id="250887" name="Line 7"/>
            <p:cNvSpPr>
              <a:spLocks noChangeShapeType="1"/>
            </p:cNvSpPr>
            <p:nvPr/>
          </p:nvSpPr>
          <p:spPr bwMode="auto">
            <a:xfrm flipH="1">
              <a:off x="4368" y="2352"/>
              <a:ext cx="720" cy="528"/>
            </a:xfrm>
            <a:prstGeom prst="line">
              <a:avLst/>
            </a:prstGeom>
            <a:noFill/>
            <a:ln w="38100">
              <a:solidFill>
                <a:srgbClr val="FF0000"/>
              </a:solidFill>
              <a:round/>
            </a:ln>
            <a:effectLst/>
          </p:spPr>
          <p:txBody>
            <a:bodyPr/>
            <a:lstStyle/>
            <a:p>
              <a:endParaRPr lang="zh-CN" altLang="en-US"/>
            </a:p>
          </p:txBody>
        </p:sp>
        <p:sp>
          <p:nvSpPr>
            <p:cNvPr id="250889" name="Line 9"/>
            <p:cNvSpPr>
              <a:spLocks noChangeShapeType="1"/>
            </p:cNvSpPr>
            <p:nvPr/>
          </p:nvSpPr>
          <p:spPr bwMode="auto">
            <a:xfrm rot="5400000" flipH="1">
              <a:off x="4416" y="2352"/>
              <a:ext cx="720" cy="528"/>
            </a:xfrm>
            <a:prstGeom prst="line">
              <a:avLst/>
            </a:prstGeom>
            <a:noFill/>
            <a:ln w="38100">
              <a:solidFill>
                <a:srgbClr val="FF0000"/>
              </a:solidFill>
              <a:rou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0884"/>
                                        </p:tgtEl>
                                        <p:attrNameLst>
                                          <p:attrName>style.visibility</p:attrName>
                                        </p:attrNameLst>
                                      </p:cBhvr>
                                      <p:to>
                                        <p:strVal val="visible"/>
                                      </p:to>
                                    </p:set>
                                    <p:anim calcmode="lin" valueType="num">
                                      <p:cBhvr additive="base">
                                        <p:cTn id="7" dur="500" fill="hold"/>
                                        <p:tgtEl>
                                          <p:spTgt spid="250884"/>
                                        </p:tgtEl>
                                        <p:attrNameLst>
                                          <p:attrName>ppt_x</p:attrName>
                                        </p:attrNameLst>
                                      </p:cBhvr>
                                      <p:tavLst>
                                        <p:tav tm="0">
                                          <p:val>
                                            <p:strVal val="#ppt_x"/>
                                          </p:val>
                                        </p:tav>
                                        <p:tav tm="100000">
                                          <p:val>
                                            <p:strVal val="#ppt_x"/>
                                          </p:val>
                                        </p:tav>
                                      </p:tavLst>
                                    </p:anim>
                                    <p:anim calcmode="lin" valueType="num">
                                      <p:cBhvr additive="base">
                                        <p:cTn id="8" dur="500" fill="hold"/>
                                        <p:tgtEl>
                                          <p:spTgt spid="2508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0885"/>
                                        </p:tgtEl>
                                        <p:attrNameLst>
                                          <p:attrName>style.visibility</p:attrName>
                                        </p:attrNameLst>
                                      </p:cBhvr>
                                      <p:to>
                                        <p:strVal val="visible"/>
                                      </p:to>
                                    </p:set>
                                    <p:anim calcmode="lin" valueType="num">
                                      <p:cBhvr additive="base">
                                        <p:cTn id="13" dur="500" fill="hold"/>
                                        <p:tgtEl>
                                          <p:spTgt spid="250885"/>
                                        </p:tgtEl>
                                        <p:attrNameLst>
                                          <p:attrName>ppt_x</p:attrName>
                                        </p:attrNameLst>
                                      </p:cBhvr>
                                      <p:tavLst>
                                        <p:tav tm="0">
                                          <p:val>
                                            <p:strVal val="#ppt_x"/>
                                          </p:val>
                                        </p:tav>
                                        <p:tav tm="100000">
                                          <p:val>
                                            <p:strVal val="#ppt_x"/>
                                          </p:val>
                                        </p:tav>
                                      </p:tavLst>
                                    </p:anim>
                                    <p:anim calcmode="lin" valueType="num">
                                      <p:cBhvr additive="base">
                                        <p:cTn id="14" dur="500" fill="hold"/>
                                        <p:tgtEl>
                                          <p:spTgt spid="2508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250890"/>
                                        </p:tgtEl>
                                        <p:attrNameLst>
                                          <p:attrName>style.visibility</p:attrName>
                                        </p:attrNameLst>
                                      </p:cBhvr>
                                      <p:to>
                                        <p:strVal val="visible"/>
                                      </p:to>
                                    </p:set>
                                    <p:animEffect transition="in" filter="wheel(4)">
                                      <p:cBhvr>
                                        <p:cTn id="19" dur="1000"/>
                                        <p:tgtEl>
                                          <p:spTgt spid="25089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50886"/>
                                        </p:tgtEl>
                                        <p:attrNameLst>
                                          <p:attrName>style.visibility</p:attrName>
                                        </p:attrNameLst>
                                      </p:cBhvr>
                                      <p:to>
                                        <p:strVal val="visible"/>
                                      </p:to>
                                    </p:set>
                                    <p:anim calcmode="lin" valueType="num">
                                      <p:cBhvr additive="base">
                                        <p:cTn id="24" dur="500" fill="hold"/>
                                        <p:tgtEl>
                                          <p:spTgt spid="250886"/>
                                        </p:tgtEl>
                                        <p:attrNameLst>
                                          <p:attrName>ppt_x</p:attrName>
                                        </p:attrNameLst>
                                      </p:cBhvr>
                                      <p:tavLst>
                                        <p:tav tm="0">
                                          <p:val>
                                            <p:strVal val="#ppt_x"/>
                                          </p:val>
                                        </p:tav>
                                        <p:tav tm="100000">
                                          <p:val>
                                            <p:strVal val="#ppt_x"/>
                                          </p:val>
                                        </p:tav>
                                      </p:tavLst>
                                    </p:anim>
                                    <p:anim calcmode="lin" valueType="num">
                                      <p:cBhvr additive="base">
                                        <p:cTn id="25" dur="500" fill="hold"/>
                                        <p:tgtEl>
                                          <p:spTgt spid="2508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5" grpId="0" animBg="1"/>
      <p:bldP spid="25088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EE814A5-A9AB-4172-B70B-4B2D0D61DFD0}" type="datetime1">
              <a:rPr lang="zh-CN" altLang="en-US"/>
            </a:fld>
            <a:endParaRPr lang="en-US" altLang="zh-CN"/>
          </a:p>
        </p:txBody>
      </p:sp>
      <p:sp>
        <p:nvSpPr>
          <p:cNvPr id="11" name="灯片编号占位符 4"/>
          <p:cNvSpPr>
            <a:spLocks noGrp="1"/>
          </p:cNvSpPr>
          <p:nvPr>
            <p:ph type="sldNum" sz="quarter" idx="11"/>
          </p:nvPr>
        </p:nvSpPr>
        <p:spPr/>
        <p:txBody>
          <a:bodyPr/>
          <a:lstStyle/>
          <a:p>
            <a:fld id="{D38B7725-2E83-49F0-B480-B66B11F85CF9}" type="slidenum">
              <a:rPr lang="en-US" altLang="zh-CN"/>
            </a:fld>
            <a:endParaRPr lang="en-US" altLang="zh-CN"/>
          </a:p>
        </p:txBody>
      </p:sp>
      <p:sp>
        <p:nvSpPr>
          <p:cNvPr id="25088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250883" name="Rectangle 3"/>
          <p:cNvSpPr>
            <a:spLocks noGrp="1" noChangeArrowheads="1"/>
          </p:cNvSpPr>
          <p:nvPr>
            <p:ph type="body" idx="1"/>
          </p:nvPr>
        </p:nvSpPr>
        <p:spPr/>
        <p:txBody>
          <a:bodyPr/>
          <a:lstStyle/>
          <a:p>
            <a:r>
              <a:rPr lang="en-US" altLang="zh-CN" dirty="0" smtClean="0">
                <a:solidFill>
                  <a:srgbClr val="CC0000"/>
                </a:solidFill>
              </a:rPr>
              <a:t>【</a:t>
            </a:r>
            <a:r>
              <a:rPr lang="zh-CN" altLang="en-US" dirty="0" smtClean="0">
                <a:solidFill>
                  <a:srgbClr val="CC0000"/>
                </a:solidFill>
              </a:rPr>
              <a:t>用例规约</a:t>
            </a:r>
            <a:r>
              <a:rPr lang="en-US" altLang="zh-CN" dirty="0" smtClean="0">
                <a:solidFill>
                  <a:srgbClr val="CC0000"/>
                </a:solidFill>
              </a:rPr>
              <a:t>】</a:t>
            </a:r>
            <a:endParaRPr lang="en-US" altLang="zh-CN" dirty="0" smtClean="0">
              <a:solidFill>
                <a:srgbClr val="CC0000"/>
              </a:solidFill>
            </a:endParaRPr>
          </a:p>
          <a:p>
            <a:pPr marL="0" indent="0">
              <a:buNone/>
            </a:pPr>
            <a:r>
              <a:rPr lang="zh-CN" altLang="en-US" dirty="0"/>
              <a:t>用</a:t>
            </a:r>
            <a:r>
              <a:rPr lang="zh-CN" altLang="en-US" dirty="0" smtClean="0"/>
              <a:t>例图是骨架，用例规约是其内在的精髓。</a:t>
            </a:r>
            <a:endParaRPr lang="en-US" altLang="zh-CN" dirty="0" smtClean="0"/>
          </a:p>
          <a:p>
            <a:r>
              <a:rPr lang="en-US" altLang="zh-CN" dirty="0">
                <a:solidFill>
                  <a:srgbClr val="CC0000"/>
                </a:solidFill>
              </a:rPr>
              <a:t>【</a:t>
            </a:r>
            <a:r>
              <a:rPr lang="zh-CN" altLang="en-US" dirty="0" smtClean="0">
                <a:solidFill>
                  <a:srgbClr val="CC0000"/>
                </a:solidFill>
              </a:rPr>
              <a:t>用例</a:t>
            </a:r>
            <a:r>
              <a:rPr lang="zh-CN" altLang="en-US" dirty="0">
                <a:solidFill>
                  <a:srgbClr val="CC0000"/>
                </a:solidFill>
              </a:rPr>
              <a:t>规约</a:t>
            </a:r>
            <a:r>
              <a:rPr lang="zh-CN" altLang="en-US" dirty="0" smtClean="0">
                <a:solidFill>
                  <a:srgbClr val="CC0000"/>
                </a:solidFill>
              </a:rPr>
              <a:t>组成</a:t>
            </a:r>
            <a:r>
              <a:rPr lang="en-US" altLang="zh-CN" dirty="0">
                <a:solidFill>
                  <a:srgbClr val="CC0000"/>
                </a:solidFill>
              </a:rPr>
              <a:t>】</a:t>
            </a:r>
            <a:endParaRPr lang="en-US" altLang="zh-CN" dirty="0">
              <a:solidFill>
                <a:srgbClr val="CC0000"/>
              </a:solidFill>
            </a:endParaRPr>
          </a:p>
          <a:p>
            <a:pPr>
              <a:buFont typeface="Wingdings" panose="05000000000000000000" pitchFamily="2" charset="2"/>
              <a:buChar char="l"/>
            </a:pPr>
            <a:r>
              <a:rPr lang="zh-CN" altLang="en-US" dirty="0"/>
              <a:t>用例</a:t>
            </a:r>
            <a:r>
              <a:rPr lang="zh-CN" altLang="en-US" dirty="0" smtClean="0"/>
              <a:t>名称</a:t>
            </a:r>
            <a:endParaRPr lang="en-US" altLang="zh-CN" dirty="0" smtClean="0"/>
          </a:p>
          <a:p>
            <a:pPr>
              <a:buFont typeface="Wingdings" panose="05000000000000000000" pitchFamily="2" charset="2"/>
              <a:buChar char="l"/>
            </a:pPr>
            <a:r>
              <a:rPr lang="zh-CN" altLang="en-US" dirty="0" smtClean="0"/>
              <a:t>用例标识</a:t>
            </a:r>
            <a:endParaRPr lang="en-US" altLang="zh-CN" dirty="0" smtClean="0"/>
          </a:p>
          <a:p>
            <a:pPr>
              <a:buFont typeface="Wingdings" panose="05000000000000000000" pitchFamily="2" charset="2"/>
              <a:buChar char="l"/>
            </a:pPr>
            <a:r>
              <a:rPr lang="zh-CN" altLang="en-US" dirty="0" smtClean="0"/>
              <a:t>涉及的参与者</a:t>
            </a:r>
            <a:endParaRPr lang="en-US" altLang="zh-CN" dirty="0" smtClean="0"/>
          </a:p>
          <a:p>
            <a:pPr>
              <a:buFont typeface="Wingdings" panose="05000000000000000000" pitchFamily="2" charset="2"/>
              <a:buChar char="l"/>
            </a:pPr>
            <a:r>
              <a:rPr lang="zh-CN" altLang="en-US" dirty="0" smtClean="0"/>
              <a:t>涉及的用例</a:t>
            </a:r>
            <a:endParaRPr lang="en-US" altLang="zh-CN" dirty="0" smtClean="0"/>
          </a:p>
          <a:p>
            <a:pPr marL="0" indent="0">
              <a:buNone/>
            </a:pPr>
            <a:endParaRPr lang="en-US" altLang="zh-CN" dirty="0"/>
          </a:p>
          <a:p>
            <a:pPr marL="0" indent="0">
              <a:buNone/>
            </a:pPr>
            <a:endParaRPr lang="en-US" altLang="zh-CN" dirty="0">
              <a:solidFill>
                <a:srgbClr val="CC0000"/>
              </a:solidFill>
            </a:endParaRPr>
          </a:p>
          <a:p>
            <a:pPr marL="0" indent="0">
              <a:buNone/>
            </a:pPr>
            <a:endParaRPr lang="en-US" altLang="zh-CN" dirty="0">
              <a:solidFill>
                <a:srgbClr val="CC0000"/>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EE814A5-A9AB-4172-B70B-4B2D0D61DFD0}" type="datetime1">
              <a:rPr lang="zh-CN" altLang="en-US"/>
            </a:fld>
            <a:endParaRPr lang="en-US" altLang="zh-CN"/>
          </a:p>
        </p:txBody>
      </p:sp>
      <p:sp>
        <p:nvSpPr>
          <p:cNvPr id="11" name="灯片编号占位符 4"/>
          <p:cNvSpPr>
            <a:spLocks noGrp="1"/>
          </p:cNvSpPr>
          <p:nvPr>
            <p:ph type="sldNum" sz="quarter" idx="11"/>
          </p:nvPr>
        </p:nvSpPr>
        <p:spPr/>
        <p:txBody>
          <a:bodyPr/>
          <a:lstStyle/>
          <a:p>
            <a:fld id="{D38B7725-2E83-49F0-B480-B66B11F85CF9}" type="slidenum">
              <a:rPr lang="en-US" altLang="zh-CN"/>
            </a:fld>
            <a:endParaRPr lang="en-US" altLang="zh-CN"/>
          </a:p>
        </p:txBody>
      </p:sp>
      <p:sp>
        <p:nvSpPr>
          <p:cNvPr id="25088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250883" name="Rectangle 3"/>
          <p:cNvSpPr>
            <a:spLocks noGrp="1" noChangeArrowheads="1"/>
          </p:cNvSpPr>
          <p:nvPr>
            <p:ph type="body" idx="1"/>
          </p:nvPr>
        </p:nvSpPr>
        <p:spPr/>
        <p:txBody>
          <a:bodyPr/>
          <a:lstStyle/>
          <a:p>
            <a:r>
              <a:rPr lang="en-US" altLang="zh-CN" dirty="0" smtClean="0">
                <a:solidFill>
                  <a:srgbClr val="CC0000"/>
                </a:solidFill>
              </a:rPr>
              <a:t>【</a:t>
            </a:r>
            <a:r>
              <a:rPr lang="zh-CN" altLang="en-US" dirty="0" smtClean="0">
                <a:solidFill>
                  <a:srgbClr val="CC0000"/>
                </a:solidFill>
              </a:rPr>
              <a:t>用例规约</a:t>
            </a:r>
            <a:r>
              <a:rPr lang="en-US" altLang="zh-CN" dirty="0" smtClean="0">
                <a:solidFill>
                  <a:srgbClr val="CC0000"/>
                </a:solidFill>
              </a:rPr>
              <a:t>】</a:t>
            </a:r>
            <a:endParaRPr lang="en-US" altLang="zh-CN" dirty="0" smtClean="0">
              <a:solidFill>
                <a:srgbClr val="CC0000"/>
              </a:solidFill>
            </a:endParaRPr>
          </a:p>
          <a:p>
            <a:pPr marL="0" indent="0">
              <a:buNone/>
            </a:pPr>
            <a:r>
              <a:rPr lang="zh-CN" altLang="en-US" dirty="0"/>
              <a:t>用</a:t>
            </a:r>
            <a:r>
              <a:rPr lang="zh-CN" altLang="en-US" dirty="0" smtClean="0"/>
              <a:t>例图是骨架，用例规约是其内在的精髓。</a:t>
            </a:r>
            <a:endParaRPr lang="en-US" altLang="zh-CN" dirty="0" smtClean="0"/>
          </a:p>
          <a:p>
            <a:r>
              <a:rPr lang="en-US" altLang="zh-CN" dirty="0">
                <a:solidFill>
                  <a:srgbClr val="CC0000"/>
                </a:solidFill>
              </a:rPr>
              <a:t>【</a:t>
            </a:r>
            <a:r>
              <a:rPr lang="zh-CN" altLang="en-US" dirty="0" smtClean="0">
                <a:solidFill>
                  <a:srgbClr val="CC0000"/>
                </a:solidFill>
              </a:rPr>
              <a:t>用例</a:t>
            </a:r>
            <a:r>
              <a:rPr lang="zh-CN" altLang="en-US" dirty="0">
                <a:solidFill>
                  <a:srgbClr val="CC0000"/>
                </a:solidFill>
              </a:rPr>
              <a:t>规约</a:t>
            </a:r>
            <a:r>
              <a:rPr lang="zh-CN" altLang="en-US" dirty="0" smtClean="0">
                <a:solidFill>
                  <a:srgbClr val="CC0000"/>
                </a:solidFill>
              </a:rPr>
              <a:t>组成</a:t>
            </a:r>
            <a:r>
              <a:rPr lang="en-US" altLang="zh-CN" dirty="0">
                <a:solidFill>
                  <a:srgbClr val="CC0000"/>
                </a:solidFill>
              </a:rPr>
              <a:t>】</a:t>
            </a:r>
            <a:endParaRPr lang="en-US" altLang="zh-CN" dirty="0">
              <a:solidFill>
                <a:srgbClr val="CC0000"/>
              </a:solidFill>
            </a:endParaRPr>
          </a:p>
          <a:p>
            <a:pPr>
              <a:buFont typeface="Wingdings" panose="05000000000000000000" pitchFamily="2" charset="2"/>
              <a:buChar char="l"/>
            </a:pPr>
            <a:r>
              <a:rPr lang="zh-CN" altLang="en-US" dirty="0" smtClean="0"/>
              <a:t>描述</a:t>
            </a:r>
            <a:endParaRPr lang="en-US" altLang="zh-CN" dirty="0" smtClean="0"/>
          </a:p>
          <a:p>
            <a:pPr>
              <a:buFont typeface="Wingdings" panose="05000000000000000000" pitchFamily="2" charset="2"/>
              <a:buChar char="l"/>
            </a:pPr>
            <a:r>
              <a:rPr lang="zh-CN" altLang="en-US" dirty="0" smtClean="0"/>
              <a:t>用例的规格说明</a:t>
            </a:r>
            <a:endParaRPr lang="en-US" altLang="zh-CN" dirty="0" smtClean="0"/>
          </a:p>
          <a:p>
            <a:pPr marL="360045" indent="0">
              <a:buNone/>
            </a:pPr>
            <a:r>
              <a:rPr lang="zh-CN" altLang="en-US" dirty="0" smtClean="0"/>
              <a:t>用例的前置条件、后置条件、正常事件流、备选事件流</a:t>
            </a:r>
            <a:endParaRPr lang="en-US" altLang="zh-CN" dirty="0"/>
          </a:p>
          <a:p>
            <a:pPr>
              <a:buFont typeface="Wingdings" panose="05000000000000000000" pitchFamily="2" charset="2"/>
              <a:buChar char="l"/>
            </a:pPr>
            <a:r>
              <a:rPr lang="zh-CN" altLang="en-US" dirty="0" smtClean="0"/>
              <a:t>其他</a:t>
            </a:r>
            <a:endParaRPr lang="en-US" altLang="zh-CN" dirty="0" smtClean="0"/>
          </a:p>
          <a:p>
            <a:pPr marL="360045" indent="0">
              <a:buNone/>
            </a:pPr>
            <a:r>
              <a:rPr lang="zh-CN" altLang="en-US" dirty="0"/>
              <a:t>非功能需求、设计约束及其他</a:t>
            </a:r>
            <a:r>
              <a:rPr lang="zh-CN" altLang="en-US" dirty="0" smtClean="0"/>
              <a:t>尚存在的问题等。</a:t>
            </a:r>
            <a:endParaRPr lang="en-US" altLang="zh-CN" dirty="0"/>
          </a:p>
          <a:p>
            <a:pPr>
              <a:buFont typeface="Wingdings" panose="05000000000000000000" pitchFamily="2" charset="2"/>
              <a:buChar char="l"/>
            </a:pPr>
            <a:endParaRPr lang="en-US" altLang="zh-CN" dirty="0"/>
          </a:p>
          <a:p>
            <a:pPr marL="0" indent="0">
              <a:buNone/>
            </a:pPr>
            <a:endParaRPr lang="en-US" altLang="zh-CN" dirty="0">
              <a:solidFill>
                <a:srgbClr val="CC0000"/>
              </a:solidFill>
            </a:endParaRPr>
          </a:p>
          <a:p>
            <a:pPr marL="0" indent="0">
              <a:buNone/>
            </a:pPr>
            <a:endParaRPr lang="en-US" altLang="zh-CN" dirty="0">
              <a:solidFill>
                <a:srgbClr val="CC0000"/>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EE814A5-A9AB-4172-B70B-4B2D0D61DFD0}" type="datetime1">
              <a:rPr lang="zh-CN" altLang="en-US"/>
            </a:fld>
            <a:endParaRPr lang="en-US" altLang="zh-CN"/>
          </a:p>
        </p:txBody>
      </p:sp>
      <p:sp>
        <p:nvSpPr>
          <p:cNvPr id="11" name="灯片编号占位符 4"/>
          <p:cNvSpPr>
            <a:spLocks noGrp="1"/>
          </p:cNvSpPr>
          <p:nvPr>
            <p:ph type="sldNum" sz="quarter" idx="11"/>
          </p:nvPr>
        </p:nvSpPr>
        <p:spPr/>
        <p:txBody>
          <a:bodyPr/>
          <a:lstStyle/>
          <a:p>
            <a:fld id="{D38B7725-2E83-49F0-B480-B66B11F85CF9}" type="slidenum">
              <a:rPr lang="en-US" altLang="zh-CN"/>
            </a:fld>
            <a:endParaRPr lang="en-US" altLang="zh-CN"/>
          </a:p>
        </p:txBody>
      </p:sp>
      <p:sp>
        <p:nvSpPr>
          <p:cNvPr id="25088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250883" name="Rectangle 3"/>
          <p:cNvSpPr>
            <a:spLocks noGrp="1" noChangeArrowheads="1"/>
          </p:cNvSpPr>
          <p:nvPr>
            <p:ph type="body" idx="1"/>
          </p:nvPr>
        </p:nvSpPr>
        <p:spPr/>
        <p:txBody>
          <a:bodyPr/>
          <a:lstStyle/>
          <a:p>
            <a:r>
              <a:rPr lang="en-US" altLang="zh-CN" dirty="0" smtClean="0">
                <a:solidFill>
                  <a:srgbClr val="CC0000"/>
                </a:solidFill>
              </a:rPr>
              <a:t>【</a:t>
            </a:r>
            <a:r>
              <a:rPr lang="zh-CN" altLang="en-US" dirty="0" smtClean="0">
                <a:solidFill>
                  <a:srgbClr val="CC0000"/>
                </a:solidFill>
              </a:rPr>
              <a:t>用例规约</a:t>
            </a:r>
            <a:r>
              <a:rPr lang="en-US" altLang="zh-CN" dirty="0" smtClean="0">
                <a:solidFill>
                  <a:srgbClr val="CC0000"/>
                </a:solidFill>
              </a:rPr>
              <a:t>】</a:t>
            </a:r>
            <a:endParaRPr lang="en-US" altLang="zh-CN" dirty="0"/>
          </a:p>
        </p:txBody>
      </p:sp>
      <p:pic>
        <p:nvPicPr>
          <p:cNvPr id="3624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5656" y="1689100"/>
            <a:ext cx="5903973" cy="44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EE814A5-A9AB-4172-B70B-4B2D0D61DFD0}" type="datetime1">
              <a:rPr lang="zh-CN" altLang="en-US"/>
            </a:fld>
            <a:endParaRPr lang="en-US" altLang="zh-CN"/>
          </a:p>
        </p:txBody>
      </p:sp>
      <p:sp>
        <p:nvSpPr>
          <p:cNvPr id="11" name="灯片编号占位符 4"/>
          <p:cNvSpPr>
            <a:spLocks noGrp="1"/>
          </p:cNvSpPr>
          <p:nvPr>
            <p:ph type="sldNum" sz="quarter" idx="11"/>
          </p:nvPr>
        </p:nvSpPr>
        <p:spPr/>
        <p:txBody>
          <a:bodyPr/>
          <a:lstStyle/>
          <a:p>
            <a:fld id="{D38B7725-2E83-49F0-B480-B66B11F85CF9}" type="slidenum">
              <a:rPr lang="en-US" altLang="zh-CN"/>
            </a:fld>
            <a:endParaRPr lang="en-US" altLang="zh-CN"/>
          </a:p>
        </p:txBody>
      </p:sp>
      <p:sp>
        <p:nvSpPr>
          <p:cNvPr id="25088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250883" name="Rectangle 3"/>
          <p:cNvSpPr>
            <a:spLocks noGrp="1" noChangeArrowheads="1"/>
          </p:cNvSpPr>
          <p:nvPr>
            <p:ph type="body" idx="1"/>
          </p:nvPr>
        </p:nvSpPr>
        <p:spPr/>
        <p:txBody>
          <a:bodyPr/>
          <a:lstStyle/>
          <a:p>
            <a:r>
              <a:rPr lang="en-US" altLang="zh-CN" dirty="0" smtClean="0">
                <a:solidFill>
                  <a:srgbClr val="CC0000"/>
                </a:solidFill>
              </a:rPr>
              <a:t>【</a:t>
            </a:r>
            <a:r>
              <a:rPr lang="zh-CN" altLang="en-US" dirty="0" smtClean="0">
                <a:solidFill>
                  <a:srgbClr val="CC0000"/>
                </a:solidFill>
              </a:rPr>
              <a:t>用例规约</a:t>
            </a:r>
            <a:r>
              <a:rPr lang="en-US" altLang="zh-CN" dirty="0" smtClean="0">
                <a:solidFill>
                  <a:srgbClr val="CC0000"/>
                </a:solidFill>
              </a:rPr>
              <a:t>】</a:t>
            </a:r>
            <a:endParaRPr lang="en-US" altLang="zh-CN" dirty="0" smtClean="0">
              <a:solidFill>
                <a:srgbClr val="CC0000"/>
              </a:solidFill>
            </a:endParaRPr>
          </a:p>
          <a:p>
            <a:pPr marL="0" indent="0">
              <a:buNone/>
            </a:pPr>
            <a:r>
              <a:rPr lang="zh-CN" altLang="en-US" dirty="0" smtClean="0"/>
              <a:t>（</a:t>
            </a:r>
            <a:r>
              <a:rPr lang="en-US" altLang="zh-CN" dirty="0" smtClean="0"/>
              <a:t>1</a:t>
            </a:r>
            <a:r>
              <a:rPr lang="zh-CN" altLang="en-US" dirty="0" smtClean="0"/>
              <a:t>）存款：客户持银行卡从</a:t>
            </a:r>
            <a:r>
              <a:rPr lang="en-US" altLang="zh-CN" dirty="0" smtClean="0"/>
              <a:t>ATM</a:t>
            </a:r>
            <a:r>
              <a:rPr lang="zh-CN" altLang="en-US" dirty="0" smtClean="0"/>
              <a:t>存放现金</a:t>
            </a:r>
            <a:endParaRPr lang="en-US" altLang="zh-CN" dirty="0" smtClean="0"/>
          </a:p>
          <a:p>
            <a:pPr marL="0" indent="0">
              <a:buNone/>
            </a:pPr>
            <a:r>
              <a:rPr lang="zh-CN" altLang="en-US" dirty="0" smtClean="0"/>
              <a:t>（</a:t>
            </a:r>
            <a:r>
              <a:rPr lang="en-US" altLang="zh-CN" dirty="0" smtClean="0"/>
              <a:t>2</a:t>
            </a:r>
            <a:r>
              <a:rPr lang="zh-CN" altLang="en-US" dirty="0" smtClean="0"/>
              <a:t>）取款：客户持银行卡从</a:t>
            </a:r>
            <a:r>
              <a:rPr lang="en-US" altLang="zh-CN" dirty="0" smtClean="0"/>
              <a:t>ATM</a:t>
            </a:r>
            <a:r>
              <a:rPr lang="zh-CN" altLang="en-US" dirty="0" smtClean="0"/>
              <a:t>提取现金</a:t>
            </a:r>
            <a:endParaRPr lang="en-US" altLang="zh-CN" dirty="0" smtClean="0"/>
          </a:p>
          <a:p>
            <a:pPr marL="0" indent="0">
              <a:buNone/>
            </a:pPr>
            <a:r>
              <a:rPr lang="zh-CN" altLang="en-US" dirty="0" smtClean="0"/>
              <a:t>（</a:t>
            </a:r>
            <a:r>
              <a:rPr lang="en-US" altLang="zh-CN" dirty="0" smtClean="0"/>
              <a:t>3</a:t>
            </a:r>
            <a:r>
              <a:rPr lang="zh-CN" altLang="en-US" dirty="0" smtClean="0"/>
              <a:t>）查询：客户持银行卡从</a:t>
            </a:r>
            <a:r>
              <a:rPr lang="en-US" altLang="zh-CN" dirty="0" smtClean="0"/>
              <a:t>ATM</a:t>
            </a:r>
            <a:r>
              <a:rPr lang="zh-CN" altLang="en-US" dirty="0" smtClean="0"/>
              <a:t>上查询卡的账户信息</a:t>
            </a:r>
            <a:endParaRPr lang="en-US" altLang="zh-CN" dirty="0" smtClean="0"/>
          </a:p>
          <a:p>
            <a:pPr marL="0" indent="0">
              <a:buNone/>
            </a:pPr>
            <a:r>
              <a:rPr lang="zh-CN" altLang="en-US" dirty="0" smtClean="0"/>
              <a:t>（</a:t>
            </a:r>
            <a:r>
              <a:rPr lang="en-US" altLang="zh-CN" dirty="0" smtClean="0"/>
              <a:t>4</a:t>
            </a:r>
            <a:r>
              <a:rPr lang="zh-CN" altLang="en-US" dirty="0" smtClean="0"/>
              <a:t>）转账：客户持银行卡从</a:t>
            </a:r>
            <a:r>
              <a:rPr lang="en-US" altLang="zh-CN" dirty="0" smtClean="0"/>
              <a:t>ATM</a:t>
            </a:r>
            <a:r>
              <a:rPr lang="zh-CN" altLang="en-US" dirty="0" smtClean="0"/>
              <a:t>上进行转账</a:t>
            </a:r>
            <a:endParaRPr lang="en-US" altLang="zh-CN" dirty="0" smtClean="0"/>
          </a:p>
          <a:p>
            <a:pPr marL="0" indent="0">
              <a:buNone/>
            </a:pPr>
            <a:r>
              <a:rPr lang="zh-CN" altLang="en-US" dirty="0" smtClean="0"/>
              <a:t>（</a:t>
            </a:r>
            <a:r>
              <a:rPr lang="en-US" altLang="zh-CN" dirty="0" smtClean="0"/>
              <a:t>5</a:t>
            </a:r>
            <a:r>
              <a:rPr lang="zh-CN" altLang="en-US" dirty="0" smtClean="0"/>
              <a:t>）修改密码：客户持银行卡从</a:t>
            </a:r>
            <a:r>
              <a:rPr lang="en-US" altLang="zh-CN" dirty="0" smtClean="0"/>
              <a:t>ATM</a:t>
            </a:r>
            <a:r>
              <a:rPr lang="zh-CN" altLang="en-US" dirty="0" smtClean="0"/>
              <a:t>上修改账户的密码信息。</a:t>
            </a:r>
            <a:endParaRPr lang="en-US" altLang="zh-C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half" idx="10"/>
          </p:nvPr>
        </p:nvSpPr>
        <p:spPr/>
        <p:txBody>
          <a:bodyPr/>
          <a:lstStyle/>
          <a:p>
            <a:fld id="{BF413685-81C7-4D49-8B80-A359BC901E8E}" type="datetime1">
              <a:rPr lang="zh-CN" altLang="en-US"/>
            </a:fld>
            <a:endParaRPr lang="en-US" altLang="zh-CN"/>
          </a:p>
        </p:txBody>
      </p:sp>
      <p:sp>
        <p:nvSpPr>
          <p:cNvPr id="16" name="灯片编号占位符 4"/>
          <p:cNvSpPr>
            <a:spLocks noGrp="1"/>
          </p:cNvSpPr>
          <p:nvPr>
            <p:ph type="sldNum" sz="quarter" idx="11"/>
          </p:nvPr>
        </p:nvSpPr>
        <p:spPr/>
        <p:txBody>
          <a:bodyPr/>
          <a:lstStyle/>
          <a:p>
            <a:fld id="{D1FC7B0A-A61F-47F7-BD86-956AAFB7CB20}" type="slidenum">
              <a:rPr lang="en-US" altLang="zh-CN"/>
            </a:fld>
            <a:endParaRPr lang="en-US" altLang="zh-CN"/>
          </a:p>
        </p:txBody>
      </p:sp>
      <p:sp>
        <p:nvSpPr>
          <p:cNvPr id="23554"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2355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结构化设计实例</a:t>
            </a:r>
            <a:r>
              <a:rPr lang="en-US" altLang="zh-CN">
                <a:solidFill>
                  <a:srgbClr val="CC0000"/>
                </a:solidFill>
              </a:rPr>
              <a:t>】</a:t>
            </a:r>
            <a:endParaRPr lang="en-US" altLang="zh-CN">
              <a:solidFill>
                <a:srgbClr val="CC0000"/>
              </a:solidFill>
            </a:endParaRPr>
          </a:p>
          <a:p>
            <a:endParaRPr lang="en-US" altLang="zh-CN">
              <a:solidFill>
                <a:srgbClr val="CC0000"/>
              </a:solidFill>
            </a:endParaRPr>
          </a:p>
        </p:txBody>
      </p:sp>
      <p:sp>
        <p:nvSpPr>
          <p:cNvPr id="23556" name="Rectangle 4"/>
          <p:cNvSpPr>
            <a:spLocks noChangeArrowheads="1"/>
          </p:cNvSpPr>
          <p:nvPr/>
        </p:nvSpPr>
        <p:spPr bwMode="auto">
          <a:xfrm>
            <a:off x="5292725" y="1052513"/>
            <a:ext cx="3573463" cy="476250"/>
          </a:xfrm>
          <a:prstGeom prst="rect">
            <a:avLst/>
          </a:prstGeom>
          <a:solidFill>
            <a:srgbClr val="FF0000"/>
          </a:solidFill>
          <a:ln w="19050" algn="ctr">
            <a:solidFill>
              <a:srgbClr val="FF0000"/>
            </a:solidFill>
            <a:miter lim="800000"/>
          </a:ln>
          <a:effectLst/>
        </p:spPr>
        <p:txBody>
          <a:bodyPr wrap="none">
            <a:spAutoFit/>
          </a:bodyPr>
          <a:lstStyle/>
          <a:p>
            <a:pPr algn="l"/>
            <a:r>
              <a:rPr lang="zh-CN" altLang="en-US" sz="2400" b="1">
                <a:solidFill>
                  <a:schemeClr val="bg1"/>
                </a:solidFill>
              </a:rPr>
              <a:t>自顶向下地进行功能分解</a:t>
            </a:r>
            <a:endParaRPr lang="zh-CN" altLang="en-US" sz="2400" b="1">
              <a:solidFill>
                <a:schemeClr val="bg1"/>
              </a:solidFill>
            </a:endParaRPr>
          </a:p>
        </p:txBody>
      </p:sp>
      <p:pic>
        <p:nvPicPr>
          <p:cNvPr id="23557" name="Picture 5" descr="1"/>
          <p:cNvPicPr>
            <a:picLocks noChangeAspect="1" noChangeArrowheads="1"/>
          </p:cNvPicPr>
          <p:nvPr/>
        </p:nvPicPr>
        <p:blipFill>
          <a:blip r:embed="rId1" cstate="print"/>
          <a:srcRect/>
          <a:stretch>
            <a:fillRect/>
          </a:stretch>
        </p:blipFill>
        <p:spPr bwMode="auto">
          <a:xfrm>
            <a:off x="53975" y="1700213"/>
            <a:ext cx="9055100" cy="1285875"/>
          </a:xfrm>
          <a:prstGeom prst="rect">
            <a:avLst/>
          </a:prstGeom>
          <a:noFill/>
        </p:spPr>
      </p:pic>
      <p:pic>
        <p:nvPicPr>
          <p:cNvPr id="23558" name="Picture 6" descr="2"/>
          <p:cNvPicPr>
            <a:picLocks noChangeAspect="1" noChangeArrowheads="1"/>
          </p:cNvPicPr>
          <p:nvPr/>
        </p:nvPicPr>
        <p:blipFill>
          <a:blip r:embed="rId2" cstate="print"/>
          <a:srcRect/>
          <a:stretch>
            <a:fillRect/>
          </a:stretch>
        </p:blipFill>
        <p:spPr bwMode="auto">
          <a:xfrm>
            <a:off x="9525" y="2935288"/>
            <a:ext cx="9134475" cy="2009775"/>
          </a:xfrm>
          <a:prstGeom prst="rect">
            <a:avLst/>
          </a:prstGeom>
          <a:noFill/>
        </p:spPr>
      </p:pic>
      <p:pic>
        <p:nvPicPr>
          <p:cNvPr id="23559" name="Picture 7" descr="3"/>
          <p:cNvPicPr>
            <a:picLocks noChangeAspect="1" noChangeArrowheads="1"/>
          </p:cNvPicPr>
          <p:nvPr/>
        </p:nvPicPr>
        <p:blipFill>
          <a:blip r:embed="rId3" cstate="print"/>
          <a:srcRect/>
          <a:stretch>
            <a:fillRect/>
          </a:stretch>
        </p:blipFill>
        <p:spPr bwMode="auto">
          <a:xfrm>
            <a:off x="-19050" y="4941888"/>
            <a:ext cx="9163050" cy="2095500"/>
          </a:xfrm>
          <a:prstGeom prst="rect">
            <a:avLst/>
          </a:prstGeom>
          <a:noFill/>
        </p:spPr>
      </p:pic>
      <p:sp>
        <p:nvSpPr>
          <p:cNvPr id="23560" name="AutoShape 8"/>
          <p:cNvSpPr>
            <a:spLocks noChangeArrowheads="1"/>
          </p:cNvSpPr>
          <p:nvPr/>
        </p:nvSpPr>
        <p:spPr bwMode="auto">
          <a:xfrm>
            <a:off x="8316913" y="2205038"/>
            <a:ext cx="358775" cy="2519362"/>
          </a:xfrm>
          <a:prstGeom prst="downArrow">
            <a:avLst>
              <a:gd name="adj1" fmla="val 50000"/>
              <a:gd name="adj2" fmla="val 175553"/>
            </a:avLst>
          </a:prstGeom>
          <a:solidFill>
            <a:srgbClr val="FFFF99"/>
          </a:solidFill>
          <a:ln w="9525">
            <a:solidFill>
              <a:schemeClr val="tx1"/>
            </a:solidFill>
            <a:miter lim="800000"/>
          </a:ln>
          <a:effectLst/>
        </p:spPr>
        <p:txBody>
          <a:bodyPr vert="eaVert" wrap="none" anchor="ctr"/>
          <a:lstStyle/>
          <a:p>
            <a:endParaRPr lang="zh-CN" altLang="en-US"/>
          </a:p>
        </p:txBody>
      </p:sp>
      <p:sp>
        <p:nvSpPr>
          <p:cNvPr id="23561" name="Oval 9"/>
          <p:cNvSpPr>
            <a:spLocks noChangeArrowheads="1"/>
          </p:cNvSpPr>
          <p:nvPr/>
        </p:nvSpPr>
        <p:spPr bwMode="auto">
          <a:xfrm>
            <a:off x="3613150" y="1938338"/>
            <a:ext cx="1441450" cy="433387"/>
          </a:xfrm>
          <a:prstGeom prst="ellipse">
            <a:avLst/>
          </a:prstGeom>
          <a:solidFill>
            <a:srgbClr val="FF0000"/>
          </a:solidFill>
          <a:ln w="9525">
            <a:solidFill>
              <a:schemeClr val="tx1"/>
            </a:solidFill>
            <a:round/>
          </a:ln>
          <a:effectLst/>
        </p:spPr>
        <p:txBody>
          <a:bodyPr wrap="none" anchor="ctr"/>
          <a:lstStyle/>
          <a:p>
            <a:r>
              <a:rPr lang="en-US" altLang="zh-CN" sz="2800" b="1">
                <a:solidFill>
                  <a:schemeClr val="bg1"/>
                </a:solidFill>
              </a:rPr>
              <a:t>W</a:t>
            </a:r>
            <a:endParaRPr lang="en-US" altLang="zh-CN" sz="2800" b="1">
              <a:solidFill>
                <a:schemeClr val="bg1"/>
              </a:solidFill>
            </a:endParaRPr>
          </a:p>
        </p:txBody>
      </p:sp>
      <p:sp>
        <p:nvSpPr>
          <p:cNvPr id="23562" name="Oval 10"/>
          <p:cNvSpPr>
            <a:spLocks noChangeArrowheads="1"/>
          </p:cNvSpPr>
          <p:nvPr/>
        </p:nvSpPr>
        <p:spPr bwMode="auto">
          <a:xfrm>
            <a:off x="2671763" y="3533775"/>
            <a:ext cx="792162" cy="431800"/>
          </a:xfrm>
          <a:prstGeom prst="ellipse">
            <a:avLst/>
          </a:prstGeom>
          <a:solidFill>
            <a:srgbClr val="FF0000"/>
          </a:solidFill>
          <a:ln w="9525">
            <a:solidFill>
              <a:schemeClr val="tx1"/>
            </a:solidFill>
            <a:round/>
          </a:ln>
          <a:effectLst/>
        </p:spPr>
        <p:txBody>
          <a:bodyPr wrap="none" anchor="ctr"/>
          <a:lstStyle/>
          <a:p>
            <a:r>
              <a:rPr lang="en-US" altLang="zh-CN" sz="1800">
                <a:solidFill>
                  <a:schemeClr val="bg1"/>
                </a:solidFill>
              </a:rPr>
              <a:t>W1</a:t>
            </a:r>
            <a:endParaRPr lang="en-US" altLang="zh-CN" sz="1800">
              <a:solidFill>
                <a:schemeClr val="bg1"/>
              </a:solidFill>
            </a:endParaRPr>
          </a:p>
        </p:txBody>
      </p:sp>
      <p:sp>
        <p:nvSpPr>
          <p:cNvPr id="23565" name="Oval 13"/>
          <p:cNvSpPr>
            <a:spLocks noChangeArrowheads="1"/>
          </p:cNvSpPr>
          <p:nvPr/>
        </p:nvSpPr>
        <p:spPr bwMode="auto">
          <a:xfrm>
            <a:off x="922338" y="5916613"/>
            <a:ext cx="792162" cy="431800"/>
          </a:xfrm>
          <a:prstGeom prst="ellipse">
            <a:avLst/>
          </a:prstGeom>
          <a:solidFill>
            <a:srgbClr val="FF0000"/>
          </a:solidFill>
          <a:ln w="9525">
            <a:solidFill>
              <a:schemeClr val="tx1"/>
            </a:solidFill>
            <a:round/>
          </a:ln>
          <a:effectLst/>
        </p:spPr>
        <p:txBody>
          <a:bodyPr wrap="none" anchor="ctr"/>
          <a:lstStyle/>
          <a:p>
            <a:r>
              <a:rPr lang="en-US" altLang="zh-CN" sz="1800">
                <a:solidFill>
                  <a:schemeClr val="bg1"/>
                </a:solidFill>
              </a:rPr>
              <a:t>W1.1</a:t>
            </a:r>
            <a:endParaRPr lang="en-US" altLang="zh-CN" sz="1800">
              <a:solidFill>
                <a:schemeClr val="bg1"/>
              </a:solidFill>
            </a:endParaRPr>
          </a:p>
        </p:txBody>
      </p:sp>
      <p:sp>
        <p:nvSpPr>
          <p:cNvPr id="23566" name="Oval 14"/>
          <p:cNvSpPr>
            <a:spLocks noChangeArrowheads="1"/>
          </p:cNvSpPr>
          <p:nvPr/>
        </p:nvSpPr>
        <p:spPr bwMode="auto">
          <a:xfrm>
            <a:off x="1908175" y="5949950"/>
            <a:ext cx="792163" cy="431800"/>
          </a:xfrm>
          <a:prstGeom prst="ellipse">
            <a:avLst/>
          </a:prstGeom>
          <a:solidFill>
            <a:srgbClr val="FF0000"/>
          </a:solidFill>
          <a:ln w="9525">
            <a:solidFill>
              <a:schemeClr val="tx1"/>
            </a:solidFill>
            <a:round/>
          </a:ln>
          <a:effectLst/>
        </p:spPr>
        <p:txBody>
          <a:bodyPr wrap="none" anchor="ctr"/>
          <a:lstStyle/>
          <a:p>
            <a:r>
              <a:rPr lang="en-US" altLang="zh-CN" sz="1800">
                <a:solidFill>
                  <a:schemeClr val="bg1"/>
                </a:solidFill>
              </a:rPr>
              <a:t>W1.2</a:t>
            </a:r>
            <a:endParaRPr lang="en-US" altLang="zh-CN" sz="1800">
              <a:solidFill>
                <a:schemeClr val="bg1"/>
              </a:solidFill>
            </a:endParaRPr>
          </a:p>
        </p:txBody>
      </p:sp>
      <p:sp>
        <p:nvSpPr>
          <p:cNvPr id="23567" name="Oval 15"/>
          <p:cNvSpPr>
            <a:spLocks noChangeArrowheads="1"/>
          </p:cNvSpPr>
          <p:nvPr/>
        </p:nvSpPr>
        <p:spPr bwMode="auto">
          <a:xfrm>
            <a:off x="2411413" y="5516563"/>
            <a:ext cx="792162" cy="431800"/>
          </a:xfrm>
          <a:prstGeom prst="ellipse">
            <a:avLst/>
          </a:prstGeom>
          <a:solidFill>
            <a:srgbClr val="FF0000"/>
          </a:solidFill>
          <a:ln w="9525">
            <a:solidFill>
              <a:schemeClr val="tx1"/>
            </a:solidFill>
            <a:round/>
          </a:ln>
          <a:effectLst/>
        </p:spPr>
        <p:txBody>
          <a:bodyPr wrap="none" anchor="ctr"/>
          <a:lstStyle/>
          <a:p>
            <a:r>
              <a:rPr lang="en-US" altLang="zh-CN" sz="1800">
                <a:solidFill>
                  <a:schemeClr val="bg1"/>
                </a:solidFill>
              </a:rPr>
              <a:t>W1.3</a:t>
            </a:r>
            <a:endParaRPr lang="en-US" altLang="zh-CN" sz="1800">
              <a:solidFill>
                <a:schemeClr val="bg1"/>
              </a:solidFill>
            </a:endParaRPr>
          </a:p>
        </p:txBody>
      </p:sp>
      <p:sp>
        <p:nvSpPr>
          <p:cNvPr id="23568" name="Rectangle 16"/>
          <p:cNvSpPr>
            <a:spLocks noChangeArrowheads="1"/>
          </p:cNvSpPr>
          <p:nvPr/>
        </p:nvSpPr>
        <p:spPr bwMode="auto">
          <a:xfrm>
            <a:off x="6300788" y="2708275"/>
            <a:ext cx="1816100" cy="579438"/>
          </a:xfrm>
          <a:prstGeom prst="rect">
            <a:avLst/>
          </a:prstGeom>
          <a:solidFill>
            <a:srgbClr val="FF0000"/>
          </a:solidFill>
          <a:ln w="9525">
            <a:noFill/>
            <a:miter lim="800000"/>
          </a:ln>
          <a:effectLst/>
        </p:spPr>
        <p:txBody>
          <a:bodyPr wrap="none">
            <a:spAutoFit/>
          </a:bodyPr>
          <a:lstStyle/>
          <a:p>
            <a:pPr algn="l"/>
            <a:r>
              <a:rPr lang="zh-CN" altLang="en-US" sz="3200" b="1">
                <a:solidFill>
                  <a:schemeClr val="bg1"/>
                </a:solidFill>
              </a:rPr>
              <a:t>维护困难</a:t>
            </a:r>
            <a:endParaRPr lang="zh-CN" altLang="en-US" sz="32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61"/>
                                        </p:tgtEl>
                                        <p:attrNameLst>
                                          <p:attrName>style.visibility</p:attrName>
                                        </p:attrNameLst>
                                      </p:cBhvr>
                                      <p:to>
                                        <p:strVal val="visible"/>
                                      </p:to>
                                    </p:set>
                                    <p:anim calcmode="lin" valueType="num">
                                      <p:cBhvr additive="base">
                                        <p:cTn id="7" dur="500" fill="hold"/>
                                        <p:tgtEl>
                                          <p:spTgt spid="23561"/>
                                        </p:tgtEl>
                                        <p:attrNameLst>
                                          <p:attrName>ppt_x</p:attrName>
                                        </p:attrNameLst>
                                      </p:cBhvr>
                                      <p:tavLst>
                                        <p:tav tm="0">
                                          <p:val>
                                            <p:strVal val="#ppt_x"/>
                                          </p:val>
                                        </p:tav>
                                        <p:tav tm="100000">
                                          <p:val>
                                            <p:strVal val="#ppt_x"/>
                                          </p:val>
                                        </p:tav>
                                      </p:tavLst>
                                    </p:anim>
                                    <p:anim calcmode="lin" valueType="num">
                                      <p:cBhvr additive="base">
                                        <p:cTn id="8"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62"/>
                                        </p:tgtEl>
                                        <p:attrNameLst>
                                          <p:attrName>style.visibility</p:attrName>
                                        </p:attrNameLst>
                                      </p:cBhvr>
                                      <p:to>
                                        <p:strVal val="visible"/>
                                      </p:to>
                                    </p:set>
                                    <p:anim calcmode="lin" valueType="num">
                                      <p:cBhvr additive="base">
                                        <p:cTn id="13" dur="500" fill="hold"/>
                                        <p:tgtEl>
                                          <p:spTgt spid="23562"/>
                                        </p:tgtEl>
                                        <p:attrNameLst>
                                          <p:attrName>ppt_x</p:attrName>
                                        </p:attrNameLst>
                                      </p:cBhvr>
                                      <p:tavLst>
                                        <p:tav tm="0">
                                          <p:val>
                                            <p:strVal val="#ppt_x"/>
                                          </p:val>
                                        </p:tav>
                                        <p:tav tm="100000">
                                          <p:val>
                                            <p:strVal val="#ppt_x"/>
                                          </p:val>
                                        </p:tav>
                                      </p:tavLst>
                                    </p:anim>
                                    <p:anim calcmode="lin" valueType="num">
                                      <p:cBhvr additive="base">
                                        <p:cTn id="14" dur="500" fill="hold"/>
                                        <p:tgtEl>
                                          <p:spTgt spid="2356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565"/>
                                        </p:tgtEl>
                                        <p:attrNameLst>
                                          <p:attrName>style.visibility</p:attrName>
                                        </p:attrNameLst>
                                      </p:cBhvr>
                                      <p:to>
                                        <p:strVal val="visible"/>
                                      </p:to>
                                    </p:set>
                                    <p:anim calcmode="lin" valueType="num">
                                      <p:cBhvr additive="base">
                                        <p:cTn id="19" dur="500" fill="hold"/>
                                        <p:tgtEl>
                                          <p:spTgt spid="23565"/>
                                        </p:tgtEl>
                                        <p:attrNameLst>
                                          <p:attrName>ppt_x</p:attrName>
                                        </p:attrNameLst>
                                      </p:cBhvr>
                                      <p:tavLst>
                                        <p:tav tm="0">
                                          <p:val>
                                            <p:strVal val="#ppt_x"/>
                                          </p:val>
                                        </p:tav>
                                        <p:tav tm="100000">
                                          <p:val>
                                            <p:strVal val="#ppt_x"/>
                                          </p:val>
                                        </p:tav>
                                      </p:tavLst>
                                    </p:anim>
                                    <p:anim calcmode="lin" valueType="num">
                                      <p:cBhvr additive="base">
                                        <p:cTn id="20" dur="500" fill="hold"/>
                                        <p:tgtEl>
                                          <p:spTgt spid="2356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566"/>
                                        </p:tgtEl>
                                        <p:attrNameLst>
                                          <p:attrName>style.visibility</p:attrName>
                                        </p:attrNameLst>
                                      </p:cBhvr>
                                      <p:to>
                                        <p:strVal val="visible"/>
                                      </p:to>
                                    </p:set>
                                    <p:anim calcmode="lin" valueType="num">
                                      <p:cBhvr additive="base">
                                        <p:cTn id="25" dur="500" fill="hold"/>
                                        <p:tgtEl>
                                          <p:spTgt spid="23566"/>
                                        </p:tgtEl>
                                        <p:attrNameLst>
                                          <p:attrName>ppt_x</p:attrName>
                                        </p:attrNameLst>
                                      </p:cBhvr>
                                      <p:tavLst>
                                        <p:tav tm="0">
                                          <p:val>
                                            <p:strVal val="#ppt_x"/>
                                          </p:val>
                                        </p:tav>
                                        <p:tav tm="100000">
                                          <p:val>
                                            <p:strVal val="#ppt_x"/>
                                          </p:val>
                                        </p:tav>
                                      </p:tavLst>
                                    </p:anim>
                                    <p:anim calcmode="lin" valueType="num">
                                      <p:cBhvr additive="base">
                                        <p:cTn id="26" dur="500" fill="hold"/>
                                        <p:tgtEl>
                                          <p:spTgt spid="235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567"/>
                                        </p:tgtEl>
                                        <p:attrNameLst>
                                          <p:attrName>style.visibility</p:attrName>
                                        </p:attrNameLst>
                                      </p:cBhvr>
                                      <p:to>
                                        <p:strVal val="visible"/>
                                      </p:to>
                                    </p:set>
                                    <p:anim calcmode="lin" valueType="num">
                                      <p:cBhvr additive="base">
                                        <p:cTn id="31" dur="500" fill="hold"/>
                                        <p:tgtEl>
                                          <p:spTgt spid="23567"/>
                                        </p:tgtEl>
                                        <p:attrNameLst>
                                          <p:attrName>ppt_x</p:attrName>
                                        </p:attrNameLst>
                                      </p:cBhvr>
                                      <p:tavLst>
                                        <p:tav tm="0">
                                          <p:val>
                                            <p:strVal val="#ppt_x"/>
                                          </p:val>
                                        </p:tav>
                                        <p:tav tm="100000">
                                          <p:val>
                                            <p:strVal val="#ppt_x"/>
                                          </p:val>
                                        </p:tav>
                                      </p:tavLst>
                                    </p:anim>
                                    <p:anim calcmode="lin" valueType="num">
                                      <p:cBhvr additive="base">
                                        <p:cTn id="32" dur="500" fill="hold"/>
                                        <p:tgtEl>
                                          <p:spTgt spid="2356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568"/>
                                        </p:tgtEl>
                                        <p:attrNameLst>
                                          <p:attrName>style.visibility</p:attrName>
                                        </p:attrNameLst>
                                      </p:cBhvr>
                                      <p:to>
                                        <p:strVal val="visible"/>
                                      </p:to>
                                    </p:set>
                                    <p:anim calcmode="lin" valueType="num">
                                      <p:cBhvr additive="base">
                                        <p:cTn id="37" dur="500" fill="hold"/>
                                        <p:tgtEl>
                                          <p:spTgt spid="23568"/>
                                        </p:tgtEl>
                                        <p:attrNameLst>
                                          <p:attrName>ppt_x</p:attrName>
                                        </p:attrNameLst>
                                      </p:cBhvr>
                                      <p:tavLst>
                                        <p:tav tm="0">
                                          <p:val>
                                            <p:strVal val="#ppt_x"/>
                                          </p:val>
                                        </p:tav>
                                        <p:tav tm="100000">
                                          <p:val>
                                            <p:strVal val="#ppt_x"/>
                                          </p:val>
                                        </p:tav>
                                      </p:tavLst>
                                    </p:anim>
                                    <p:anim calcmode="lin" valueType="num">
                                      <p:cBhvr additive="base">
                                        <p:cTn id="38" dur="500" fill="hold"/>
                                        <p:tgtEl>
                                          <p:spTgt spid="235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1" grpId="0" animBg="1"/>
      <p:bldP spid="23562" grpId="0" animBg="1"/>
      <p:bldP spid="23565" grpId="0" animBg="1"/>
      <p:bldP spid="23566" grpId="0" animBg="1"/>
      <p:bldP spid="23567" grpId="0" animBg="1"/>
      <p:bldP spid="2356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EE814A5-A9AB-4172-B70B-4B2D0D61DFD0}" type="datetime1">
              <a:rPr lang="zh-CN" altLang="en-US"/>
            </a:fld>
            <a:endParaRPr lang="en-US" altLang="zh-CN"/>
          </a:p>
        </p:txBody>
      </p:sp>
      <p:sp>
        <p:nvSpPr>
          <p:cNvPr id="11" name="灯片编号占位符 4"/>
          <p:cNvSpPr>
            <a:spLocks noGrp="1"/>
          </p:cNvSpPr>
          <p:nvPr>
            <p:ph type="sldNum" sz="quarter" idx="11"/>
          </p:nvPr>
        </p:nvSpPr>
        <p:spPr/>
        <p:txBody>
          <a:bodyPr/>
          <a:lstStyle/>
          <a:p>
            <a:fld id="{D38B7725-2E83-49F0-B480-B66B11F85CF9}" type="slidenum">
              <a:rPr lang="en-US" altLang="zh-CN"/>
            </a:fld>
            <a:endParaRPr lang="en-US" altLang="zh-CN" dirty="0"/>
          </a:p>
        </p:txBody>
      </p:sp>
      <p:sp>
        <p:nvSpPr>
          <p:cNvPr id="25088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250883" name="Rectangle 3"/>
          <p:cNvSpPr>
            <a:spLocks noGrp="1" noChangeArrowheads="1"/>
          </p:cNvSpPr>
          <p:nvPr>
            <p:ph type="body" idx="1"/>
          </p:nvPr>
        </p:nvSpPr>
        <p:spPr/>
        <p:txBody>
          <a:bodyPr/>
          <a:lstStyle/>
          <a:p>
            <a:r>
              <a:rPr lang="zh-CN" altLang="zh-CN" dirty="0" smtClean="0"/>
              <a:t>某</a:t>
            </a:r>
            <a:r>
              <a:rPr lang="zh-CN" altLang="zh-CN" dirty="0"/>
              <a:t>软件公司拟为物流企业开发一套库存管理系统，该系统的部分需求陈述如下：</a:t>
            </a:r>
            <a:endParaRPr lang="zh-CN" altLang="zh-CN" dirty="0"/>
          </a:p>
          <a:p>
            <a:r>
              <a:rPr lang="zh-CN" altLang="zh-CN" dirty="0"/>
              <a:t>（</a:t>
            </a:r>
            <a:r>
              <a:rPr lang="en-US" altLang="zh-CN" dirty="0"/>
              <a:t>1</a:t>
            </a:r>
            <a:r>
              <a:rPr lang="zh-CN" altLang="zh-CN" dirty="0"/>
              <a:t>）库存管理系统主要包括货物入库管理、货物出库管理、仓库管理、统计报表和系统管理等功能；</a:t>
            </a:r>
            <a:endParaRPr lang="zh-CN" altLang="zh-CN" dirty="0"/>
          </a:p>
          <a:p>
            <a:r>
              <a:rPr lang="zh-CN" altLang="zh-CN" dirty="0"/>
              <a:t>（</a:t>
            </a:r>
            <a:r>
              <a:rPr lang="en-US" altLang="zh-CN" dirty="0"/>
              <a:t>2</a:t>
            </a:r>
            <a:r>
              <a:rPr lang="zh-CN" altLang="zh-CN" dirty="0"/>
              <a:t>）库存管理系统的用户包括仓库管理员、仓库经理和系统管理员，用户必须在注册后才能使用系统功能；用户可以选择使用邮件注册或电话注册</a:t>
            </a:r>
            <a:r>
              <a:rPr lang="zh-CN" altLang="zh-CN" dirty="0" smtClean="0"/>
              <a:t>。</a:t>
            </a:r>
            <a:endParaRPr lang="zh-CN" altLang="zh-CN"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EE814A5-A9AB-4172-B70B-4B2D0D61DFD0}" type="datetime1">
              <a:rPr lang="zh-CN" altLang="en-US"/>
            </a:fld>
            <a:endParaRPr lang="en-US" altLang="zh-CN"/>
          </a:p>
        </p:txBody>
      </p:sp>
      <p:sp>
        <p:nvSpPr>
          <p:cNvPr id="11" name="灯片编号占位符 4"/>
          <p:cNvSpPr>
            <a:spLocks noGrp="1"/>
          </p:cNvSpPr>
          <p:nvPr>
            <p:ph type="sldNum" sz="quarter" idx="11"/>
          </p:nvPr>
        </p:nvSpPr>
        <p:spPr/>
        <p:txBody>
          <a:bodyPr/>
          <a:lstStyle/>
          <a:p>
            <a:fld id="{D38B7725-2E83-49F0-B480-B66B11F85CF9}" type="slidenum">
              <a:rPr lang="en-US" altLang="zh-CN"/>
            </a:fld>
            <a:endParaRPr lang="en-US" altLang="zh-CN" dirty="0"/>
          </a:p>
        </p:txBody>
      </p:sp>
      <p:sp>
        <p:nvSpPr>
          <p:cNvPr id="25088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250883" name="Rectangle 3"/>
          <p:cNvSpPr>
            <a:spLocks noGrp="1" noChangeArrowheads="1"/>
          </p:cNvSpPr>
          <p:nvPr>
            <p:ph type="body" idx="1"/>
          </p:nvPr>
        </p:nvSpPr>
        <p:spPr/>
        <p:txBody>
          <a:bodyPr/>
          <a:lstStyle/>
          <a:p>
            <a:r>
              <a:rPr lang="zh-CN" altLang="zh-CN" dirty="0" smtClean="0"/>
              <a:t>（</a:t>
            </a:r>
            <a:r>
              <a:rPr lang="en-US" altLang="zh-CN" dirty="0"/>
              <a:t>3</a:t>
            </a:r>
            <a:r>
              <a:rPr lang="zh-CN" altLang="zh-CN" dirty="0"/>
              <a:t>）仓库管理员在进行出入库操作前必须先登录；仓库经理可以通过系统查看统计报表，如果前一个月的报表未生成，则系统自动生成统计报表，否则直接显示。</a:t>
            </a:r>
            <a:endParaRPr lang="zh-CN" altLang="zh-CN" dirty="0"/>
          </a:p>
          <a:p>
            <a:r>
              <a:rPr lang="zh-CN" altLang="zh-CN" dirty="0"/>
              <a:t>（</a:t>
            </a:r>
            <a:r>
              <a:rPr lang="en-US" altLang="zh-CN" dirty="0"/>
              <a:t>4</a:t>
            </a:r>
            <a:r>
              <a:rPr lang="zh-CN" altLang="zh-CN" dirty="0"/>
              <a:t>）系统管理员可以在系统中设置仓库温度范围，当仓库内温度超过最高值或者低于最低值时，系统自动调用温控管理操作，连接温度调节系统进行制冷或加热。</a:t>
            </a:r>
            <a:endParaRPr lang="zh-CN" altLang="zh-CN" dirty="0"/>
          </a:p>
          <a:p>
            <a:r>
              <a:rPr lang="zh-CN" altLang="zh-CN" dirty="0"/>
              <a:t>（</a:t>
            </a:r>
            <a:r>
              <a:rPr lang="en-US" altLang="zh-CN" dirty="0"/>
              <a:t>5</a:t>
            </a:r>
            <a:r>
              <a:rPr lang="zh-CN" altLang="zh-CN" dirty="0"/>
              <a:t>）仓库管理功能要求每个月</a:t>
            </a:r>
            <a:r>
              <a:rPr lang="en-US" altLang="zh-CN" dirty="0"/>
              <a:t>1</a:t>
            </a:r>
            <a:r>
              <a:rPr lang="zh-CN" altLang="zh-CN" dirty="0"/>
              <a:t>日零点对前一个月货物入库和出库记录进行数据汇总操作。项目组决定构造用例模型以描述系统需求</a:t>
            </a:r>
            <a:r>
              <a:rPr lang="zh-CN" altLang="zh-CN" dirty="0" smtClean="0"/>
              <a:t>。</a:t>
            </a:r>
            <a:endParaRPr lang="en-US" altLang="zh-CN" dirty="0" smtClean="0"/>
          </a:p>
          <a:p>
            <a:endParaRPr lang="zh-CN" altLang="zh-CN" dirty="0"/>
          </a:p>
          <a:p>
            <a:pPr marL="0" indent="0">
              <a:buNone/>
            </a:pPr>
            <a:endParaRPr lang="en-US" altLang="zh-CN"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EE814A5-A9AB-4172-B70B-4B2D0D61DFD0}" type="datetime1">
              <a:rPr lang="zh-CN" altLang="en-US"/>
            </a:fld>
            <a:endParaRPr lang="en-US" altLang="zh-CN"/>
          </a:p>
        </p:txBody>
      </p:sp>
      <p:sp>
        <p:nvSpPr>
          <p:cNvPr id="11" name="灯片编号占位符 4"/>
          <p:cNvSpPr>
            <a:spLocks noGrp="1"/>
          </p:cNvSpPr>
          <p:nvPr>
            <p:ph type="sldNum" sz="quarter" idx="11"/>
          </p:nvPr>
        </p:nvSpPr>
        <p:spPr/>
        <p:txBody>
          <a:bodyPr/>
          <a:lstStyle/>
          <a:p>
            <a:fld id="{D38B7725-2E83-49F0-B480-B66B11F85CF9}" type="slidenum">
              <a:rPr lang="en-US" altLang="zh-CN"/>
            </a:fld>
            <a:endParaRPr lang="en-US" altLang="zh-CN" dirty="0"/>
          </a:p>
        </p:txBody>
      </p:sp>
      <p:sp>
        <p:nvSpPr>
          <p:cNvPr id="25088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250883" name="Rectangle 3"/>
          <p:cNvSpPr>
            <a:spLocks noGrp="1" noChangeArrowheads="1"/>
          </p:cNvSpPr>
          <p:nvPr>
            <p:ph type="body" idx="1"/>
          </p:nvPr>
        </p:nvSpPr>
        <p:spPr/>
        <p:txBody>
          <a:bodyPr/>
          <a:lstStyle/>
          <a:p>
            <a:pPr marL="0" indent="0">
              <a:buNone/>
            </a:pPr>
            <a:r>
              <a:rPr lang="zh-CN" altLang="zh-CN" dirty="0" smtClean="0"/>
              <a:t>【</a:t>
            </a:r>
            <a:r>
              <a:rPr lang="zh-CN" altLang="zh-CN" dirty="0"/>
              <a:t>问题</a:t>
            </a:r>
            <a:r>
              <a:rPr lang="en-US" altLang="zh-CN" dirty="0"/>
              <a:t>1</a:t>
            </a:r>
            <a:r>
              <a:rPr lang="zh-CN" altLang="zh-CN" dirty="0" smtClean="0"/>
              <a:t>】</a:t>
            </a:r>
            <a:endParaRPr lang="zh-CN" altLang="zh-CN" dirty="0"/>
          </a:p>
          <a:p>
            <a:r>
              <a:rPr lang="zh-CN" altLang="zh-CN" dirty="0"/>
              <a:t>用例建模的首要任务是识别系统中的参与者。请根据题目中所描述的需求，识别出系统中有哪些参与者？</a:t>
            </a:r>
            <a:endParaRPr lang="zh-CN" altLang="zh-CN" dirty="0"/>
          </a:p>
          <a:p>
            <a:pPr marL="0" indent="0">
              <a:buNone/>
            </a:pPr>
            <a:r>
              <a:rPr lang="zh-CN" altLang="zh-CN" dirty="0"/>
              <a:t>【问题</a:t>
            </a:r>
            <a:r>
              <a:rPr lang="en-US" altLang="zh-CN" dirty="0"/>
              <a:t>2</a:t>
            </a:r>
            <a:r>
              <a:rPr lang="zh-CN" altLang="zh-CN" dirty="0" smtClean="0"/>
              <a:t>】</a:t>
            </a:r>
            <a:endParaRPr lang="zh-CN" altLang="zh-CN" dirty="0"/>
          </a:p>
          <a:p>
            <a:r>
              <a:rPr lang="zh-CN" altLang="zh-CN" dirty="0"/>
              <a:t>用例建模的主要工作是书写用例规约。用例规约通常包括哪几部分内容？</a:t>
            </a:r>
            <a:endParaRPr lang="zh-CN" altLang="zh-CN" dirty="0"/>
          </a:p>
          <a:p>
            <a:pPr marL="0" indent="0">
              <a:buNone/>
            </a:pPr>
            <a:r>
              <a:rPr lang="zh-CN" altLang="zh-CN" dirty="0"/>
              <a:t>【问题</a:t>
            </a:r>
            <a:r>
              <a:rPr lang="en-US" altLang="zh-CN" dirty="0"/>
              <a:t>3</a:t>
            </a:r>
            <a:r>
              <a:rPr lang="zh-CN" altLang="zh-CN" dirty="0" smtClean="0"/>
              <a:t>】</a:t>
            </a:r>
            <a:endParaRPr lang="zh-CN" altLang="zh-CN" dirty="0"/>
          </a:p>
          <a:p>
            <a:r>
              <a:rPr lang="zh-CN" altLang="zh-CN" dirty="0"/>
              <a:t>建立了用例模型后，可以利用用例之间的关系调整用例模型，用例之间的关系包括哪几种？对于每种关系，请根据题目中所描述的需求分别给出一组用例。</a:t>
            </a:r>
            <a:endParaRPr lang="zh-CN" altLang="zh-CN" dirty="0"/>
          </a:p>
          <a:p>
            <a:endParaRPr lang="zh-CN" altLang="zh-CN" dirty="0"/>
          </a:p>
          <a:p>
            <a:pPr marL="0" indent="0">
              <a:buNone/>
            </a:pPr>
            <a:endParaRPr lang="en-US" altLang="zh-CN"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F04626C-CBBF-4934-9EB2-E26E425EFAAA}" type="datetime1">
              <a:rPr lang="zh-CN" altLang="en-US"/>
            </a:fld>
            <a:endParaRPr lang="en-US" altLang="zh-CN"/>
          </a:p>
        </p:txBody>
      </p:sp>
      <p:sp>
        <p:nvSpPr>
          <p:cNvPr id="5" name="灯片编号占位符 4"/>
          <p:cNvSpPr>
            <a:spLocks noGrp="1"/>
          </p:cNvSpPr>
          <p:nvPr>
            <p:ph type="sldNum" sz="quarter" idx="11"/>
          </p:nvPr>
        </p:nvSpPr>
        <p:spPr/>
        <p:txBody>
          <a:bodyPr/>
          <a:lstStyle/>
          <a:p>
            <a:fld id="{6ADFD278-1DCB-49F5-B0BF-C7D142DE7D31}" type="slidenum">
              <a:rPr lang="en-US" altLang="zh-CN"/>
            </a:fld>
            <a:endParaRPr lang="en-US" altLang="zh-CN"/>
          </a:p>
        </p:txBody>
      </p:sp>
      <p:sp>
        <p:nvSpPr>
          <p:cNvPr id="251906"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251907" name="Rectangle 3"/>
          <p:cNvSpPr>
            <a:spLocks noGrp="1" noChangeArrowheads="1"/>
          </p:cNvSpPr>
          <p:nvPr>
            <p:ph type="body" idx="1"/>
          </p:nvPr>
        </p:nvSpPr>
        <p:spPr/>
        <p:txBody>
          <a:bodyPr/>
          <a:lstStyle/>
          <a:p>
            <a:r>
              <a:rPr lang="en-US" altLang="zh-CN">
                <a:solidFill>
                  <a:srgbClr val="CC0000"/>
                </a:solidFill>
              </a:rPr>
              <a:t>【Use Case</a:t>
            </a:r>
            <a:r>
              <a:rPr lang="zh-CN" altLang="en-US">
                <a:solidFill>
                  <a:srgbClr val="CC0000"/>
                </a:solidFill>
              </a:rPr>
              <a:t>间的关系</a:t>
            </a:r>
            <a:r>
              <a:rPr lang="en-US" altLang="zh-CN">
                <a:solidFill>
                  <a:srgbClr val="CC0000"/>
                </a:solidFill>
              </a:rPr>
              <a:t>】</a:t>
            </a:r>
            <a:endParaRPr lang="en-US" altLang="zh-CN">
              <a:solidFill>
                <a:srgbClr val="CC0000"/>
              </a:solidFill>
            </a:endParaRPr>
          </a:p>
          <a:p>
            <a:pPr lvl="1"/>
            <a:r>
              <a:rPr lang="zh-CN" altLang="en-US"/>
              <a:t>如果</a:t>
            </a:r>
            <a:r>
              <a:rPr lang="zh-CN" altLang="en-US">
                <a:solidFill>
                  <a:srgbClr val="0000FF"/>
                </a:solidFill>
              </a:rPr>
              <a:t>用例</a:t>
            </a:r>
            <a:r>
              <a:rPr lang="en-US" altLang="zh-CN">
                <a:solidFill>
                  <a:srgbClr val="0000FF"/>
                </a:solidFill>
              </a:rPr>
              <a:t>A</a:t>
            </a:r>
            <a:r>
              <a:rPr lang="zh-CN" altLang="en-US"/>
              <a:t>确实要调用到</a:t>
            </a:r>
            <a:r>
              <a:rPr lang="zh-CN" altLang="en-US">
                <a:solidFill>
                  <a:srgbClr val="0000FF"/>
                </a:solidFill>
              </a:rPr>
              <a:t>用例</a:t>
            </a:r>
            <a:r>
              <a:rPr lang="en-US" altLang="zh-CN">
                <a:solidFill>
                  <a:srgbClr val="0000FF"/>
                </a:solidFill>
              </a:rPr>
              <a:t>B</a:t>
            </a:r>
            <a:r>
              <a:rPr lang="zh-CN" altLang="en-US"/>
              <a:t>，那么，可以进一步分析：</a:t>
            </a:r>
            <a:endParaRPr lang="zh-CN" altLang="en-US"/>
          </a:p>
          <a:p>
            <a:pPr lvl="1"/>
            <a:r>
              <a:rPr lang="zh-CN" altLang="en-US">
                <a:solidFill>
                  <a:srgbClr val="0000FF"/>
                </a:solidFill>
              </a:rPr>
              <a:t>用例</a:t>
            </a:r>
            <a:r>
              <a:rPr lang="en-US" altLang="zh-CN">
                <a:solidFill>
                  <a:srgbClr val="0000FF"/>
                </a:solidFill>
              </a:rPr>
              <a:t>A</a:t>
            </a:r>
            <a:r>
              <a:rPr lang="zh-CN" altLang="en-US"/>
              <a:t>是调用了</a:t>
            </a:r>
            <a:r>
              <a:rPr lang="zh-CN" altLang="en-US">
                <a:solidFill>
                  <a:srgbClr val="0000FF"/>
                </a:solidFill>
              </a:rPr>
              <a:t>用例</a:t>
            </a:r>
            <a:r>
              <a:rPr lang="en-US" altLang="zh-CN">
                <a:solidFill>
                  <a:srgbClr val="0000FF"/>
                </a:solidFill>
              </a:rPr>
              <a:t>B</a:t>
            </a:r>
            <a:r>
              <a:rPr lang="zh-CN" altLang="en-US"/>
              <a:t>的</a:t>
            </a:r>
            <a:r>
              <a:rPr lang="zh-CN" altLang="en-US">
                <a:solidFill>
                  <a:srgbClr val="CC0000"/>
                </a:solidFill>
              </a:rPr>
              <a:t>所有流程</a:t>
            </a:r>
            <a:r>
              <a:rPr lang="zh-CN" altLang="en-US"/>
              <a:t>呢，还是其中</a:t>
            </a:r>
            <a:r>
              <a:rPr lang="zh-CN" altLang="en-US">
                <a:solidFill>
                  <a:srgbClr val="CC0000"/>
                </a:solidFill>
              </a:rPr>
              <a:t>部分流程</a:t>
            </a:r>
            <a:r>
              <a:rPr lang="zh-CN" altLang="en-US"/>
              <a:t>？ </a:t>
            </a:r>
            <a:endParaRPr lang="zh-CN" altLang="en-US"/>
          </a:p>
          <a:p>
            <a:pPr lvl="1"/>
            <a:r>
              <a:rPr lang="zh-CN" altLang="en-US">
                <a:latin typeface="黑体" panose="02010609060101010101" charset="-122"/>
              </a:rPr>
              <a:t>⑴</a:t>
            </a:r>
            <a:r>
              <a:rPr lang="zh-CN" altLang="en-US"/>
              <a:t>如果是调用</a:t>
            </a:r>
            <a:r>
              <a:rPr lang="zh-CN" altLang="en-US">
                <a:solidFill>
                  <a:srgbClr val="CC0000"/>
                </a:solidFill>
              </a:rPr>
              <a:t>部分流程</a:t>
            </a:r>
            <a:r>
              <a:rPr lang="zh-CN" altLang="en-US"/>
              <a:t>，此时可以把</a:t>
            </a:r>
            <a:r>
              <a:rPr lang="zh-CN" altLang="en-US">
                <a:solidFill>
                  <a:srgbClr val="0000FF"/>
                </a:solidFill>
              </a:rPr>
              <a:t>用例</a:t>
            </a:r>
            <a:r>
              <a:rPr lang="en-US" altLang="zh-CN">
                <a:solidFill>
                  <a:srgbClr val="0000FF"/>
                </a:solidFill>
              </a:rPr>
              <a:t>B</a:t>
            </a:r>
            <a:r>
              <a:rPr lang="zh-CN" altLang="en-US"/>
              <a:t>中的那部分流程提取出来，形成</a:t>
            </a:r>
            <a:r>
              <a:rPr lang="zh-CN" altLang="en-US">
                <a:solidFill>
                  <a:srgbClr val="0000FF"/>
                </a:solidFill>
              </a:rPr>
              <a:t>用例</a:t>
            </a:r>
            <a:r>
              <a:rPr lang="en-US" altLang="zh-CN">
                <a:solidFill>
                  <a:srgbClr val="0000FF"/>
                </a:solidFill>
              </a:rPr>
              <a:t>C</a:t>
            </a:r>
            <a:r>
              <a:rPr lang="zh-CN" altLang="en-US"/>
              <a:t>，然后</a:t>
            </a:r>
            <a:r>
              <a:rPr lang="zh-CN" altLang="en-US">
                <a:solidFill>
                  <a:srgbClr val="0000FF"/>
                </a:solidFill>
              </a:rPr>
              <a:t>用例</a:t>
            </a:r>
            <a:r>
              <a:rPr lang="en-US" altLang="zh-CN">
                <a:solidFill>
                  <a:srgbClr val="0000FF"/>
                </a:solidFill>
              </a:rPr>
              <a:t>A</a:t>
            </a:r>
            <a:r>
              <a:rPr lang="zh-CN" altLang="en-US"/>
              <a:t>和</a:t>
            </a:r>
            <a:r>
              <a:rPr lang="zh-CN" altLang="en-US">
                <a:solidFill>
                  <a:srgbClr val="0000FF"/>
                </a:solidFill>
              </a:rPr>
              <a:t>用例</a:t>
            </a:r>
            <a:r>
              <a:rPr lang="en-US" altLang="zh-CN">
                <a:solidFill>
                  <a:srgbClr val="0000FF"/>
                </a:solidFill>
              </a:rPr>
              <a:t>B</a:t>
            </a:r>
            <a:r>
              <a:rPr lang="zh-CN" altLang="en-US"/>
              <a:t>都 </a:t>
            </a:r>
            <a:r>
              <a:rPr lang="en-US" altLang="zh-CN">
                <a:solidFill>
                  <a:srgbClr val="CC0000"/>
                </a:solidFill>
              </a:rPr>
              <a:t>include</a:t>
            </a:r>
            <a:r>
              <a:rPr lang="zh-CN" altLang="en-US">
                <a:solidFill>
                  <a:srgbClr val="0000FF"/>
                </a:solidFill>
              </a:rPr>
              <a:t>用例</a:t>
            </a:r>
            <a:r>
              <a:rPr lang="en-US" altLang="zh-CN">
                <a:solidFill>
                  <a:srgbClr val="0000FF"/>
                </a:solidFill>
              </a:rPr>
              <a:t>C</a:t>
            </a:r>
            <a:r>
              <a:rPr lang="zh-CN" altLang="en-US"/>
              <a:t>。 </a:t>
            </a:r>
            <a:endParaRPr lang="zh-CN" altLang="en-US">
              <a:latin typeface="黑体" panose="02010609060101010101" charset="-122"/>
            </a:endParaRPr>
          </a:p>
          <a:p>
            <a:pPr lvl="1"/>
            <a:r>
              <a:rPr lang="zh-CN" altLang="en-US">
                <a:latin typeface="黑体" panose="02010609060101010101" charset="-122"/>
              </a:rPr>
              <a:t>⑵</a:t>
            </a:r>
            <a:r>
              <a:rPr lang="zh-CN" altLang="en-US"/>
              <a:t>如果是调用</a:t>
            </a:r>
            <a:r>
              <a:rPr lang="zh-CN" altLang="en-US">
                <a:solidFill>
                  <a:srgbClr val="CC0000"/>
                </a:solidFill>
              </a:rPr>
              <a:t>所有流程</a:t>
            </a:r>
            <a:r>
              <a:rPr lang="zh-CN" altLang="en-US"/>
              <a:t>，那么，</a:t>
            </a:r>
            <a:r>
              <a:rPr lang="zh-CN" altLang="en-US">
                <a:solidFill>
                  <a:srgbClr val="0000FF"/>
                </a:solidFill>
              </a:rPr>
              <a:t>用例</a:t>
            </a:r>
            <a:r>
              <a:rPr lang="en-US" altLang="zh-CN">
                <a:solidFill>
                  <a:srgbClr val="0000FF"/>
                </a:solidFill>
              </a:rPr>
              <a:t>A</a:t>
            </a:r>
            <a:r>
              <a:rPr lang="zh-CN" altLang="en-US"/>
              <a:t>直接 </a:t>
            </a:r>
            <a:r>
              <a:rPr lang="en-US" altLang="zh-CN">
                <a:solidFill>
                  <a:srgbClr val="CC0000"/>
                </a:solidFill>
              </a:rPr>
              <a:t>include</a:t>
            </a:r>
            <a:r>
              <a:rPr lang="zh-CN" altLang="en-US">
                <a:solidFill>
                  <a:srgbClr val="0000FF"/>
                </a:solidFill>
              </a:rPr>
              <a:t>用例</a:t>
            </a:r>
            <a:r>
              <a:rPr lang="en-US" altLang="zh-CN">
                <a:solidFill>
                  <a:srgbClr val="0000FF"/>
                </a:solidFill>
              </a:rPr>
              <a:t>B</a:t>
            </a:r>
            <a:r>
              <a:rPr lang="zh-CN" altLang="en-US"/>
              <a:t>即可。</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51907">
                                            <p:txEl>
                                              <p:pRg st="2" end="2"/>
                                            </p:txEl>
                                          </p:spTgt>
                                        </p:tgtEl>
                                        <p:attrNameLst>
                                          <p:attrName>style.visibility</p:attrName>
                                        </p:attrNameLst>
                                      </p:cBhvr>
                                      <p:to>
                                        <p:strVal val="visible"/>
                                      </p:to>
                                    </p:set>
                                    <p:animEffect transition="in" filter="strips(downRight)">
                                      <p:cBhvr>
                                        <p:cTn id="7" dur="500"/>
                                        <p:tgtEl>
                                          <p:spTgt spid="25190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51907">
                                            <p:txEl>
                                              <p:pRg st="3" end="3"/>
                                            </p:txEl>
                                          </p:spTgt>
                                        </p:tgtEl>
                                        <p:attrNameLst>
                                          <p:attrName>style.visibility</p:attrName>
                                        </p:attrNameLst>
                                      </p:cBhvr>
                                      <p:to>
                                        <p:strVal val="visible"/>
                                      </p:to>
                                    </p:set>
                                    <p:animEffect transition="in" filter="strips(downRight)">
                                      <p:cBhvr>
                                        <p:cTn id="12" dur="500"/>
                                        <p:tgtEl>
                                          <p:spTgt spid="25190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51907">
                                            <p:txEl>
                                              <p:pRg st="4" end="4"/>
                                            </p:txEl>
                                          </p:spTgt>
                                        </p:tgtEl>
                                        <p:attrNameLst>
                                          <p:attrName>style.visibility</p:attrName>
                                        </p:attrNameLst>
                                      </p:cBhvr>
                                      <p:to>
                                        <p:strVal val="visible"/>
                                      </p:to>
                                    </p:set>
                                    <p:animEffect transition="in" filter="strips(downRight)">
                                      <p:cBhvr>
                                        <p:cTn id="17" dur="500"/>
                                        <p:tgtEl>
                                          <p:spTgt spid="251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194AB1A-F238-44B9-8EDA-E431186A2ECA}" type="datetime1">
              <a:rPr lang="zh-CN" altLang="en-US"/>
            </a:fld>
            <a:endParaRPr lang="en-US" altLang="zh-CN"/>
          </a:p>
        </p:txBody>
      </p:sp>
      <p:sp>
        <p:nvSpPr>
          <p:cNvPr id="5" name="灯片编号占位符 4"/>
          <p:cNvSpPr>
            <a:spLocks noGrp="1"/>
          </p:cNvSpPr>
          <p:nvPr>
            <p:ph type="sldNum" sz="quarter" idx="11"/>
          </p:nvPr>
        </p:nvSpPr>
        <p:spPr/>
        <p:txBody>
          <a:bodyPr/>
          <a:lstStyle/>
          <a:p>
            <a:fld id="{C65D33A7-53E5-4911-A77F-440CD107C224}" type="slidenum">
              <a:rPr lang="en-US" altLang="zh-CN"/>
            </a:fld>
            <a:endParaRPr lang="en-US" altLang="zh-CN"/>
          </a:p>
        </p:txBody>
      </p:sp>
      <p:sp>
        <p:nvSpPr>
          <p:cNvPr id="240642" name="Rectangle 2"/>
          <p:cNvSpPr>
            <a:spLocks noGrp="1" noChangeArrowheads="1"/>
          </p:cNvSpPr>
          <p:nvPr>
            <p:ph type="title"/>
          </p:nvPr>
        </p:nvSpPr>
        <p:spPr/>
        <p:txBody>
          <a:bodyPr/>
          <a:lstStyle/>
          <a:p>
            <a:r>
              <a:rPr kumimoji="1" lang="en-US" altLang="zh-CN"/>
              <a:t>9.3</a:t>
            </a:r>
            <a:r>
              <a:rPr kumimoji="1" lang="zh-CN" altLang="en-US"/>
              <a:t>面向对象分析</a:t>
            </a:r>
            <a:endParaRPr kumimoji="1" lang="zh-CN" altLang="en-US"/>
          </a:p>
        </p:txBody>
      </p:sp>
      <p:sp>
        <p:nvSpPr>
          <p:cNvPr id="240643" name="Rectangle 3"/>
          <p:cNvSpPr>
            <a:spLocks noGrp="1" noChangeArrowheads="1"/>
          </p:cNvSpPr>
          <p:nvPr>
            <p:ph type="body" idx="1"/>
          </p:nvPr>
        </p:nvSpPr>
        <p:spPr/>
        <p:txBody>
          <a:bodyPr/>
          <a:lstStyle/>
          <a:p>
            <a:r>
              <a:rPr lang="en-US" altLang="zh-CN" dirty="0">
                <a:solidFill>
                  <a:srgbClr val="CC0000"/>
                </a:solidFill>
              </a:rPr>
              <a:t>【</a:t>
            </a:r>
            <a:r>
              <a:rPr lang="zh-CN" altLang="en-US" dirty="0">
                <a:solidFill>
                  <a:srgbClr val="CC0000"/>
                </a:solidFill>
              </a:rPr>
              <a:t>面向对象的分析（</a:t>
            </a:r>
            <a:r>
              <a:rPr lang="en-US" altLang="zh-CN" dirty="0">
                <a:solidFill>
                  <a:srgbClr val="CC0000"/>
                </a:solidFill>
              </a:rPr>
              <a:t>OOA</a:t>
            </a:r>
            <a:r>
              <a:rPr lang="zh-CN" altLang="en-US" dirty="0">
                <a:solidFill>
                  <a:srgbClr val="CC0000"/>
                </a:solidFill>
              </a:rPr>
              <a:t>）</a:t>
            </a:r>
            <a:r>
              <a:rPr lang="en-US" altLang="zh-CN" dirty="0">
                <a:solidFill>
                  <a:srgbClr val="CC0000"/>
                </a:solidFill>
              </a:rPr>
              <a:t>】</a:t>
            </a:r>
            <a:endParaRPr lang="en-US" altLang="zh-CN" dirty="0">
              <a:solidFill>
                <a:srgbClr val="CC0000"/>
              </a:solidFill>
            </a:endParaRPr>
          </a:p>
          <a:p>
            <a:pPr lvl="1"/>
            <a:r>
              <a:rPr lang="zh-CN" altLang="en-US" dirty="0"/>
              <a:t>运用面向对象的方法进行</a:t>
            </a:r>
            <a:r>
              <a:rPr lang="zh-CN" altLang="en-US" u="sng" dirty="0">
                <a:solidFill>
                  <a:srgbClr val="0000FF"/>
                </a:solidFill>
              </a:rPr>
              <a:t>需求分析</a:t>
            </a:r>
            <a:r>
              <a:rPr lang="zh-CN" altLang="en-US" dirty="0"/>
              <a:t>。</a:t>
            </a:r>
            <a:endParaRPr lang="zh-CN" altLang="en-US" dirty="0"/>
          </a:p>
          <a:p>
            <a:r>
              <a:rPr lang="en-US" altLang="zh-CN" dirty="0">
                <a:solidFill>
                  <a:srgbClr val="CC0000"/>
                </a:solidFill>
              </a:rPr>
              <a:t>【 OOA</a:t>
            </a:r>
            <a:r>
              <a:rPr lang="zh-CN" altLang="zh-CN" dirty="0">
                <a:solidFill>
                  <a:srgbClr val="CC0000"/>
                </a:solidFill>
              </a:rPr>
              <a:t>基本过程</a:t>
            </a:r>
            <a:r>
              <a:rPr lang="en-US" altLang="zh-CN" dirty="0">
                <a:solidFill>
                  <a:srgbClr val="CC0000"/>
                </a:solidFill>
              </a:rPr>
              <a:t>】</a:t>
            </a:r>
            <a:endParaRPr lang="en-US" altLang="zh-CN" dirty="0">
              <a:solidFill>
                <a:srgbClr val="CC0000"/>
              </a:solidFill>
            </a:endParaRPr>
          </a:p>
          <a:p>
            <a:pPr lvl="1"/>
            <a:r>
              <a:rPr lang="zh-CN" altLang="en-US" dirty="0"/>
              <a:t>（</a:t>
            </a:r>
            <a:r>
              <a:rPr lang="en-US" altLang="zh-CN" dirty="0"/>
              <a:t>1</a:t>
            </a:r>
            <a:r>
              <a:rPr lang="zh-CN" altLang="en-US" dirty="0"/>
              <a:t>）问题域分析，建立</a:t>
            </a:r>
            <a:r>
              <a:rPr lang="en-US" altLang="zh-CN" dirty="0">
                <a:solidFill>
                  <a:srgbClr val="0000FF"/>
                </a:solidFill>
              </a:rPr>
              <a:t>Use Case</a:t>
            </a:r>
            <a:r>
              <a:rPr lang="zh-CN" altLang="en-US" dirty="0" smtClean="0">
                <a:solidFill>
                  <a:srgbClr val="0000FF"/>
                </a:solidFill>
              </a:rPr>
              <a:t>模型</a:t>
            </a:r>
            <a:r>
              <a:rPr lang="en-US" altLang="zh-CN" dirty="0" smtClean="0">
                <a:solidFill>
                  <a:srgbClr val="0000FF"/>
                </a:solidFill>
              </a:rPr>
              <a:t>(</a:t>
            </a:r>
            <a:r>
              <a:rPr lang="zh-CN" altLang="en-US" dirty="0" smtClean="0">
                <a:solidFill>
                  <a:srgbClr val="0000FF"/>
                </a:solidFill>
              </a:rPr>
              <a:t>做什么</a:t>
            </a:r>
            <a:r>
              <a:rPr lang="en-US" altLang="zh-CN" dirty="0" smtClean="0">
                <a:solidFill>
                  <a:srgbClr val="0000FF"/>
                </a:solidFill>
              </a:rPr>
              <a:t>)</a:t>
            </a:r>
            <a:endParaRPr lang="zh-CN" altLang="en-US" dirty="0">
              <a:solidFill>
                <a:srgbClr val="0000FF"/>
              </a:solidFill>
            </a:endParaRPr>
          </a:p>
          <a:p>
            <a:pPr lvl="1"/>
            <a:r>
              <a:rPr lang="zh-CN" altLang="en-US" dirty="0"/>
              <a:t>（</a:t>
            </a:r>
            <a:r>
              <a:rPr lang="en-US" altLang="zh-CN" dirty="0"/>
              <a:t>2</a:t>
            </a:r>
            <a:r>
              <a:rPr lang="zh-CN" altLang="en-US" dirty="0"/>
              <a:t>） 发现和定义</a:t>
            </a:r>
            <a:r>
              <a:rPr lang="zh-CN" altLang="en-US" dirty="0">
                <a:solidFill>
                  <a:srgbClr val="0000FF"/>
                </a:solidFill>
              </a:rPr>
              <a:t>对象</a:t>
            </a:r>
            <a:r>
              <a:rPr lang="zh-CN" altLang="en-US" dirty="0"/>
              <a:t>与</a:t>
            </a:r>
            <a:r>
              <a:rPr lang="zh-CN" altLang="en-US" dirty="0">
                <a:solidFill>
                  <a:srgbClr val="0000FF"/>
                </a:solidFill>
              </a:rPr>
              <a:t>类</a:t>
            </a:r>
            <a:endParaRPr lang="zh-CN" altLang="en-US" dirty="0">
              <a:solidFill>
                <a:srgbClr val="0000FF"/>
              </a:solidFill>
            </a:endParaRPr>
          </a:p>
          <a:p>
            <a:pPr lvl="1"/>
            <a:r>
              <a:rPr lang="zh-CN" altLang="en-US" dirty="0"/>
              <a:t>（</a:t>
            </a:r>
            <a:r>
              <a:rPr lang="en-US" altLang="zh-CN" dirty="0"/>
              <a:t>3</a:t>
            </a:r>
            <a:r>
              <a:rPr lang="zh-CN" altLang="en-US" dirty="0"/>
              <a:t>） 识别对象的</a:t>
            </a:r>
            <a:r>
              <a:rPr lang="zh-CN" altLang="en-US" dirty="0">
                <a:solidFill>
                  <a:srgbClr val="0000FF"/>
                </a:solidFill>
              </a:rPr>
              <a:t>外部联系</a:t>
            </a:r>
            <a:endParaRPr lang="zh-CN" altLang="en-US" dirty="0">
              <a:solidFill>
                <a:srgbClr val="0000FF"/>
              </a:solidFill>
            </a:endParaRPr>
          </a:p>
          <a:p>
            <a:pPr lvl="1"/>
            <a:r>
              <a:rPr lang="zh-CN" altLang="en-US" dirty="0"/>
              <a:t>（</a:t>
            </a:r>
            <a:r>
              <a:rPr lang="en-US" altLang="zh-CN" dirty="0"/>
              <a:t>4</a:t>
            </a:r>
            <a:r>
              <a:rPr lang="zh-CN" altLang="en-US" dirty="0"/>
              <a:t>） 建立系统的</a:t>
            </a:r>
            <a:r>
              <a:rPr lang="zh-CN" altLang="en-US" dirty="0">
                <a:solidFill>
                  <a:srgbClr val="0000FF"/>
                </a:solidFill>
              </a:rPr>
              <a:t>静态结构</a:t>
            </a:r>
            <a:r>
              <a:rPr lang="zh-CN" altLang="en-US" dirty="0"/>
              <a:t>模型</a:t>
            </a:r>
            <a:endParaRPr lang="zh-CN" altLang="en-US" dirty="0"/>
          </a:p>
        </p:txBody>
      </p:sp>
      <p:sp>
        <p:nvSpPr>
          <p:cNvPr id="6" name="矩形 5"/>
          <p:cNvSpPr/>
          <p:nvPr/>
        </p:nvSpPr>
        <p:spPr>
          <a:xfrm>
            <a:off x="6934200" y="3429000"/>
            <a:ext cx="1524776" cy="492443"/>
          </a:xfrm>
          <a:prstGeom prst="rect">
            <a:avLst/>
          </a:prstGeom>
        </p:spPr>
        <p:txBody>
          <a:bodyPr wrap="none">
            <a:spAutoFit/>
          </a:bodyPr>
          <a:lstStyle/>
          <a:p>
            <a:r>
              <a:rPr lang="zh-CN" altLang="en-US" sz="2600" b="1" dirty="0" smtClean="0">
                <a:solidFill>
                  <a:srgbClr val="0000FF"/>
                </a:solidFill>
                <a:latin typeface="+mn-lt"/>
                <a:ea typeface="+mn-ea"/>
              </a:rPr>
              <a:t>用什么做</a:t>
            </a:r>
            <a:endParaRPr lang="zh-CN" altLang="en-US" sz="2600" b="1" dirty="0" smtClean="0">
              <a:solidFill>
                <a:srgbClr val="0000FF"/>
              </a:solidFill>
              <a:latin typeface="+mn-lt"/>
              <a:ea typeface="+mn-ea"/>
            </a:endParaRPr>
          </a:p>
        </p:txBody>
      </p:sp>
      <p:sp>
        <p:nvSpPr>
          <p:cNvPr id="7" name="右大括号 6"/>
          <p:cNvSpPr/>
          <p:nvPr/>
        </p:nvSpPr>
        <p:spPr bwMode="auto">
          <a:xfrm>
            <a:off x="6248400" y="3124200"/>
            <a:ext cx="533400" cy="1143000"/>
          </a:xfrm>
          <a:prstGeom prst="rightBrace">
            <a:avLst/>
          </a:prstGeom>
          <a:no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40643">
                                            <p:txEl>
                                              <p:pRg st="6" end="6"/>
                                            </p:txEl>
                                          </p:spTgt>
                                        </p:tgtEl>
                                        <p:attrNameLst>
                                          <p:attrName>style.visibility</p:attrName>
                                        </p:attrNameLst>
                                      </p:cBhvr>
                                      <p:to>
                                        <p:strVal val="visible"/>
                                      </p:to>
                                    </p:set>
                                    <p:animEffect transition="in" filter="strips(downRight)">
                                      <p:cBhvr>
                                        <p:cTn id="7" dur="500"/>
                                        <p:tgtEl>
                                          <p:spTgt spid="24064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40643">
                                            <p:txEl>
                                              <p:pRg st="4" end="4"/>
                                            </p:txEl>
                                          </p:spTgt>
                                        </p:tgtEl>
                                        <p:attrNameLst>
                                          <p:attrName>style.visibility</p:attrName>
                                        </p:attrNameLst>
                                      </p:cBhvr>
                                      <p:to>
                                        <p:strVal val="visible"/>
                                      </p:to>
                                    </p:set>
                                    <p:animEffect transition="in" filter="strips(downRight)">
                                      <p:cBhvr>
                                        <p:cTn id="22" dur="500"/>
                                        <p:tgtEl>
                                          <p:spTgt spid="24064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40643">
                                            <p:txEl>
                                              <p:pRg st="5" end="5"/>
                                            </p:txEl>
                                          </p:spTgt>
                                        </p:tgtEl>
                                        <p:attrNameLst>
                                          <p:attrName>style.visibility</p:attrName>
                                        </p:attrNameLst>
                                      </p:cBhvr>
                                      <p:to>
                                        <p:strVal val="visible"/>
                                      </p:to>
                                    </p:set>
                                    <p:animEffect transition="in" filter="strips(downRight)">
                                      <p:cBhvr>
                                        <p:cTn id="27" dur="500"/>
                                        <p:tgtEl>
                                          <p:spTgt spid="2406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9171CA6-B260-4EFF-B60E-C344BFA0A179}" type="datetime1">
              <a:rPr lang="zh-CN" altLang="en-US"/>
            </a:fld>
            <a:endParaRPr lang="en-US" altLang="zh-CN"/>
          </a:p>
        </p:txBody>
      </p:sp>
      <p:sp>
        <p:nvSpPr>
          <p:cNvPr id="5" name="灯片编号占位符 4"/>
          <p:cNvSpPr>
            <a:spLocks noGrp="1"/>
          </p:cNvSpPr>
          <p:nvPr>
            <p:ph type="sldNum" sz="quarter" idx="11"/>
          </p:nvPr>
        </p:nvSpPr>
        <p:spPr/>
        <p:txBody>
          <a:bodyPr/>
          <a:lstStyle/>
          <a:p>
            <a:fld id="{4AD387FB-C0BA-4B6B-9D19-C31671F98898}" type="slidenum">
              <a:rPr lang="en-US" altLang="zh-CN"/>
            </a:fld>
            <a:endParaRPr lang="en-US" altLang="zh-CN"/>
          </a:p>
        </p:txBody>
      </p:sp>
      <p:sp>
        <p:nvSpPr>
          <p:cNvPr id="117762"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17763"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cs typeface="Times New Roman" panose="02020603050405020304" pitchFamily="18" charset="0"/>
            </a:endParaRPr>
          </a:p>
          <a:p>
            <a:pPr lvl="1"/>
            <a:r>
              <a:rPr lang="en-US" altLang="zh-CN">
                <a:solidFill>
                  <a:srgbClr val="CC0000"/>
                </a:solidFill>
              </a:rPr>
              <a:t>【</a:t>
            </a:r>
            <a:r>
              <a:rPr lang="zh-CN" altLang="en-US">
                <a:solidFill>
                  <a:srgbClr val="CC0000"/>
                </a:solidFill>
              </a:rPr>
              <a:t>作用</a:t>
            </a:r>
            <a:r>
              <a:rPr lang="en-US" altLang="zh-CN">
                <a:solidFill>
                  <a:srgbClr val="CC0000"/>
                </a:solidFill>
              </a:rPr>
              <a:t>】</a:t>
            </a:r>
            <a:endParaRPr lang="en-US" altLang="zh-CN">
              <a:solidFill>
                <a:srgbClr val="CC0000"/>
              </a:solidFill>
            </a:endParaRPr>
          </a:p>
          <a:p>
            <a:pPr lvl="2"/>
            <a:r>
              <a:rPr lang="zh-CN" altLang="en-US"/>
              <a:t>描述</a:t>
            </a:r>
            <a:r>
              <a:rPr lang="zh-CN" altLang="en-US">
                <a:solidFill>
                  <a:srgbClr val="0000FF"/>
                </a:solidFill>
              </a:rPr>
              <a:t>类</a:t>
            </a:r>
            <a:r>
              <a:rPr lang="zh-CN" altLang="en-US"/>
              <a:t>、</a:t>
            </a:r>
            <a:r>
              <a:rPr lang="zh-CN" altLang="en-US">
                <a:solidFill>
                  <a:srgbClr val="0000FF"/>
                </a:solidFill>
              </a:rPr>
              <a:t>接口</a:t>
            </a:r>
            <a:r>
              <a:rPr lang="zh-CN" altLang="en-US"/>
              <a:t>之间的</a:t>
            </a:r>
            <a:r>
              <a:rPr lang="zh-CN" altLang="en-US">
                <a:solidFill>
                  <a:srgbClr val="0000FF"/>
                </a:solidFill>
              </a:rPr>
              <a:t>关系</a:t>
            </a:r>
            <a:r>
              <a:rPr lang="zh-CN" altLang="en-US"/>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endParaRPr lang="en-US" altLang="zh-CN">
              <a:solidFill>
                <a:srgbClr val="CC0000"/>
              </a:solidFill>
            </a:endParaRPr>
          </a:p>
          <a:p>
            <a:pPr lvl="2"/>
            <a:r>
              <a:rPr lang="en-US" altLang="zh-CN"/>
              <a:t>“</a:t>
            </a:r>
            <a:r>
              <a:rPr lang="zh-CN" altLang="en-US">
                <a:solidFill>
                  <a:srgbClr val="0000FF"/>
                </a:solidFill>
              </a:rPr>
              <a:t>类</a:t>
            </a:r>
            <a:r>
              <a:rPr lang="zh-CN" altLang="en-US"/>
              <a:t>”</a:t>
            </a:r>
            <a:r>
              <a:rPr lang="en-US" altLang="zh-CN"/>
              <a:t>(Class)		“</a:t>
            </a:r>
            <a:r>
              <a:rPr lang="zh-CN" altLang="en-US">
                <a:solidFill>
                  <a:srgbClr val="0000FF"/>
                </a:solidFill>
              </a:rPr>
              <a:t>接口</a:t>
            </a:r>
            <a:r>
              <a:rPr lang="zh-CN" altLang="en-US"/>
              <a:t>”</a:t>
            </a:r>
            <a:r>
              <a:rPr lang="en-US" altLang="zh-CN"/>
              <a:t>(Interface)</a:t>
            </a:r>
            <a:endParaRPr lang="en-US" altLang="zh-CN"/>
          </a:p>
          <a:p>
            <a:pPr lvl="2"/>
            <a:endParaRPr lang="en-US" altLang="zh-CN"/>
          </a:p>
          <a:p>
            <a:pPr lvl="2"/>
            <a:r>
              <a:rPr lang="zh-CN" altLang="en-US">
                <a:solidFill>
                  <a:srgbClr val="0000FF"/>
                </a:solidFill>
              </a:rPr>
              <a:t>关联关系</a:t>
            </a:r>
            <a:r>
              <a:rPr lang="en-US" altLang="zh-CN"/>
              <a:t>(Association)</a:t>
            </a:r>
            <a:endParaRPr lang="en-US" altLang="zh-CN"/>
          </a:p>
          <a:p>
            <a:pPr lvl="3"/>
            <a:r>
              <a:rPr lang="zh-CN" altLang="en-US">
                <a:solidFill>
                  <a:srgbClr val="0000FF"/>
                </a:solidFill>
              </a:rPr>
              <a:t>聚合关系</a:t>
            </a:r>
            <a:r>
              <a:rPr lang="en-US" altLang="zh-CN"/>
              <a:t>(Aggregation)	 </a:t>
            </a:r>
            <a:r>
              <a:rPr lang="zh-CN" altLang="en-US">
                <a:solidFill>
                  <a:srgbClr val="0000FF"/>
                </a:solidFill>
              </a:rPr>
              <a:t>组合关系</a:t>
            </a:r>
            <a:r>
              <a:rPr lang="en-US" altLang="zh-CN"/>
              <a:t>(Composition)</a:t>
            </a:r>
            <a:endParaRPr lang="en-US" altLang="zh-CN"/>
          </a:p>
          <a:p>
            <a:pPr lvl="2"/>
            <a:r>
              <a:rPr lang="zh-CN" altLang="en-US">
                <a:solidFill>
                  <a:srgbClr val="0000FF"/>
                </a:solidFill>
              </a:rPr>
              <a:t>依赖关系</a:t>
            </a:r>
            <a:r>
              <a:rPr lang="en-US" altLang="zh-CN"/>
              <a:t>(Dependency)</a:t>
            </a:r>
            <a:endParaRPr lang="en-US" altLang="zh-CN"/>
          </a:p>
          <a:p>
            <a:pPr lvl="2"/>
            <a:r>
              <a:rPr lang="zh-CN" altLang="en-US">
                <a:solidFill>
                  <a:srgbClr val="0000FF"/>
                </a:solidFill>
              </a:rPr>
              <a:t>泛化关系</a:t>
            </a:r>
            <a:r>
              <a:rPr lang="en-US" altLang="zh-CN"/>
              <a:t>(Generalization)</a:t>
            </a:r>
            <a:endParaRPr lang="en-US" altLang="zh-CN"/>
          </a:p>
          <a:p>
            <a:pPr lvl="2"/>
            <a:r>
              <a:rPr lang="zh-CN" altLang="en-US">
                <a:solidFill>
                  <a:srgbClr val="0000FF"/>
                </a:solidFill>
              </a:rPr>
              <a:t>实现关系</a:t>
            </a:r>
            <a:r>
              <a:rPr lang="en-US" altLang="zh-CN"/>
              <a:t>(Realization)</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strips(downRight)">
                                      <p:cBhvr>
                                        <p:cTn id="7" dur="500"/>
                                        <p:tgtEl>
                                          <p:spTgt spid="1177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7763">
                                            <p:txEl>
                                              <p:pRg st="1" end="1"/>
                                            </p:txEl>
                                          </p:spTgt>
                                        </p:tgtEl>
                                        <p:attrNameLst>
                                          <p:attrName>style.visibility</p:attrName>
                                        </p:attrNameLst>
                                      </p:cBhvr>
                                      <p:to>
                                        <p:strVal val="visible"/>
                                      </p:to>
                                    </p:set>
                                    <p:animEffect transition="in" filter="strips(downRight)">
                                      <p:cBhvr>
                                        <p:cTn id="12" dur="500"/>
                                        <p:tgtEl>
                                          <p:spTgt spid="117763">
                                            <p:txEl>
                                              <p:pRg st="1" end="1"/>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animEffect transition="in" filter="strips(downRight)">
                                      <p:cBhvr>
                                        <p:cTn id="15" dur="500"/>
                                        <p:tgtEl>
                                          <p:spTgt spid="11776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117763">
                                            <p:txEl>
                                              <p:pRg st="3" end="3"/>
                                            </p:txEl>
                                          </p:spTgt>
                                        </p:tgtEl>
                                        <p:attrNameLst>
                                          <p:attrName>style.visibility</p:attrName>
                                        </p:attrNameLst>
                                      </p:cBhvr>
                                      <p:to>
                                        <p:strVal val="visible"/>
                                      </p:to>
                                    </p:set>
                                    <p:animEffect transition="in" filter="strips(downRight)">
                                      <p:cBhvr>
                                        <p:cTn id="20" dur="500"/>
                                        <p:tgtEl>
                                          <p:spTgt spid="11776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17763">
                                            <p:txEl>
                                              <p:pRg st="4" end="4"/>
                                            </p:txEl>
                                          </p:spTgt>
                                        </p:tgtEl>
                                        <p:attrNameLst>
                                          <p:attrName>style.visibility</p:attrName>
                                        </p:attrNameLst>
                                      </p:cBhvr>
                                      <p:to>
                                        <p:strVal val="visible"/>
                                      </p:to>
                                    </p:set>
                                    <p:animEffect transition="in" filter="strips(downRight)">
                                      <p:cBhvr>
                                        <p:cTn id="25" dur="500"/>
                                        <p:tgtEl>
                                          <p:spTgt spid="11776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17763">
                                            <p:txEl>
                                              <p:pRg st="6" end="6"/>
                                            </p:txEl>
                                          </p:spTgt>
                                        </p:tgtEl>
                                        <p:attrNameLst>
                                          <p:attrName>style.visibility</p:attrName>
                                        </p:attrNameLst>
                                      </p:cBhvr>
                                      <p:to>
                                        <p:strVal val="visible"/>
                                      </p:to>
                                    </p:set>
                                    <p:animEffect transition="in" filter="strips(downRight)">
                                      <p:cBhvr>
                                        <p:cTn id="30" dur="500"/>
                                        <p:tgtEl>
                                          <p:spTgt spid="117763">
                                            <p:txEl>
                                              <p:pRg st="6" end="6"/>
                                            </p:txEl>
                                          </p:spTgt>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117763">
                                            <p:txEl>
                                              <p:pRg st="7" end="7"/>
                                            </p:txEl>
                                          </p:spTgt>
                                        </p:tgtEl>
                                        <p:attrNameLst>
                                          <p:attrName>style.visibility</p:attrName>
                                        </p:attrNameLst>
                                      </p:cBhvr>
                                      <p:to>
                                        <p:strVal val="visible"/>
                                      </p:to>
                                    </p:set>
                                    <p:animEffect transition="in" filter="strips(downRight)">
                                      <p:cBhvr>
                                        <p:cTn id="33" dur="500"/>
                                        <p:tgtEl>
                                          <p:spTgt spid="11776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117763">
                                            <p:txEl>
                                              <p:pRg st="8" end="8"/>
                                            </p:txEl>
                                          </p:spTgt>
                                        </p:tgtEl>
                                        <p:attrNameLst>
                                          <p:attrName>style.visibility</p:attrName>
                                        </p:attrNameLst>
                                      </p:cBhvr>
                                      <p:to>
                                        <p:strVal val="visible"/>
                                      </p:to>
                                    </p:set>
                                    <p:animEffect transition="in" filter="strips(downRight)">
                                      <p:cBhvr>
                                        <p:cTn id="38" dur="500"/>
                                        <p:tgtEl>
                                          <p:spTgt spid="11776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117763">
                                            <p:txEl>
                                              <p:pRg st="9" end="9"/>
                                            </p:txEl>
                                          </p:spTgt>
                                        </p:tgtEl>
                                        <p:attrNameLst>
                                          <p:attrName>style.visibility</p:attrName>
                                        </p:attrNameLst>
                                      </p:cBhvr>
                                      <p:to>
                                        <p:strVal val="visible"/>
                                      </p:to>
                                    </p:set>
                                    <p:animEffect transition="in" filter="strips(downRight)">
                                      <p:cBhvr>
                                        <p:cTn id="43" dur="500"/>
                                        <p:tgtEl>
                                          <p:spTgt spid="11776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117763">
                                            <p:txEl>
                                              <p:pRg st="10" end="10"/>
                                            </p:txEl>
                                          </p:spTgt>
                                        </p:tgtEl>
                                        <p:attrNameLst>
                                          <p:attrName>style.visibility</p:attrName>
                                        </p:attrNameLst>
                                      </p:cBhvr>
                                      <p:to>
                                        <p:strVal val="visible"/>
                                      </p:to>
                                    </p:set>
                                    <p:animEffect transition="in" filter="strips(downRight)">
                                      <p:cBhvr>
                                        <p:cTn id="48" dur="500"/>
                                        <p:tgtEl>
                                          <p:spTgt spid="11776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5FB38680-555E-49F4-B12B-265B4FACC21B}" type="datetime1">
              <a:rPr lang="zh-CN" altLang="en-US"/>
            </a:fld>
            <a:endParaRPr lang="en-US" altLang="zh-CN"/>
          </a:p>
        </p:txBody>
      </p:sp>
      <p:sp>
        <p:nvSpPr>
          <p:cNvPr id="9" name="灯片编号占位符 4"/>
          <p:cNvSpPr>
            <a:spLocks noGrp="1"/>
          </p:cNvSpPr>
          <p:nvPr>
            <p:ph type="sldNum" sz="quarter" idx="11"/>
          </p:nvPr>
        </p:nvSpPr>
        <p:spPr/>
        <p:txBody>
          <a:bodyPr/>
          <a:lstStyle/>
          <a:p>
            <a:fld id="{46CEB29C-A46E-410C-AF89-04DDDBD2D843}" type="slidenum">
              <a:rPr lang="en-US" altLang="zh-CN"/>
            </a:fld>
            <a:endParaRPr lang="en-US" altLang="zh-CN"/>
          </a:p>
        </p:txBody>
      </p:sp>
      <p:sp>
        <p:nvSpPr>
          <p:cNvPr id="119810"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19811"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r>
              <a:rPr lang="en-US" altLang="zh-CN">
                <a:solidFill>
                  <a:srgbClr val="CC0000"/>
                </a:solidFill>
              </a:rPr>
              <a:t>【</a:t>
            </a:r>
            <a:r>
              <a:rPr lang="zh-CN" altLang="en-US">
                <a:solidFill>
                  <a:srgbClr val="CC0000"/>
                </a:solidFill>
              </a:rPr>
              <a:t>组成</a:t>
            </a:r>
            <a:r>
              <a:rPr lang="en-US" altLang="zh-CN">
                <a:solidFill>
                  <a:srgbClr val="CC0000"/>
                </a:solidFill>
              </a:rPr>
              <a:t>】</a:t>
            </a:r>
            <a:r>
              <a:rPr lang="en-US" altLang="zh-CN"/>
              <a:t>——“</a:t>
            </a:r>
            <a:r>
              <a:rPr lang="zh-CN" altLang="en-US">
                <a:solidFill>
                  <a:srgbClr val="0000FF"/>
                </a:solidFill>
              </a:rPr>
              <a:t>类</a:t>
            </a:r>
            <a:r>
              <a:rPr lang="zh-CN" altLang="en-US"/>
              <a:t>”</a:t>
            </a:r>
            <a:r>
              <a:rPr lang="en-US" altLang="zh-CN"/>
              <a:t>(Class)</a:t>
            </a:r>
            <a:endParaRPr lang="en-US" altLang="zh-CN"/>
          </a:p>
          <a:p>
            <a:pPr lvl="1"/>
            <a:r>
              <a:rPr lang="zh-CN" altLang="en-US"/>
              <a:t>描述一组具有</a:t>
            </a:r>
            <a:r>
              <a:rPr lang="zh-CN" altLang="en-US">
                <a:solidFill>
                  <a:srgbClr val="0000FF"/>
                </a:solidFill>
              </a:rPr>
              <a:t>相同属性</a:t>
            </a:r>
            <a:r>
              <a:rPr lang="zh-CN" altLang="en-US"/>
              <a:t>、</a:t>
            </a:r>
            <a:r>
              <a:rPr lang="zh-CN" altLang="en-US">
                <a:solidFill>
                  <a:srgbClr val="0000FF"/>
                </a:solidFill>
              </a:rPr>
              <a:t>操作</a:t>
            </a:r>
            <a:r>
              <a:rPr lang="zh-CN" altLang="en-US"/>
              <a:t>、</a:t>
            </a:r>
            <a:r>
              <a:rPr lang="zh-CN" altLang="en-US">
                <a:solidFill>
                  <a:srgbClr val="0000FF"/>
                </a:solidFill>
              </a:rPr>
              <a:t>语义</a:t>
            </a:r>
            <a:r>
              <a:rPr lang="zh-CN" altLang="en-US"/>
              <a:t>的</a:t>
            </a:r>
            <a:r>
              <a:rPr lang="zh-CN" altLang="en-US">
                <a:solidFill>
                  <a:srgbClr val="0000FF"/>
                </a:solidFill>
              </a:rPr>
              <a:t>对象</a:t>
            </a:r>
            <a:r>
              <a:rPr lang="zh-CN" altLang="en-US"/>
              <a:t>。</a:t>
            </a:r>
            <a:endParaRPr lang="zh-CN" altLang="en-US"/>
          </a:p>
          <a:p>
            <a:pPr lvl="1"/>
            <a:endParaRPr lang="en-US" altLang="zh-CN"/>
          </a:p>
        </p:txBody>
      </p:sp>
      <p:pic>
        <p:nvPicPr>
          <p:cNvPr id="119812" name="Picture 4"/>
          <p:cNvPicPr>
            <a:picLocks noChangeAspect="1" noChangeArrowheads="1"/>
          </p:cNvPicPr>
          <p:nvPr/>
        </p:nvPicPr>
        <p:blipFill>
          <a:blip r:embed="rId1" cstate="print"/>
          <a:srcRect/>
          <a:stretch>
            <a:fillRect/>
          </a:stretch>
        </p:blipFill>
        <p:spPr bwMode="auto">
          <a:xfrm>
            <a:off x="1828800" y="2895600"/>
            <a:ext cx="3208338" cy="3429000"/>
          </a:xfrm>
          <a:prstGeom prst="rect">
            <a:avLst/>
          </a:prstGeom>
          <a:noFill/>
          <a:ln w="9525">
            <a:noFill/>
            <a:miter lim="800000"/>
            <a:headEnd/>
            <a:tailEnd/>
          </a:ln>
          <a:effectLst/>
        </p:spPr>
      </p:pic>
      <p:sp>
        <p:nvSpPr>
          <p:cNvPr id="119813" name="AutoShape 5"/>
          <p:cNvSpPr/>
          <p:nvPr/>
        </p:nvSpPr>
        <p:spPr bwMode="auto">
          <a:xfrm>
            <a:off x="5562600" y="3124200"/>
            <a:ext cx="1295400" cy="609600"/>
          </a:xfrm>
          <a:prstGeom prst="borderCallout1">
            <a:avLst>
              <a:gd name="adj1" fmla="val 112500"/>
              <a:gd name="adj2" fmla="val 91176"/>
              <a:gd name="adj3" fmla="val 112500"/>
              <a:gd name="adj4" fmla="val -70588"/>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类名</a:t>
            </a:r>
            <a:endParaRPr lang="zh-CN" altLang="en-US" sz="2400" b="1">
              <a:solidFill>
                <a:schemeClr val="bg1"/>
              </a:solidFill>
              <a:ea typeface="黑体" panose="02010609060101010101" charset="-122"/>
            </a:endParaRPr>
          </a:p>
        </p:txBody>
      </p:sp>
      <p:sp>
        <p:nvSpPr>
          <p:cNvPr id="119814" name="AutoShape 6"/>
          <p:cNvSpPr/>
          <p:nvPr/>
        </p:nvSpPr>
        <p:spPr bwMode="auto">
          <a:xfrm>
            <a:off x="5562600" y="4114800"/>
            <a:ext cx="1295400" cy="609600"/>
          </a:xfrm>
          <a:prstGeom prst="borderCallout1">
            <a:avLst>
              <a:gd name="adj1" fmla="val 112500"/>
              <a:gd name="adj2" fmla="val 91176"/>
              <a:gd name="adj3" fmla="val 112500"/>
              <a:gd name="adj4" fmla="val -70588"/>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属性</a:t>
            </a:r>
            <a:endParaRPr lang="zh-CN" altLang="en-US" sz="2400" b="1">
              <a:solidFill>
                <a:schemeClr val="bg1"/>
              </a:solidFill>
              <a:ea typeface="黑体" panose="02010609060101010101" charset="-122"/>
            </a:endParaRPr>
          </a:p>
        </p:txBody>
      </p:sp>
      <p:sp>
        <p:nvSpPr>
          <p:cNvPr id="119815" name="AutoShape 7"/>
          <p:cNvSpPr/>
          <p:nvPr/>
        </p:nvSpPr>
        <p:spPr bwMode="auto">
          <a:xfrm>
            <a:off x="5562600" y="5181600"/>
            <a:ext cx="1295400" cy="609600"/>
          </a:xfrm>
          <a:prstGeom prst="borderCallout1">
            <a:avLst>
              <a:gd name="adj1" fmla="val 112500"/>
              <a:gd name="adj2" fmla="val 91176"/>
              <a:gd name="adj3" fmla="val 112500"/>
              <a:gd name="adj4" fmla="val -70588"/>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操作</a:t>
            </a:r>
            <a:endParaRPr lang="zh-CN" altLang="en-US" sz="2400" b="1">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strips(downLeft)">
                                      <p:cBhvr>
                                        <p:cTn id="7" dur="500"/>
                                        <p:tgtEl>
                                          <p:spTgt spid="1198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19813"/>
                                        </p:tgtEl>
                                        <p:attrNameLst>
                                          <p:attrName>style.visibility</p:attrName>
                                        </p:attrNameLst>
                                      </p:cBhvr>
                                      <p:to>
                                        <p:strVal val="visible"/>
                                      </p:to>
                                    </p:set>
                                    <p:animEffect transition="in" filter="strips(downLeft)">
                                      <p:cBhvr>
                                        <p:cTn id="12" dur="500"/>
                                        <p:tgtEl>
                                          <p:spTgt spid="1198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19814"/>
                                        </p:tgtEl>
                                        <p:attrNameLst>
                                          <p:attrName>style.visibility</p:attrName>
                                        </p:attrNameLst>
                                      </p:cBhvr>
                                      <p:to>
                                        <p:strVal val="visible"/>
                                      </p:to>
                                    </p:set>
                                    <p:animEffect transition="in" filter="strips(downLeft)">
                                      <p:cBhvr>
                                        <p:cTn id="17" dur="500"/>
                                        <p:tgtEl>
                                          <p:spTgt spid="11981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19815"/>
                                        </p:tgtEl>
                                        <p:attrNameLst>
                                          <p:attrName>style.visibility</p:attrName>
                                        </p:attrNameLst>
                                      </p:cBhvr>
                                      <p:to>
                                        <p:strVal val="visible"/>
                                      </p:to>
                                    </p:set>
                                    <p:animEffect transition="in" filter="strips(downLeft)">
                                      <p:cBhvr>
                                        <p:cTn id="22" dur="500"/>
                                        <p:tgtEl>
                                          <p:spTgt spid="119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CCD140BC-5597-44BC-9973-A3B7A63D47BE}" type="datetime1">
              <a:rPr lang="zh-CN" altLang="en-US"/>
            </a:fld>
            <a:endParaRPr lang="en-US" altLang="zh-CN"/>
          </a:p>
        </p:txBody>
      </p:sp>
      <p:sp>
        <p:nvSpPr>
          <p:cNvPr id="9" name="灯片编号占位符 4"/>
          <p:cNvSpPr>
            <a:spLocks noGrp="1"/>
          </p:cNvSpPr>
          <p:nvPr>
            <p:ph type="sldNum" sz="quarter" idx="11"/>
          </p:nvPr>
        </p:nvSpPr>
        <p:spPr/>
        <p:txBody>
          <a:bodyPr/>
          <a:lstStyle/>
          <a:p>
            <a:fld id="{26D8FF26-E322-4A0E-8A34-9496177EEB6E}" type="slidenum">
              <a:rPr lang="en-US" altLang="zh-CN"/>
            </a:fld>
            <a:endParaRPr lang="en-US" altLang="zh-CN"/>
          </a:p>
        </p:txBody>
      </p:sp>
      <p:sp>
        <p:nvSpPr>
          <p:cNvPr id="120834"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20835"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r>
              <a:rPr lang="en-US" altLang="zh-CN">
                <a:solidFill>
                  <a:srgbClr val="CC0000"/>
                </a:solidFill>
              </a:rPr>
              <a:t>【</a:t>
            </a:r>
            <a:r>
              <a:rPr lang="zh-CN" altLang="en-US">
                <a:solidFill>
                  <a:srgbClr val="CC0000"/>
                </a:solidFill>
              </a:rPr>
              <a:t>组成</a:t>
            </a:r>
            <a:r>
              <a:rPr lang="en-US" altLang="zh-CN">
                <a:solidFill>
                  <a:srgbClr val="CC0000"/>
                </a:solidFill>
              </a:rPr>
              <a:t>】</a:t>
            </a:r>
            <a:r>
              <a:rPr lang="en-US" altLang="zh-CN"/>
              <a:t>——“</a:t>
            </a:r>
            <a:r>
              <a:rPr lang="zh-CN" altLang="en-US">
                <a:solidFill>
                  <a:srgbClr val="0000FF"/>
                </a:solidFill>
              </a:rPr>
              <a:t>接口</a:t>
            </a:r>
            <a:r>
              <a:rPr lang="zh-CN" altLang="en-US"/>
              <a:t>”</a:t>
            </a:r>
            <a:r>
              <a:rPr lang="en-US" altLang="zh-CN"/>
              <a:t>(Interface)</a:t>
            </a:r>
            <a:endParaRPr lang="en-US" altLang="zh-CN"/>
          </a:p>
          <a:p>
            <a:pPr lvl="1"/>
            <a:r>
              <a:rPr lang="zh-CN" altLang="en-US"/>
              <a:t>说明</a:t>
            </a:r>
            <a:r>
              <a:rPr lang="zh-CN" altLang="en-US">
                <a:solidFill>
                  <a:srgbClr val="0000FF"/>
                </a:solidFill>
              </a:rPr>
              <a:t>应该提供的服务</a:t>
            </a:r>
            <a:r>
              <a:rPr lang="zh-CN" altLang="en-US"/>
              <a:t>，是</a:t>
            </a:r>
            <a:r>
              <a:rPr lang="zh-CN" altLang="en-US">
                <a:solidFill>
                  <a:srgbClr val="0000FF"/>
                </a:solidFill>
              </a:rPr>
              <a:t>一组操作的集合</a:t>
            </a:r>
            <a:r>
              <a:rPr lang="zh-CN" altLang="en-US"/>
              <a:t>。</a:t>
            </a:r>
            <a:endParaRPr lang="zh-CN" altLang="en-US"/>
          </a:p>
          <a:p>
            <a:pPr lvl="1"/>
            <a:r>
              <a:rPr lang="zh-CN" altLang="en-US">
                <a:solidFill>
                  <a:srgbClr val="0000FF"/>
                </a:solidFill>
              </a:rPr>
              <a:t>接口</a:t>
            </a:r>
            <a:r>
              <a:rPr lang="zh-CN" altLang="en-US"/>
              <a:t>以一种规范的形式来表述</a:t>
            </a:r>
            <a:r>
              <a:rPr lang="zh-CN" altLang="en-US">
                <a:solidFill>
                  <a:srgbClr val="0000FF"/>
                </a:solidFill>
              </a:rPr>
              <a:t>多态性</a:t>
            </a:r>
            <a:r>
              <a:rPr lang="zh-CN" altLang="en-US"/>
              <a:t>。</a:t>
            </a:r>
            <a:endParaRPr lang="zh-CN" altLang="en-US"/>
          </a:p>
        </p:txBody>
      </p:sp>
      <p:sp>
        <p:nvSpPr>
          <p:cNvPr id="120837" name="AutoShape 5"/>
          <p:cNvSpPr/>
          <p:nvPr/>
        </p:nvSpPr>
        <p:spPr bwMode="auto">
          <a:xfrm>
            <a:off x="7086600" y="3581400"/>
            <a:ext cx="1295400" cy="609600"/>
          </a:xfrm>
          <a:prstGeom prst="borderCallout1">
            <a:avLst>
              <a:gd name="adj1" fmla="val 112500"/>
              <a:gd name="adj2" fmla="val 91176"/>
              <a:gd name="adj3" fmla="val 112500"/>
              <a:gd name="adj4" fmla="val -70588"/>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接口名</a:t>
            </a:r>
            <a:endParaRPr lang="zh-CN" altLang="en-US" sz="2400" b="1">
              <a:solidFill>
                <a:schemeClr val="bg1"/>
              </a:solidFill>
              <a:ea typeface="黑体" panose="02010609060101010101" charset="-122"/>
            </a:endParaRPr>
          </a:p>
        </p:txBody>
      </p:sp>
      <p:sp>
        <p:nvSpPr>
          <p:cNvPr id="120839" name="AutoShape 7"/>
          <p:cNvSpPr/>
          <p:nvPr/>
        </p:nvSpPr>
        <p:spPr bwMode="auto">
          <a:xfrm>
            <a:off x="7162800" y="5181600"/>
            <a:ext cx="1295400" cy="609600"/>
          </a:xfrm>
          <a:prstGeom prst="borderCallout1">
            <a:avLst>
              <a:gd name="adj1" fmla="val 112500"/>
              <a:gd name="adj2" fmla="val 91176"/>
              <a:gd name="adj3" fmla="val 112500"/>
              <a:gd name="adj4" fmla="val -70588"/>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操作</a:t>
            </a:r>
            <a:endParaRPr lang="zh-CN" altLang="en-US" sz="2400" b="1">
              <a:solidFill>
                <a:schemeClr val="bg1"/>
              </a:solidFill>
              <a:ea typeface="黑体" panose="02010609060101010101" charset="-122"/>
            </a:endParaRPr>
          </a:p>
        </p:txBody>
      </p:sp>
      <p:pic>
        <p:nvPicPr>
          <p:cNvPr id="120840" name="Picture 8"/>
          <p:cNvPicPr>
            <a:picLocks noChangeAspect="1" noChangeArrowheads="1"/>
          </p:cNvPicPr>
          <p:nvPr/>
        </p:nvPicPr>
        <p:blipFill>
          <a:blip r:embed="rId1" cstate="print"/>
          <a:srcRect/>
          <a:stretch>
            <a:fillRect/>
          </a:stretch>
        </p:blipFill>
        <p:spPr bwMode="auto">
          <a:xfrm>
            <a:off x="2743200" y="3173413"/>
            <a:ext cx="3962400" cy="3684587"/>
          </a:xfrm>
          <a:prstGeom prst="rect">
            <a:avLst/>
          </a:prstGeom>
          <a:noFill/>
          <a:ln w="9525">
            <a:noFill/>
            <a:miter lim="800000"/>
            <a:headEnd/>
            <a:tailEnd/>
          </a:ln>
          <a:effectLst/>
        </p:spPr>
      </p:pic>
      <p:pic>
        <p:nvPicPr>
          <p:cNvPr id="120841" name="Picture 9"/>
          <p:cNvPicPr>
            <a:picLocks noChangeAspect="1" noChangeArrowheads="1"/>
          </p:cNvPicPr>
          <p:nvPr/>
        </p:nvPicPr>
        <p:blipFill>
          <a:blip r:embed="rId2" cstate="print"/>
          <a:srcRect/>
          <a:stretch>
            <a:fillRect/>
          </a:stretch>
        </p:blipFill>
        <p:spPr bwMode="auto">
          <a:xfrm>
            <a:off x="76200" y="3962400"/>
            <a:ext cx="3124200" cy="18256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0835">
                                            <p:txEl>
                                              <p:pRg st="2" end="2"/>
                                            </p:txEl>
                                          </p:spTgt>
                                        </p:tgtEl>
                                        <p:attrNameLst>
                                          <p:attrName>style.visibility</p:attrName>
                                        </p:attrNameLst>
                                      </p:cBhvr>
                                      <p:to>
                                        <p:strVal val="visible"/>
                                      </p:to>
                                    </p:set>
                                    <p:animEffect transition="in" filter="strips(downRight)">
                                      <p:cBhvr>
                                        <p:cTn id="7" dur="500"/>
                                        <p:tgtEl>
                                          <p:spTgt spid="1208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20835">
                                            <p:txEl>
                                              <p:pRg st="3" end="3"/>
                                            </p:txEl>
                                          </p:spTgt>
                                        </p:tgtEl>
                                        <p:attrNameLst>
                                          <p:attrName>style.visibility</p:attrName>
                                        </p:attrNameLst>
                                      </p:cBhvr>
                                      <p:to>
                                        <p:strVal val="visible"/>
                                      </p:to>
                                    </p:set>
                                    <p:animEffect transition="in" filter="strips(downRight)">
                                      <p:cBhvr>
                                        <p:cTn id="12" dur="500"/>
                                        <p:tgtEl>
                                          <p:spTgt spid="12083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0841"/>
                                        </p:tgtEl>
                                        <p:attrNameLst>
                                          <p:attrName>style.visibility</p:attrName>
                                        </p:attrNameLst>
                                      </p:cBhvr>
                                      <p:to>
                                        <p:strVal val="visible"/>
                                      </p:to>
                                    </p:set>
                                    <p:anim calcmode="lin" valueType="num">
                                      <p:cBhvr additive="base">
                                        <p:cTn id="17" dur="500" fill="hold"/>
                                        <p:tgtEl>
                                          <p:spTgt spid="120841"/>
                                        </p:tgtEl>
                                        <p:attrNameLst>
                                          <p:attrName>ppt_x</p:attrName>
                                        </p:attrNameLst>
                                      </p:cBhvr>
                                      <p:tavLst>
                                        <p:tav tm="0">
                                          <p:val>
                                            <p:strVal val="#ppt_x"/>
                                          </p:val>
                                        </p:tav>
                                        <p:tav tm="100000">
                                          <p:val>
                                            <p:strVal val="#ppt_x"/>
                                          </p:val>
                                        </p:tav>
                                      </p:tavLst>
                                    </p:anim>
                                    <p:anim calcmode="lin" valueType="num">
                                      <p:cBhvr additive="base">
                                        <p:cTn id="18" dur="500" fill="hold"/>
                                        <p:tgtEl>
                                          <p:spTgt spid="12084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0840"/>
                                        </p:tgtEl>
                                        <p:attrNameLst>
                                          <p:attrName>style.visibility</p:attrName>
                                        </p:attrNameLst>
                                      </p:cBhvr>
                                      <p:to>
                                        <p:strVal val="visible"/>
                                      </p:to>
                                    </p:set>
                                    <p:anim calcmode="lin" valueType="num">
                                      <p:cBhvr additive="base">
                                        <p:cTn id="23" dur="500" fill="hold"/>
                                        <p:tgtEl>
                                          <p:spTgt spid="120840"/>
                                        </p:tgtEl>
                                        <p:attrNameLst>
                                          <p:attrName>ppt_x</p:attrName>
                                        </p:attrNameLst>
                                      </p:cBhvr>
                                      <p:tavLst>
                                        <p:tav tm="0">
                                          <p:val>
                                            <p:strVal val="#ppt_x"/>
                                          </p:val>
                                        </p:tav>
                                        <p:tav tm="100000">
                                          <p:val>
                                            <p:strVal val="#ppt_x"/>
                                          </p:val>
                                        </p:tav>
                                      </p:tavLst>
                                    </p:anim>
                                    <p:anim calcmode="lin" valueType="num">
                                      <p:cBhvr additive="base">
                                        <p:cTn id="24" dur="500" fill="hold"/>
                                        <p:tgtEl>
                                          <p:spTgt spid="12084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120837"/>
                                        </p:tgtEl>
                                        <p:attrNameLst>
                                          <p:attrName>style.visibility</p:attrName>
                                        </p:attrNameLst>
                                      </p:cBhvr>
                                      <p:to>
                                        <p:strVal val="visible"/>
                                      </p:to>
                                    </p:set>
                                    <p:animEffect transition="in" filter="strips(downLeft)">
                                      <p:cBhvr>
                                        <p:cTn id="29" dur="500"/>
                                        <p:tgtEl>
                                          <p:spTgt spid="12083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grpId="0" nodeType="clickEffect">
                                  <p:stCondLst>
                                    <p:cond delay="0"/>
                                  </p:stCondLst>
                                  <p:childTnLst>
                                    <p:set>
                                      <p:cBhvr>
                                        <p:cTn id="33" dur="1" fill="hold">
                                          <p:stCondLst>
                                            <p:cond delay="0"/>
                                          </p:stCondLst>
                                        </p:cTn>
                                        <p:tgtEl>
                                          <p:spTgt spid="120839"/>
                                        </p:tgtEl>
                                        <p:attrNameLst>
                                          <p:attrName>style.visibility</p:attrName>
                                        </p:attrNameLst>
                                      </p:cBhvr>
                                      <p:to>
                                        <p:strVal val="visible"/>
                                      </p:to>
                                    </p:set>
                                    <p:animEffect transition="in" filter="strips(downLeft)">
                                      <p:cBhvr>
                                        <p:cTn id="34" dur="500"/>
                                        <p:tgtEl>
                                          <p:spTgt spid="120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animBg="1"/>
      <p:bldP spid="12083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E6614B93-D81A-4352-82AE-9F96196A8D8B}" type="datetime1">
              <a:rPr lang="zh-CN" altLang="en-US"/>
            </a:fld>
            <a:endParaRPr lang="en-US" altLang="zh-CN"/>
          </a:p>
        </p:txBody>
      </p:sp>
      <p:sp>
        <p:nvSpPr>
          <p:cNvPr id="8" name="灯片编号占位符 4"/>
          <p:cNvSpPr>
            <a:spLocks noGrp="1"/>
          </p:cNvSpPr>
          <p:nvPr>
            <p:ph type="sldNum" sz="quarter" idx="11"/>
          </p:nvPr>
        </p:nvSpPr>
        <p:spPr/>
        <p:txBody>
          <a:bodyPr/>
          <a:lstStyle/>
          <a:p>
            <a:fld id="{070906E5-B800-465A-B4AA-5669B521EC60}" type="slidenum">
              <a:rPr lang="en-US" altLang="zh-CN"/>
            </a:fld>
            <a:endParaRPr lang="en-US" altLang="zh-CN"/>
          </a:p>
        </p:txBody>
      </p:sp>
      <p:sp>
        <p:nvSpPr>
          <p:cNvPr id="121858"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21859"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基本含义</a:t>
            </a:r>
            <a:r>
              <a:rPr lang="en-US" altLang="zh-CN">
                <a:solidFill>
                  <a:srgbClr val="CC0000"/>
                </a:solidFill>
              </a:rPr>
              <a:t>】</a:t>
            </a:r>
            <a:r>
              <a:rPr lang="zh-CN" altLang="en-US">
                <a:solidFill>
                  <a:srgbClr val="0000FF"/>
                </a:solidFill>
              </a:rPr>
              <a:t>一个类的对象</a:t>
            </a:r>
            <a:r>
              <a:rPr lang="zh-CN" altLang="en-US"/>
              <a:t>作为另一个类的对象的</a:t>
            </a:r>
            <a:r>
              <a:rPr lang="zh-CN" altLang="en-US">
                <a:solidFill>
                  <a:srgbClr val="0000FF"/>
                </a:solidFill>
              </a:rPr>
              <a:t>成员变量</a:t>
            </a:r>
            <a:r>
              <a:rPr lang="zh-CN" altLang="en-US"/>
              <a:t>时，两个类之间有</a:t>
            </a:r>
            <a:r>
              <a:rPr lang="zh-CN" altLang="en-US">
                <a:solidFill>
                  <a:srgbClr val="0000FF"/>
                </a:solidFill>
              </a:rPr>
              <a:t>关联关系</a:t>
            </a:r>
            <a:r>
              <a:rPr lang="zh-CN" altLang="en-US"/>
              <a:t>。</a:t>
            </a:r>
            <a:endParaRPr lang="zh-CN" altLang="en-US"/>
          </a:p>
        </p:txBody>
      </p:sp>
      <p:sp>
        <p:nvSpPr>
          <p:cNvPr id="121862" name="Rectangle 6"/>
          <p:cNvSpPr>
            <a:spLocks noChangeArrowheads="1"/>
          </p:cNvSpPr>
          <p:nvPr/>
        </p:nvSpPr>
        <p:spPr bwMode="auto">
          <a:xfrm>
            <a:off x="4572000" y="4724400"/>
            <a:ext cx="3962400" cy="1625600"/>
          </a:xfrm>
          <a:prstGeom prst="rect">
            <a:avLst/>
          </a:prstGeom>
          <a:noFill/>
          <a:ln w="9525">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妻子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丈夫 </a:t>
            </a:r>
            <a:r>
              <a:rPr lang="en-US" altLang="zh-CN" sz="2000" b="1">
                <a:ea typeface="黑体" panose="02010609060101010101" charset="-122"/>
              </a:rPr>
              <a:t>the</a:t>
            </a:r>
            <a:r>
              <a:rPr lang="zh-CN" altLang="en-US" sz="2000" b="1">
                <a:ea typeface="黑体" panose="02010609060101010101" charset="-122"/>
              </a:rPr>
              <a:t>丈夫</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妻子</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121863" name="Rectangle 7"/>
          <p:cNvSpPr>
            <a:spLocks noChangeArrowheads="1"/>
          </p:cNvSpPr>
          <p:nvPr/>
        </p:nvSpPr>
        <p:spPr bwMode="auto">
          <a:xfrm>
            <a:off x="685800" y="4724400"/>
            <a:ext cx="3810000" cy="1625600"/>
          </a:xfrm>
          <a:prstGeom prst="rect">
            <a:avLst/>
          </a:prstGeom>
          <a:no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丈夫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妻子 </a:t>
            </a:r>
            <a:r>
              <a:rPr lang="en-US" altLang="zh-CN" sz="2000" b="1">
                <a:ea typeface="黑体" panose="02010609060101010101" charset="-122"/>
              </a:rPr>
              <a:t>the</a:t>
            </a:r>
            <a:r>
              <a:rPr lang="zh-CN" altLang="en-US" sz="2000" b="1">
                <a:ea typeface="黑体" panose="02010609060101010101" charset="-122"/>
              </a:rPr>
              <a:t>妻子</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丈夫</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pic>
        <p:nvPicPr>
          <p:cNvPr id="121866" name="Picture 10"/>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57200" y="2743200"/>
            <a:ext cx="7924800" cy="20447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1859">
                                            <p:txEl>
                                              <p:pRg st="2" end="2"/>
                                            </p:txEl>
                                          </p:spTgt>
                                        </p:tgtEl>
                                        <p:attrNameLst>
                                          <p:attrName>style.visibility</p:attrName>
                                        </p:attrNameLst>
                                      </p:cBhvr>
                                      <p:to>
                                        <p:strVal val="visible"/>
                                      </p:to>
                                    </p:set>
                                    <p:animEffect transition="in" filter="strips(downRight)">
                                      <p:cBhvr>
                                        <p:cTn id="7" dur="500"/>
                                        <p:tgtEl>
                                          <p:spTgt spid="12185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1863"/>
                                        </p:tgtEl>
                                        <p:attrNameLst>
                                          <p:attrName>style.visibility</p:attrName>
                                        </p:attrNameLst>
                                      </p:cBhvr>
                                      <p:to>
                                        <p:strVal val="visible"/>
                                      </p:to>
                                    </p:set>
                                    <p:anim calcmode="lin" valueType="num">
                                      <p:cBhvr additive="base">
                                        <p:cTn id="12" dur="500" fill="hold"/>
                                        <p:tgtEl>
                                          <p:spTgt spid="121863"/>
                                        </p:tgtEl>
                                        <p:attrNameLst>
                                          <p:attrName>ppt_x</p:attrName>
                                        </p:attrNameLst>
                                      </p:cBhvr>
                                      <p:tavLst>
                                        <p:tav tm="0">
                                          <p:val>
                                            <p:strVal val="#ppt_x"/>
                                          </p:val>
                                        </p:tav>
                                        <p:tav tm="100000">
                                          <p:val>
                                            <p:strVal val="#ppt_x"/>
                                          </p:val>
                                        </p:tav>
                                      </p:tavLst>
                                    </p:anim>
                                    <p:anim calcmode="lin" valueType="num">
                                      <p:cBhvr additive="base">
                                        <p:cTn id="13" dur="500" fill="hold"/>
                                        <p:tgtEl>
                                          <p:spTgt spid="12186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1862"/>
                                        </p:tgtEl>
                                        <p:attrNameLst>
                                          <p:attrName>style.visibility</p:attrName>
                                        </p:attrNameLst>
                                      </p:cBhvr>
                                      <p:to>
                                        <p:strVal val="visible"/>
                                      </p:to>
                                    </p:set>
                                    <p:anim calcmode="lin" valueType="num">
                                      <p:cBhvr additive="base">
                                        <p:cTn id="18" dur="500" fill="hold"/>
                                        <p:tgtEl>
                                          <p:spTgt spid="121862"/>
                                        </p:tgtEl>
                                        <p:attrNameLst>
                                          <p:attrName>ppt_x</p:attrName>
                                        </p:attrNameLst>
                                      </p:cBhvr>
                                      <p:tavLst>
                                        <p:tav tm="0">
                                          <p:val>
                                            <p:strVal val="#ppt_x"/>
                                          </p:val>
                                        </p:tav>
                                        <p:tav tm="100000">
                                          <p:val>
                                            <p:strVal val="#ppt_x"/>
                                          </p:val>
                                        </p:tav>
                                      </p:tavLst>
                                    </p:anim>
                                    <p:anim calcmode="lin" valueType="num">
                                      <p:cBhvr additive="base">
                                        <p:cTn id="19" dur="500" fill="hold"/>
                                        <p:tgtEl>
                                          <p:spTgt spid="12186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1866"/>
                                        </p:tgtEl>
                                        <p:attrNameLst>
                                          <p:attrName>style.visibility</p:attrName>
                                        </p:attrNameLst>
                                      </p:cBhvr>
                                      <p:to>
                                        <p:strVal val="visible"/>
                                      </p:to>
                                    </p:set>
                                    <p:anim calcmode="lin" valueType="num">
                                      <p:cBhvr additive="base">
                                        <p:cTn id="24" dur="500" fill="hold"/>
                                        <p:tgtEl>
                                          <p:spTgt spid="121866"/>
                                        </p:tgtEl>
                                        <p:attrNameLst>
                                          <p:attrName>ppt_x</p:attrName>
                                        </p:attrNameLst>
                                      </p:cBhvr>
                                      <p:tavLst>
                                        <p:tav tm="0">
                                          <p:val>
                                            <p:strVal val="#ppt_x"/>
                                          </p:val>
                                        </p:tav>
                                        <p:tav tm="100000">
                                          <p:val>
                                            <p:strVal val="#ppt_x"/>
                                          </p:val>
                                        </p:tav>
                                      </p:tavLst>
                                    </p:anim>
                                    <p:anim calcmode="lin" valueType="num">
                                      <p:cBhvr additive="base">
                                        <p:cTn id="25" dur="500" fill="hold"/>
                                        <p:tgtEl>
                                          <p:spTgt spid="121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uiExpand="1" build="p"/>
      <p:bldP spid="121862" grpId="0" animBg="1"/>
      <p:bldP spid="12186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DBBA3AD-C8C5-473C-925E-B9640C81CA84}" type="datetime1">
              <a:rPr lang="zh-CN" altLang="en-US"/>
            </a:fld>
            <a:endParaRPr lang="en-US" altLang="zh-CN"/>
          </a:p>
        </p:txBody>
      </p:sp>
      <p:sp>
        <p:nvSpPr>
          <p:cNvPr id="5" name="灯片编号占位符 4"/>
          <p:cNvSpPr>
            <a:spLocks noGrp="1"/>
          </p:cNvSpPr>
          <p:nvPr>
            <p:ph type="sldNum" sz="quarter" idx="11"/>
          </p:nvPr>
        </p:nvSpPr>
        <p:spPr/>
        <p:txBody>
          <a:bodyPr/>
          <a:lstStyle/>
          <a:p>
            <a:fld id="{C0844EBB-B7AC-41AC-BAFD-6A644582E48D}" type="slidenum">
              <a:rPr lang="en-US" altLang="zh-CN"/>
            </a:fld>
            <a:endParaRPr lang="en-US" altLang="zh-CN"/>
          </a:p>
        </p:txBody>
      </p:sp>
      <p:sp>
        <p:nvSpPr>
          <p:cNvPr id="167938"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67939" name="Rectangle 3"/>
          <p:cNvSpPr>
            <a:spLocks noGrp="1" noChangeArrowheads="1"/>
          </p:cNvSpPr>
          <p:nvPr>
            <p:ph type="body" idx="1"/>
          </p:nvPr>
        </p:nvSpPr>
        <p:spPr/>
        <p:txBody>
          <a:bodyPr/>
          <a:lstStyle/>
          <a:p>
            <a:r>
              <a:rPr lang="en-US" altLang="zh-CN" dirty="0">
                <a:solidFill>
                  <a:srgbClr val="CC0000"/>
                </a:solidFill>
              </a:rPr>
              <a:t>1</a:t>
            </a:r>
            <a:r>
              <a:rPr lang="zh-CN" altLang="en-US" dirty="0">
                <a:solidFill>
                  <a:srgbClr val="CC0000"/>
                </a:solidFill>
              </a:rPr>
              <a:t>、 类图</a:t>
            </a:r>
            <a:r>
              <a:rPr lang="zh-CN" altLang="en-US" dirty="0">
                <a:cs typeface="Times New Roman" panose="02020603050405020304" pitchFamily="18" charset="0"/>
              </a:rPr>
              <a:t>（</a:t>
            </a:r>
            <a:r>
              <a:rPr lang="en-US" altLang="zh-CN" dirty="0">
                <a:cs typeface="Times New Roman" panose="02020603050405020304" pitchFamily="18" charset="0"/>
              </a:rPr>
              <a:t>Class Diagram</a:t>
            </a:r>
            <a:r>
              <a:rPr lang="zh-CN" altLang="en-US" dirty="0">
                <a:cs typeface="Times New Roman" panose="02020603050405020304" pitchFamily="18" charset="0"/>
              </a:rPr>
              <a:t>）</a:t>
            </a:r>
            <a:endParaRPr lang="zh-CN" altLang="en-US" dirty="0"/>
          </a:p>
          <a:p>
            <a:pPr lvl="1"/>
            <a:r>
              <a:rPr lang="en-US" altLang="zh-CN" dirty="0">
                <a:solidFill>
                  <a:srgbClr val="CC0000"/>
                </a:solidFill>
              </a:rPr>
              <a:t>【</a:t>
            </a:r>
            <a:r>
              <a:rPr lang="zh-CN" altLang="en-US" dirty="0">
                <a:solidFill>
                  <a:srgbClr val="CC0000"/>
                </a:solidFill>
              </a:rPr>
              <a:t>组成</a:t>
            </a:r>
            <a:r>
              <a:rPr lang="en-US" altLang="zh-CN" dirty="0">
                <a:solidFill>
                  <a:srgbClr val="CC0000"/>
                </a:solidFill>
              </a:rPr>
              <a:t>】</a:t>
            </a:r>
            <a:r>
              <a:rPr lang="zh-CN" altLang="en-US" dirty="0">
                <a:solidFill>
                  <a:srgbClr val="0000FF"/>
                </a:solidFill>
              </a:rPr>
              <a:t>关联关系</a:t>
            </a:r>
            <a:r>
              <a:rPr lang="en-US" altLang="zh-CN" dirty="0"/>
              <a:t>(Association)</a:t>
            </a:r>
            <a:endParaRPr lang="en-US" altLang="zh-CN" dirty="0"/>
          </a:p>
          <a:p>
            <a:pPr lvl="1"/>
            <a:r>
              <a:rPr lang="en-US" altLang="zh-CN" dirty="0">
                <a:solidFill>
                  <a:srgbClr val="CC0000"/>
                </a:solidFill>
              </a:rPr>
              <a:t>【</a:t>
            </a:r>
            <a:r>
              <a:rPr lang="zh-CN" altLang="en-US" dirty="0">
                <a:solidFill>
                  <a:srgbClr val="CC0000"/>
                </a:solidFill>
              </a:rPr>
              <a:t>特性</a:t>
            </a:r>
            <a:r>
              <a:rPr lang="en-US" altLang="zh-CN" dirty="0">
                <a:solidFill>
                  <a:srgbClr val="CC0000"/>
                </a:solidFill>
              </a:rPr>
              <a:t>】</a:t>
            </a:r>
            <a:r>
              <a:rPr lang="en-US" altLang="zh-CN" dirty="0">
                <a:solidFill>
                  <a:srgbClr val="0000FF"/>
                </a:solidFill>
                <a:latin typeface="黑体" panose="02010609060101010101" charset="-122"/>
              </a:rPr>
              <a:t>⑴</a:t>
            </a:r>
            <a:r>
              <a:rPr lang="zh-CN" altLang="en-US" dirty="0">
                <a:solidFill>
                  <a:srgbClr val="0000FF"/>
                </a:solidFill>
                <a:latin typeface="黑体" panose="02010609060101010101" charset="-122"/>
              </a:rPr>
              <a:t>多重性</a:t>
            </a:r>
            <a:r>
              <a:rPr lang="en-US" altLang="zh-CN" dirty="0">
                <a:solidFill>
                  <a:srgbClr val="0000FF"/>
                </a:solidFill>
                <a:latin typeface="黑体" panose="02010609060101010101" charset="-122"/>
              </a:rPr>
              <a:t>(</a:t>
            </a:r>
            <a:r>
              <a:rPr lang="en-US" altLang="zh-CN" dirty="0">
                <a:solidFill>
                  <a:srgbClr val="0000FF"/>
                </a:solidFill>
              </a:rPr>
              <a:t>Multiplicity</a:t>
            </a:r>
            <a:r>
              <a:rPr lang="en-US" altLang="zh-CN" dirty="0">
                <a:solidFill>
                  <a:srgbClr val="0000FF"/>
                </a:solidFill>
                <a:latin typeface="黑体" panose="02010609060101010101" charset="-122"/>
              </a:rPr>
              <a:t>)</a:t>
            </a:r>
            <a:endParaRPr lang="en-US" altLang="zh-CN" dirty="0">
              <a:solidFill>
                <a:srgbClr val="0000FF"/>
              </a:solidFill>
              <a:latin typeface="黑体" panose="02010609060101010101" charset="-122"/>
            </a:endParaRPr>
          </a:p>
          <a:p>
            <a:pPr lvl="2"/>
            <a:r>
              <a:rPr lang="zh-CN" altLang="en-US" dirty="0">
                <a:solidFill>
                  <a:srgbClr val="0000FF"/>
                </a:solidFill>
                <a:latin typeface="黑体" panose="02010609060101010101" charset="-122"/>
              </a:rPr>
              <a:t>类</a:t>
            </a:r>
            <a:r>
              <a:rPr lang="en-US" altLang="zh-CN" dirty="0">
                <a:solidFill>
                  <a:srgbClr val="0000FF"/>
                </a:solidFill>
                <a:latin typeface="黑体" panose="02010609060101010101" charset="-122"/>
              </a:rPr>
              <a:t>A</a:t>
            </a:r>
            <a:r>
              <a:rPr lang="zh-CN" altLang="en-US" dirty="0">
                <a:solidFill>
                  <a:srgbClr val="0000FF"/>
                </a:solidFill>
                <a:latin typeface="黑体" panose="02010609060101010101" charset="-122"/>
              </a:rPr>
              <a:t>的一个对象</a:t>
            </a:r>
            <a:r>
              <a:rPr lang="zh-CN" altLang="en-US" dirty="0">
                <a:solidFill>
                  <a:srgbClr val="0000FF"/>
                </a:solidFill>
                <a:latin typeface="黑体" panose="02010609060101010101" charset="-122"/>
                <a:sym typeface="Wingdings" panose="05000000000000000000" pitchFamily="2" charset="2"/>
              </a:rPr>
              <a:t>类</a:t>
            </a:r>
            <a:r>
              <a:rPr lang="en-US" altLang="zh-CN" dirty="0">
                <a:solidFill>
                  <a:srgbClr val="0000FF"/>
                </a:solidFill>
                <a:latin typeface="黑体" panose="02010609060101010101" charset="-122"/>
                <a:sym typeface="Wingdings" panose="05000000000000000000" pitchFamily="2" charset="2"/>
              </a:rPr>
              <a:t>B</a:t>
            </a:r>
            <a:r>
              <a:rPr lang="zh-CN" altLang="en-US" dirty="0">
                <a:solidFill>
                  <a:srgbClr val="0000FF"/>
                </a:solidFill>
                <a:latin typeface="黑体" panose="02010609060101010101" charset="-122"/>
                <a:sym typeface="Wingdings" panose="05000000000000000000" pitchFamily="2" charset="2"/>
              </a:rPr>
              <a:t>的对象个数。</a:t>
            </a:r>
            <a:endParaRPr lang="zh-CN" altLang="en-US" dirty="0">
              <a:solidFill>
                <a:srgbClr val="0000FF"/>
              </a:solidFill>
              <a:latin typeface="黑体" panose="02010609060101010101" charset="-122"/>
              <a:sym typeface="Wingdings" panose="05000000000000000000" pitchFamily="2" charset="2"/>
            </a:endParaRPr>
          </a:p>
          <a:p>
            <a:pPr lvl="2"/>
            <a:r>
              <a:rPr lang="zh-CN" altLang="en-US" dirty="0">
                <a:sym typeface="Wingdings" panose="05000000000000000000" pitchFamily="2" charset="2"/>
              </a:rPr>
              <a:t> </a:t>
            </a:r>
            <a:r>
              <a:rPr lang="en-US" altLang="zh-CN" dirty="0">
                <a:sym typeface="Wingdings" panose="05000000000000000000" pitchFamily="2" charset="2"/>
              </a:rPr>
              <a:t>1 		</a:t>
            </a:r>
            <a:r>
              <a:rPr lang="zh-CN" altLang="en-US" dirty="0">
                <a:sym typeface="Wingdings" panose="05000000000000000000" pitchFamily="2" charset="2"/>
              </a:rPr>
              <a:t>有且仅有一个</a:t>
            </a:r>
            <a:endParaRPr lang="zh-CN" altLang="en-US" dirty="0">
              <a:sym typeface="Wingdings" panose="05000000000000000000" pitchFamily="2" charset="2"/>
            </a:endParaRPr>
          </a:p>
          <a:p>
            <a:pPr lvl="2"/>
            <a:r>
              <a:rPr lang="zh-CN" altLang="en-US" dirty="0">
                <a:sym typeface="Wingdings" panose="05000000000000000000" pitchFamily="2" charset="2"/>
              </a:rPr>
              <a:t> </a:t>
            </a:r>
            <a:r>
              <a:rPr lang="en-US" altLang="zh-CN" dirty="0">
                <a:sym typeface="Wingdings" panose="05000000000000000000" pitchFamily="2" charset="2"/>
              </a:rPr>
              <a:t>0..* 		0</a:t>
            </a:r>
            <a:r>
              <a:rPr lang="zh-CN" altLang="en-US" dirty="0">
                <a:sym typeface="Wingdings" panose="05000000000000000000" pitchFamily="2" charset="2"/>
              </a:rPr>
              <a:t>或者更多</a:t>
            </a:r>
            <a:endParaRPr lang="zh-CN" altLang="en-US" dirty="0">
              <a:sym typeface="Wingdings" panose="05000000000000000000" pitchFamily="2" charset="2"/>
            </a:endParaRPr>
          </a:p>
          <a:p>
            <a:pPr lvl="2"/>
            <a:r>
              <a:rPr lang="zh-CN" altLang="en-US" dirty="0">
                <a:sym typeface="Wingdings" panose="05000000000000000000" pitchFamily="2" charset="2"/>
              </a:rPr>
              <a:t> </a:t>
            </a:r>
            <a:r>
              <a:rPr lang="en-US" altLang="zh-CN" dirty="0">
                <a:sym typeface="Wingdings" panose="05000000000000000000" pitchFamily="2" charset="2"/>
              </a:rPr>
              <a:t>1..* 		</a:t>
            </a:r>
            <a:r>
              <a:rPr lang="zh-CN" altLang="en-US" dirty="0">
                <a:sym typeface="Wingdings" panose="05000000000000000000" pitchFamily="2" charset="2"/>
              </a:rPr>
              <a:t>至少一个或者更多</a:t>
            </a:r>
            <a:endParaRPr lang="zh-CN" altLang="en-US" dirty="0">
              <a:sym typeface="Wingdings" panose="05000000000000000000" pitchFamily="2" charset="2"/>
            </a:endParaRPr>
          </a:p>
          <a:p>
            <a:pPr lvl="2"/>
            <a:r>
              <a:rPr lang="zh-CN" altLang="en-US" dirty="0">
                <a:sym typeface="Wingdings" panose="05000000000000000000" pitchFamily="2" charset="2"/>
              </a:rPr>
              <a:t> </a:t>
            </a:r>
            <a:r>
              <a:rPr lang="en-US" altLang="zh-CN" dirty="0">
                <a:sym typeface="Wingdings" panose="05000000000000000000" pitchFamily="2" charset="2"/>
              </a:rPr>
              <a:t>0..1 		0</a:t>
            </a:r>
            <a:r>
              <a:rPr lang="zh-CN" altLang="en-US" dirty="0">
                <a:sym typeface="Wingdings" panose="05000000000000000000" pitchFamily="2" charset="2"/>
              </a:rPr>
              <a:t>个或者</a:t>
            </a:r>
            <a:r>
              <a:rPr lang="en-US" altLang="zh-CN" dirty="0">
                <a:sym typeface="Wingdings" panose="05000000000000000000" pitchFamily="2" charset="2"/>
              </a:rPr>
              <a:t>1</a:t>
            </a:r>
            <a:r>
              <a:rPr lang="zh-CN" altLang="en-US" dirty="0">
                <a:sym typeface="Wingdings" panose="05000000000000000000" pitchFamily="2" charset="2"/>
              </a:rPr>
              <a:t>个</a:t>
            </a:r>
            <a:endParaRPr lang="zh-CN" altLang="en-US" dirty="0">
              <a:sym typeface="Wingdings" panose="05000000000000000000" pitchFamily="2" charset="2"/>
            </a:endParaRPr>
          </a:p>
          <a:p>
            <a:pPr lvl="2"/>
            <a:r>
              <a:rPr lang="zh-CN" altLang="en-US" dirty="0">
                <a:sym typeface="Wingdings" panose="05000000000000000000" pitchFamily="2" charset="2"/>
              </a:rPr>
              <a:t> </a:t>
            </a:r>
            <a:r>
              <a:rPr lang="en-US" altLang="zh-CN" dirty="0">
                <a:sym typeface="Wingdings" panose="05000000000000000000" pitchFamily="2" charset="2"/>
              </a:rPr>
              <a:t>5..8 		</a:t>
            </a:r>
            <a:r>
              <a:rPr lang="zh-CN" altLang="en-US" dirty="0">
                <a:sym typeface="Wingdings" panose="05000000000000000000" pitchFamily="2" charset="2"/>
              </a:rPr>
              <a:t>特定的范围内（</a:t>
            </a:r>
            <a:r>
              <a:rPr lang="en-US" altLang="zh-CN" dirty="0">
                <a:sym typeface="Wingdings" panose="05000000000000000000" pitchFamily="2" charset="2"/>
              </a:rPr>
              <a:t>5,6,7</a:t>
            </a:r>
            <a:r>
              <a:rPr lang="zh-CN" altLang="en-US" dirty="0">
                <a:sym typeface="Wingdings" panose="05000000000000000000" pitchFamily="2" charset="2"/>
              </a:rPr>
              <a:t>或</a:t>
            </a:r>
            <a:r>
              <a:rPr lang="en-US" altLang="zh-CN" dirty="0">
                <a:sym typeface="Wingdings" panose="05000000000000000000" pitchFamily="2" charset="2"/>
              </a:rPr>
              <a:t>8</a:t>
            </a:r>
            <a:r>
              <a:rPr lang="zh-CN" altLang="en-US" dirty="0">
                <a:sym typeface="Wingdings" panose="05000000000000000000" pitchFamily="2" charset="2"/>
              </a:rPr>
              <a:t>）    </a:t>
            </a:r>
            <a:endParaRPr lang="zh-CN" altLang="en-US" dirty="0">
              <a:sym typeface="Wingdings" panose="05000000000000000000" pitchFamily="2" charset="2"/>
            </a:endParaRPr>
          </a:p>
          <a:p>
            <a:pPr lvl="2"/>
            <a:r>
              <a:rPr lang="zh-CN" altLang="en-US" dirty="0">
                <a:sym typeface="Wingdings" panose="05000000000000000000" pitchFamily="2" charset="2"/>
              </a:rPr>
              <a:t> </a:t>
            </a:r>
            <a:r>
              <a:rPr lang="en-US" altLang="zh-CN" dirty="0">
                <a:sym typeface="Wingdings" panose="05000000000000000000" pitchFamily="2" charset="2"/>
              </a:rPr>
              <a:t>4..7,9 	</a:t>
            </a:r>
            <a:r>
              <a:rPr lang="en-US" altLang="zh-CN" dirty="0" smtClean="0">
                <a:sym typeface="Wingdings" panose="05000000000000000000" pitchFamily="2" charset="2"/>
              </a:rPr>
              <a:t>4,5,6,7</a:t>
            </a:r>
            <a:r>
              <a:rPr lang="zh-CN" altLang="en-US" dirty="0">
                <a:sym typeface="Wingdings" panose="05000000000000000000" pitchFamily="2" charset="2"/>
              </a:rPr>
              <a:t>或</a:t>
            </a:r>
            <a:r>
              <a:rPr lang="en-US" altLang="zh-CN" dirty="0" smtClean="0">
                <a:sym typeface="Wingdings" panose="05000000000000000000" pitchFamily="2" charset="2"/>
              </a:rPr>
              <a:t>9</a:t>
            </a:r>
            <a:endParaRPr lang="en-US" altLang="zh-CN" dirty="0">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67939">
                                            <p:txEl>
                                              <p:pRg st="2" end="2"/>
                                            </p:txEl>
                                          </p:spTgt>
                                        </p:tgtEl>
                                        <p:attrNameLst>
                                          <p:attrName>style.visibility</p:attrName>
                                        </p:attrNameLst>
                                      </p:cBhvr>
                                      <p:to>
                                        <p:strVal val="visible"/>
                                      </p:to>
                                    </p:set>
                                    <p:animEffect transition="in" filter="strips(downRight)">
                                      <p:cBhvr>
                                        <p:cTn id="7" dur="500"/>
                                        <p:tgtEl>
                                          <p:spTgt spid="1679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67939">
                                            <p:txEl>
                                              <p:pRg st="3" end="3"/>
                                            </p:txEl>
                                          </p:spTgt>
                                        </p:tgtEl>
                                        <p:attrNameLst>
                                          <p:attrName>style.visibility</p:attrName>
                                        </p:attrNameLst>
                                      </p:cBhvr>
                                      <p:to>
                                        <p:strVal val="visible"/>
                                      </p:to>
                                    </p:set>
                                    <p:animEffect transition="in" filter="strips(downRight)">
                                      <p:cBhvr>
                                        <p:cTn id="12" dur="500"/>
                                        <p:tgtEl>
                                          <p:spTgt spid="16793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67939">
                                            <p:txEl>
                                              <p:pRg st="4" end="4"/>
                                            </p:txEl>
                                          </p:spTgt>
                                        </p:tgtEl>
                                        <p:attrNameLst>
                                          <p:attrName>style.visibility</p:attrName>
                                        </p:attrNameLst>
                                      </p:cBhvr>
                                      <p:to>
                                        <p:strVal val="visible"/>
                                      </p:to>
                                    </p:set>
                                    <p:animEffect transition="in" filter="strips(downRight)">
                                      <p:cBhvr>
                                        <p:cTn id="17" dur="500"/>
                                        <p:tgtEl>
                                          <p:spTgt spid="1679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67939">
                                            <p:txEl>
                                              <p:pRg st="5" end="5"/>
                                            </p:txEl>
                                          </p:spTgt>
                                        </p:tgtEl>
                                        <p:attrNameLst>
                                          <p:attrName>style.visibility</p:attrName>
                                        </p:attrNameLst>
                                      </p:cBhvr>
                                      <p:to>
                                        <p:strVal val="visible"/>
                                      </p:to>
                                    </p:set>
                                    <p:animEffect transition="in" filter="strips(downRight)">
                                      <p:cBhvr>
                                        <p:cTn id="22" dur="500"/>
                                        <p:tgtEl>
                                          <p:spTgt spid="16793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67939">
                                            <p:txEl>
                                              <p:pRg st="6" end="6"/>
                                            </p:txEl>
                                          </p:spTgt>
                                        </p:tgtEl>
                                        <p:attrNameLst>
                                          <p:attrName>style.visibility</p:attrName>
                                        </p:attrNameLst>
                                      </p:cBhvr>
                                      <p:to>
                                        <p:strVal val="visible"/>
                                      </p:to>
                                    </p:set>
                                    <p:animEffect transition="in" filter="strips(downRight)">
                                      <p:cBhvr>
                                        <p:cTn id="27" dur="500"/>
                                        <p:tgtEl>
                                          <p:spTgt spid="16793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67939">
                                            <p:txEl>
                                              <p:pRg st="7" end="7"/>
                                            </p:txEl>
                                          </p:spTgt>
                                        </p:tgtEl>
                                        <p:attrNameLst>
                                          <p:attrName>style.visibility</p:attrName>
                                        </p:attrNameLst>
                                      </p:cBhvr>
                                      <p:to>
                                        <p:strVal val="visible"/>
                                      </p:to>
                                    </p:set>
                                    <p:animEffect transition="in" filter="strips(downRight)">
                                      <p:cBhvr>
                                        <p:cTn id="32" dur="500"/>
                                        <p:tgtEl>
                                          <p:spTgt spid="16793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67939">
                                            <p:txEl>
                                              <p:pRg st="8" end="8"/>
                                            </p:txEl>
                                          </p:spTgt>
                                        </p:tgtEl>
                                        <p:attrNameLst>
                                          <p:attrName>style.visibility</p:attrName>
                                        </p:attrNameLst>
                                      </p:cBhvr>
                                      <p:to>
                                        <p:strVal val="visible"/>
                                      </p:to>
                                    </p:set>
                                    <p:animEffect transition="in" filter="strips(downRight)">
                                      <p:cBhvr>
                                        <p:cTn id="37" dur="500"/>
                                        <p:tgtEl>
                                          <p:spTgt spid="167939">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67939">
                                            <p:txEl>
                                              <p:pRg st="9" end="9"/>
                                            </p:txEl>
                                          </p:spTgt>
                                        </p:tgtEl>
                                        <p:attrNameLst>
                                          <p:attrName>style.visibility</p:attrName>
                                        </p:attrNameLst>
                                      </p:cBhvr>
                                      <p:to>
                                        <p:strVal val="visible"/>
                                      </p:to>
                                    </p:set>
                                    <p:animEffect transition="in" filter="strips(downRight)">
                                      <p:cBhvr>
                                        <p:cTn id="42" dur="500"/>
                                        <p:tgtEl>
                                          <p:spTgt spid="1679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C95FCA5-8204-4912-B194-AAB2EFC25269}" type="datetime1">
              <a:rPr lang="zh-CN" altLang="en-US"/>
            </a:fld>
            <a:endParaRPr lang="en-US" altLang="zh-CN"/>
          </a:p>
        </p:txBody>
      </p:sp>
      <p:sp>
        <p:nvSpPr>
          <p:cNvPr id="5" name="灯片编号占位符 4"/>
          <p:cNvSpPr>
            <a:spLocks noGrp="1"/>
          </p:cNvSpPr>
          <p:nvPr>
            <p:ph type="sldNum" sz="quarter" idx="11"/>
          </p:nvPr>
        </p:nvSpPr>
        <p:spPr/>
        <p:txBody>
          <a:bodyPr/>
          <a:lstStyle/>
          <a:p>
            <a:fld id="{700D58F1-1D35-4822-8223-AD6A7CDD9EC4}" type="slidenum">
              <a:rPr lang="en-US" altLang="zh-CN"/>
            </a:fld>
            <a:endParaRPr lang="en-US" altLang="zh-CN"/>
          </a:p>
        </p:txBody>
      </p:sp>
      <p:sp>
        <p:nvSpPr>
          <p:cNvPr id="25602"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25603" name="Rectangle 3"/>
          <p:cNvSpPr>
            <a:spLocks noGrp="1" noChangeArrowheads="1"/>
          </p:cNvSpPr>
          <p:nvPr>
            <p:ph type="body" idx="1"/>
          </p:nvPr>
        </p:nvSpPr>
        <p:spPr>
          <a:xfrm>
            <a:off x="468313" y="1052513"/>
            <a:ext cx="8229600" cy="5472112"/>
          </a:xfrm>
        </p:spPr>
        <p:txBody>
          <a:bodyPr/>
          <a:lstStyle/>
          <a:p>
            <a:r>
              <a:rPr lang="zh-CN" altLang="en-US" u="sng">
                <a:solidFill>
                  <a:srgbClr val="0000FF"/>
                </a:solidFill>
              </a:rPr>
              <a:t>结构化方法（</a:t>
            </a:r>
            <a:r>
              <a:rPr lang="en-US" altLang="zh-CN" u="sng">
                <a:solidFill>
                  <a:srgbClr val="0000FF"/>
                </a:solidFill>
              </a:rPr>
              <a:t>SA</a:t>
            </a:r>
            <a:r>
              <a:rPr lang="zh-CN" altLang="en-US" u="sng">
                <a:solidFill>
                  <a:srgbClr val="0000FF"/>
                </a:solidFill>
              </a:rPr>
              <a:t>、</a:t>
            </a:r>
            <a:r>
              <a:rPr lang="en-US" altLang="zh-CN" u="sng">
                <a:solidFill>
                  <a:srgbClr val="0000FF"/>
                </a:solidFill>
              </a:rPr>
              <a:t>SD</a:t>
            </a:r>
            <a:r>
              <a:rPr lang="zh-CN" altLang="en-US" u="sng">
                <a:solidFill>
                  <a:srgbClr val="0000FF"/>
                </a:solidFill>
              </a:rPr>
              <a:t>、</a:t>
            </a:r>
            <a:r>
              <a:rPr lang="en-US" altLang="zh-CN" u="sng">
                <a:solidFill>
                  <a:srgbClr val="0000FF"/>
                </a:solidFill>
              </a:rPr>
              <a:t>SP</a:t>
            </a:r>
            <a:r>
              <a:rPr lang="zh-CN" altLang="en-US" u="sng">
                <a:solidFill>
                  <a:srgbClr val="0000FF"/>
                </a:solidFill>
              </a:rPr>
              <a:t>）</a:t>
            </a:r>
            <a:r>
              <a:rPr lang="zh-CN" altLang="en-US">
                <a:solidFill>
                  <a:srgbClr val="CC0000"/>
                </a:solidFill>
              </a:rPr>
              <a:t> </a:t>
            </a:r>
            <a:endParaRPr lang="zh-CN" altLang="en-US">
              <a:solidFill>
                <a:srgbClr val="CC0000"/>
              </a:solidFill>
            </a:endParaRPr>
          </a:p>
          <a:p>
            <a:pPr lvl="1"/>
            <a:r>
              <a:rPr lang="en-US" altLang="zh-CN">
                <a:solidFill>
                  <a:srgbClr val="CC0000"/>
                </a:solidFill>
              </a:rPr>
              <a:t>【</a:t>
            </a:r>
            <a:r>
              <a:rPr lang="zh-CN" altLang="en-US">
                <a:solidFill>
                  <a:srgbClr val="CC0000"/>
                </a:solidFill>
              </a:rPr>
              <a:t>指导思想</a:t>
            </a:r>
            <a:r>
              <a:rPr lang="en-US" altLang="zh-CN">
                <a:solidFill>
                  <a:srgbClr val="CC0000"/>
                </a:solidFill>
              </a:rPr>
              <a:t>】</a:t>
            </a:r>
            <a:r>
              <a:rPr lang="zh-CN" altLang="en-US">
                <a:solidFill>
                  <a:srgbClr val="CC0000"/>
                </a:solidFill>
              </a:rPr>
              <a:t>自顶向下，逐步细化</a:t>
            </a:r>
            <a:endParaRPr lang="zh-CN" altLang="en-US">
              <a:solidFill>
                <a:srgbClr val="CC0000"/>
              </a:solidFill>
            </a:endParaRPr>
          </a:p>
          <a:p>
            <a:pPr lvl="2"/>
            <a:r>
              <a:rPr lang="zh-CN" altLang="en-US">
                <a:solidFill>
                  <a:srgbClr val="0000FF"/>
                </a:solidFill>
              </a:rPr>
              <a:t>自顶向下</a:t>
            </a:r>
            <a:r>
              <a:rPr lang="zh-CN" altLang="en-US"/>
              <a:t>地进行</a:t>
            </a:r>
            <a:r>
              <a:rPr lang="zh-CN" altLang="en-US">
                <a:solidFill>
                  <a:srgbClr val="0000FF"/>
                </a:solidFill>
              </a:rPr>
              <a:t>功能分解</a:t>
            </a:r>
            <a:r>
              <a:rPr lang="zh-CN" altLang="en-US"/>
              <a:t>；</a:t>
            </a:r>
            <a:endParaRPr lang="zh-CN" altLang="en-US"/>
          </a:p>
          <a:p>
            <a:pPr lvl="2"/>
            <a:r>
              <a:rPr lang="zh-CN" altLang="en-US">
                <a:solidFill>
                  <a:srgbClr val="FF0000"/>
                </a:solidFill>
              </a:rPr>
              <a:t>从外部功能上模拟客观世界</a:t>
            </a:r>
            <a:r>
              <a:rPr lang="zh-CN" altLang="en-US"/>
              <a:t>；</a:t>
            </a:r>
            <a:endParaRPr lang="zh-CN" altLang="en-US"/>
          </a:p>
          <a:p>
            <a:pPr lvl="1"/>
            <a:r>
              <a:rPr lang="en-US" altLang="zh-CN">
                <a:solidFill>
                  <a:srgbClr val="CC0000"/>
                </a:solidFill>
              </a:rPr>
              <a:t>【</a:t>
            </a:r>
            <a:r>
              <a:rPr lang="zh-CN" altLang="en-US">
                <a:solidFill>
                  <a:srgbClr val="CC0000"/>
                </a:solidFill>
              </a:rPr>
              <a:t>开发过程</a:t>
            </a:r>
            <a:r>
              <a:rPr lang="en-US" altLang="zh-CN">
                <a:solidFill>
                  <a:srgbClr val="CC0000"/>
                </a:solidFill>
              </a:rPr>
              <a:t>】</a:t>
            </a:r>
            <a:r>
              <a:rPr lang="en-US" altLang="zh-CN"/>
              <a:t>”</a:t>
            </a:r>
            <a:r>
              <a:rPr lang="zh-CN" altLang="en-US">
                <a:solidFill>
                  <a:srgbClr val="0000FF"/>
                </a:solidFill>
              </a:rPr>
              <a:t>做什么</a:t>
            </a:r>
            <a:r>
              <a:rPr lang="zh-CN" altLang="en-US"/>
              <a:t>”</a:t>
            </a:r>
            <a:r>
              <a:rPr lang="zh-CN" altLang="en-US">
                <a:sym typeface="Wingdings" panose="05000000000000000000" pitchFamily="2" charset="2"/>
              </a:rPr>
              <a:t></a:t>
            </a:r>
            <a:r>
              <a:rPr lang="zh-CN" altLang="en-US"/>
              <a:t>”</a:t>
            </a:r>
            <a:r>
              <a:rPr lang="zh-CN" altLang="en-US">
                <a:solidFill>
                  <a:srgbClr val="0000FF"/>
                </a:solidFill>
              </a:rPr>
              <a:t>如何做</a:t>
            </a:r>
            <a:r>
              <a:rPr lang="zh-CN" altLang="en-US"/>
              <a:t>”</a:t>
            </a:r>
            <a:endParaRPr lang="zh-CN" altLang="en-US"/>
          </a:p>
          <a:p>
            <a:r>
              <a:rPr lang="zh-CN" altLang="en-US" u="sng">
                <a:solidFill>
                  <a:srgbClr val="0000FF"/>
                </a:solidFill>
              </a:rPr>
              <a:t>面向对象方法（</a:t>
            </a:r>
            <a:r>
              <a:rPr lang="en-US" altLang="zh-CN" u="sng">
                <a:solidFill>
                  <a:srgbClr val="0000FF"/>
                </a:solidFill>
              </a:rPr>
              <a:t>OOA</a:t>
            </a:r>
            <a:r>
              <a:rPr lang="zh-CN" altLang="en-US" u="sng">
                <a:solidFill>
                  <a:srgbClr val="0000FF"/>
                </a:solidFill>
              </a:rPr>
              <a:t>、</a:t>
            </a:r>
            <a:r>
              <a:rPr lang="en-US" altLang="zh-CN" u="sng">
                <a:solidFill>
                  <a:srgbClr val="0000FF"/>
                </a:solidFill>
              </a:rPr>
              <a:t>OOD</a:t>
            </a:r>
            <a:r>
              <a:rPr lang="zh-CN" altLang="en-US" u="sng">
                <a:solidFill>
                  <a:srgbClr val="0000FF"/>
                </a:solidFill>
              </a:rPr>
              <a:t>、</a:t>
            </a:r>
            <a:r>
              <a:rPr lang="en-US" altLang="zh-CN" u="sng">
                <a:solidFill>
                  <a:srgbClr val="0000FF"/>
                </a:solidFill>
              </a:rPr>
              <a:t>OOP</a:t>
            </a:r>
            <a:r>
              <a:rPr lang="zh-CN" altLang="en-US" u="sng">
                <a:solidFill>
                  <a:srgbClr val="0000FF"/>
                </a:solidFill>
              </a:rPr>
              <a:t>）</a:t>
            </a:r>
            <a:endParaRPr lang="zh-CN" altLang="en-US" u="sng">
              <a:solidFill>
                <a:srgbClr val="0000FF"/>
              </a:solidFill>
            </a:endParaRPr>
          </a:p>
          <a:p>
            <a:pPr lvl="1"/>
            <a:r>
              <a:rPr lang="en-US" altLang="zh-CN">
                <a:solidFill>
                  <a:srgbClr val="CC0000"/>
                </a:solidFill>
              </a:rPr>
              <a:t>【</a:t>
            </a:r>
            <a:r>
              <a:rPr lang="zh-CN" altLang="en-US">
                <a:solidFill>
                  <a:srgbClr val="CC0000"/>
                </a:solidFill>
              </a:rPr>
              <a:t>指导思想</a:t>
            </a:r>
            <a:r>
              <a:rPr lang="en-US" altLang="zh-CN">
                <a:solidFill>
                  <a:srgbClr val="CC0000"/>
                </a:solidFill>
              </a:rPr>
              <a:t>】</a:t>
            </a:r>
            <a:endParaRPr lang="en-US" altLang="zh-CN">
              <a:solidFill>
                <a:srgbClr val="CC0000"/>
              </a:solidFill>
            </a:endParaRPr>
          </a:p>
          <a:p>
            <a:pPr lvl="2"/>
            <a:r>
              <a:rPr lang="zh-CN" altLang="en-US"/>
              <a:t>基于</a:t>
            </a:r>
            <a:r>
              <a:rPr lang="zh-CN" altLang="en-US" u="sng">
                <a:solidFill>
                  <a:srgbClr val="FF0000"/>
                </a:solidFill>
              </a:rPr>
              <a:t>对象</a:t>
            </a:r>
            <a:r>
              <a:rPr lang="zh-CN" altLang="en-US"/>
              <a:t>的</a:t>
            </a:r>
            <a:r>
              <a:rPr lang="zh-CN" altLang="en-US">
                <a:solidFill>
                  <a:srgbClr val="0000FF"/>
                </a:solidFill>
              </a:rPr>
              <a:t>自底向上</a:t>
            </a:r>
            <a:r>
              <a:rPr lang="zh-CN" altLang="en-US"/>
              <a:t>地进行</a:t>
            </a:r>
            <a:r>
              <a:rPr lang="zh-CN" altLang="en-US">
                <a:solidFill>
                  <a:srgbClr val="0000FF"/>
                </a:solidFill>
              </a:rPr>
              <a:t>功能综合</a:t>
            </a:r>
            <a:r>
              <a:rPr lang="zh-CN" altLang="en-US"/>
              <a:t>；</a:t>
            </a:r>
            <a:endParaRPr lang="zh-CN" altLang="en-US"/>
          </a:p>
          <a:p>
            <a:pPr lvl="2"/>
            <a:r>
              <a:rPr lang="zh-CN" altLang="en-US">
                <a:solidFill>
                  <a:srgbClr val="FF0000"/>
                </a:solidFill>
              </a:rPr>
              <a:t>从内部结构上模拟客观世界</a:t>
            </a:r>
            <a:r>
              <a:rPr lang="zh-CN" altLang="en-US"/>
              <a:t>；</a:t>
            </a:r>
            <a:endParaRPr lang="zh-CN" altLang="en-US"/>
          </a:p>
          <a:p>
            <a:pPr lvl="1"/>
            <a:r>
              <a:rPr lang="en-US" altLang="zh-CN">
                <a:solidFill>
                  <a:srgbClr val="CC0000"/>
                </a:solidFill>
              </a:rPr>
              <a:t>【</a:t>
            </a:r>
            <a:r>
              <a:rPr lang="zh-CN" altLang="en-US">
                <a:solidFill>
                  <a:srgbClr val="CC0000"/>
                </a:solidFill>
              </a:rPr>
              <a:t>开发过程</a:t>
            </a:r>
            <a:r>
              <a:rPr lang="en-US" altLang="zh-CN">
                <a:solidFill>
                  <a:srgbClr val="CC0000"/>
                </a:solidFill>
              </a:rPr>
              <a:t>】</a:t>
            </a:r>
            <a:r>
              <a:rPr lang="en-US" altLang="zh-CN"/>
              <a:t>” </a:t>
            </a:r>
            <a:r>
              <a:rPr lang="zh-CN" altLang="en-US">
                <a:solidFill>
                  <a:srgbClr val="0000FF"/>
                </a:solidFill>
              </a:rPr>
              <a:t>做什么</a:t>
            </a:r>
            <a:r>
              <a:rPr lang="zh-CN" altLang="en-US"/>
              <a:t>” </a:t>
            </a:r>
            <a:r>
              <a:rPr lang="zh-CN" altLang="en-US">
                <a:sym typeface="Wingdings" panose="05000000000000000000" pitchFamily="2" charset="2"/>
              </a:rPr>
              <a:t></a:t>
            </a:r>
            <a:r>
              <a:rPr lang="zh-CN" altLang="en-US"/>
              <a:t>”</a:t>
            </a:r>
            <a:r>
              <a:rPr lang="zh-CN" altLang="en-US">
                <a:solidFill>
                  <a:srgbClr val="0000FF"/>
                </a:solidFill>
              </a:rPr>
              <a:t>用什么做</a:t>
            </a:r>
            <a:r>
              <a:rPr lang="zh-CN" altLang="en-US"/>
              <a:t>”</a:t>
            </a:r>
            <a:r>
              <a:rPr lang="zh-CN" altLang="en-US">
                <a:sym typeface="Wingdings" panose="05000000000000000000" pitchFamily="2" charset="2"/>
              </a:rPr>
              <a:t> </a:t>
            </a:r>
            <a:r>
              <a:rPr lang="zh-CN" altLang="en-US"/>
              <a:t>”</a:t>
            </a:r>
            <a:r>
              <a:rPr lang="zh-CN" altLang="en-US">
                <a:solidFill>
                  <a:srgbClr val="0000FF"/>
                </a:solidFill>
              </a:rPr>
              <a:t>如何做</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animEffect transition="in" filter="box(in)">
                                      <p:cBhvr>
                                        <p:cTn id="7" dur="500"/>
                                        <p:tgtEl>
                                          <p:spTgt spid="2560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603">
                                            <p:txEl>
                                              <p:pRg st="6" end="6"/>
                                            </p:txEl>
                                          </p:spTgt>
                                        </p:tgtEl>
                                        <p:attrNameLst>
                                          <p:attrName>style.visibility</p:attrName>
                                        </p:attrNameLst>
                                      </p:cBhvr>
                                      <p:to>
                                        <p:strVal val="visible"/>
                                      </p:to>
                                    </p:set>
                                    <p:animEffect transition="in" filter="box(in)">
                                      <p:cBhvr>
                                        <p:cTn id="12" dur="500"/>
                                        <p:tgtEl>
                                          <p:spTgt spid="2560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603">
                                            <p:txEl>
                                              <p:pRg st="7" end="7"/>
                                            </p:txEl>
                                          </p:spTgt>
                                        </p:tgtEl>
                                        <p:attrNameLst>
                                          <p:attrName>style.visibility</p:attrName>
                                        </p:attrNameLst>
                                      </p:cBhvr>
                                      <p:to>
                                        <p:strVal val="visible"/>
                                      </p:to>
                                    </p:set>
                                    <p:animEffect transition="in" filter="box(in)">
                                      <p:cBhvr>
                                        <p:cTn id="17" dur="500"/>
                                        <p:tgtEl>
                                          <p:spTgt spid="2560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603">
                                            <p:txEl>
                                              <p:pRg st="8" end="8"/>
                                            </p:txEl>
                                          </p:spTgt>
                                        </p:tgtEl>
                                        <p:attrNameLst>
                                          <p:attrName>style.visibility</p:attrName>
                                        </p:attrNameLst>
                                      </p:cBhvr>
                                      <p:to>
                                        <p:strVal val="visible"/>
                                      </p:to>
                                    </p:set>
                                    <p:animEffect transition="in" filter="box(in)">
                                      <p:cBhvr>
                                        <p:cTn id="22" dur="500"/>
                                        <p:tgtEl>
                                          <p:spTgt spid="2560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603">
                                            <p:txEl>
                                              <p:pRg st="9" end="9"/>
                                            </p:txEl>
                                          </p:spTgt>
                                        </p:tgtEl>
                                        <p:attrNameLst>
                                          <p:attrName>style.visibility</p:attrName>
                                        </p:attrNameLst>
                                      </p:cBhvr>
                                      <p:to>
                                        <p:strVal val="visible"/>
                                      </p:to>
                                    </p:set>
                                    <p:animEffect transition="in" filter="box(in)">
                                      <p:cBhvr>
                                        <p:cTn id="27" dur="500"/>
                                        <p:tgtEl>
                                          <p:spTgt spid="25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350C1988-7235-456D-B954-D723622839A8}" type="datetime1">
              <a:rPr lang="zh-CN" altLang="en-US"/>
            </a:fld>
            <a:endParaRPr lang="en-US" altLang="zh-CN"/>
          </a:p>
        </p:txBody>
      </p:sp>
      <p:sp>
        <p:nvSpPr>
          <p:cNvPr id="8" name="灯片编号占位符 4"/>
          <p:cNvSpPr>
            <a:spLocks noGrp="1"/>
          </p:cNvSpPr>
          <p:nvPr>
            <p:ph type="sldNum" sz="quarter" idx="11"/>
          </p:nvPr>
        </p:nvSpPr>
        <p:spPr/>
        <p:txBody>
          <a:bodyPr/>
          <a:lstStyle/>
          <a:p>
            <a:fld id="{21BAF031-EB82-40AB-8174-D5ED56AB2BBF}" type="slidenum">
              <a:rPr lang="en-US" altLang="zh-CN"/>
            </a:fld>
            <a:endParaRPr lang="en-US" altLang="zh-CN"/>
          </a:p>
        </p:txBody>
      </p:sp>
      <p:sp>
        <p:nvSpPr>
          <p:cNvPr id="439298"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439299"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特性</a:t>
            </a:r>
            <a:r>
              <a:rPr lang="en-US" altLang="zh-CN">
                <a:solidFill>
                  <a:srgbClr val="CC0000"/>
                </a:solidFill>
              </a:rPr>
              <a:t>】</a:t>
            </a:r>
            <a:r>
              <a:rPr lang="en-US" altLang="zh-CN">
                <a:solidFill>
                  <a:srgbClr val="0000FF"/>
                </a:solidFill>
                <a:latin typeface="黑体" panose="02010609060101010101" charset="-122"/>
              </a:rPr>
              <a:t>⑴</a:t>
            </a:r>
            <a:r>
              <a:rPr lang="zh-CN" altLang="en-US">
                <a:solidFill>
                  <a:srgbClr val="0000FF"/>
                </a:solidFill>
                <a:latin typeface="黑体" panose="02010609060101010101" charset="-122"/>
              </a:rPr>
              <a:t>多重性</a:t>
            </a:r>
            <a:r>
              <a:rPr lang="en-US" altLang="zh-CN">
                <a:solidFill>
                  <a:srgbClr val="0000FF"/>
                </a:solidFill>
                <a:latin typeface="黑体" panose="02010609060101010101" charset="-122"/>
              </a:rPr>
              <a:t>(</a:t>
            </a:r>
            <a:r>
              <a:rPr lang="en-US" altLang="zh-CN">
                <a:solidFill>
                  <a:srgbClr val="0000FF"/>
                </a:solidFill>
              </a:rPr>
              <a:t>Multiplicity</a:t>
            </a:r>
            <a:r>
              <a:rPr lang="en-US" altLang="zh-CN">
                <a:solidFill>
                  <a:srgbClr val="0000FF"/>
                </a:solidFill>
                <a:latin typeface="黑体" panose="02010609060101010101" charset="-122"/>
              </a:rPr>
              <a:t>)</a:t>
            </a:r>
            <a:endParaRPr lang="en-US" altLang="zh-CN">
              <a:solidFill>
                <a:srgbClr val="0000FF"/>
              </a:solidFill>
              <a:latin typeface="黑体" panose="02010609060101010101" charset="-122"/>
            </a:endParaRPr>
          </a:p>
          <a:p>
            <a:pPr lvl="2"/>
            <a:r>
              <a:rPr lang="zh-CN" altLang="en-US">
                <a:solidFill>
                  <a:srgbClr val="0000FF"/>
                </a:solidFill>
                <a:latin typeface="黑体" panose="02010609060101010101" charset="-122"/>
              </a:rPr>
              <a:t>类</a:t>
            </a:r>
            <a:r>
              <a:rPr lang="en-US" altLang="zh-CN">
                <a:solidFill>
                  <a:srgbClr val="0000FF"/>
                </a:solidFill>
                <a:latin typeface="黑体" panose="02010609060101010101" charset="-122"/>
              </a:rPr>
              <a:t>A</a:t>
            </a:r>
            <a:r>
              <a:rPr lang="zh-CN" altLang="en-US">
                <a:solidFill>
                  <a:srgbClr val="0000FF"/>
                </a:solidFill>
                <a:latin typeface="黑体" panose="02010609060101010101" charset="-122"/>
              </a:rPr>
              <a:t>的一个对象</a:t>
            </a:r>
            <a:r>
              <a:rPr lang="zh-CN" altLang="en-US">
                <a:solidFill>
                  <a:srgbClr val="0000FF"/>
                </a:solidFill>
                <a:latin typeface="黑体" panose="02010609060101010101" charset="-122"/>
                <a:sym typeface="Wingdings" panose="05000000000000000000" pitchFamily="2" charset="2"/>
              </a:rPr>
              <a:t>类</a:t>
            </a:r>
            <a:r>
              <a:rPr lang="en-US" altLang="zh-CN">
                <a:solidFill>
                  <a:srgbClr val="0000FF"/>
                </a:solidFill>
                <a:latin typeface="黑体" panose="02010609060101010101" charset="-122"/>
                <a:sym typeface="Wingdings" panose="05000000000000000000" pitchFamily="2" charset="2"/>
              </a:rPr>
              <a:t>B</a:t>
            </a:r>
            <a:r>
              <a:rPr lang="zh-CN" altLang="en-US">
                <a:solidFill>
                  <a:srgbClr val="0000FF"/>
                </a:solidFill>
                <a:latin typeface="黑体" panose="02010609060101010101" charset="-122"/>
                <a:sym typeface="Wingdings" panose="05000000000000000000" pitchFamily="2" charset="2"/>
              </a:rPr>
              <a:t>的对象个数。</a:t>
            </a:r>
            <a:endParaRPr lang="zh-CN" altLang="en-US">
              <a:solidFill>
                <a:srgbClr val="0000FF"/>
              </a:solidFill>
              <a:latin typeface="黑体" panose="02010609060101010101" charset="-122"/>
            </a:endParaRPr>
          </a:p>
        </p:txBody>
      </p:sp>
      <p:sp>
        <p:nvSpPr>
          <p:cNvPr id="439300" name="Rectangle 4"/>
          <p:cNvSpPr>
            <a:spLocks noChangeArrowheads="1"/>
          </p:cNvSpPr>
          <p:nvPr/>
        </p:nvSpPr>
        <p:spPr bwMode="auto">
          <a:xfrm>
            <a:off x="4648200" y="4724400"/>
            <a:ext cx="3962400" cy="1625600"/>
          </a:xfrm>
          <a:prstGeom prst="rect">
            <a:avLst/>
          </a:prstGeom>
          <a:noFill/>
          <a:ln w="9525">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妻子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丈夫 </a:t>
            </a:r>
            <a:r>
              <a:rPr lang="en-US" altLang="zh-CN" sz="2000" b="1">
                <a:ea typeface="黑体" panose="02010609060101010101" charset="-122"/>
              </a:rPr>
              <a:t>the</a:t>
            </a:r>
            <a:r>
              <a:rPr lang="zh-CN" altLang="en-US" sz="2000" b="1">
                <a:ea typeface="黑体" panose="02010609060101010101" charset="-122"/>
              </a:rPr>
              <a:t>丈夫</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妻子</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439301" name="Rectangle 5"/>
          <p:cNvSpPr>
            <a:spLocks noChangeArrowheads="1"/>
          </p:cNvSpPr>
          <p:nvPr/>
        </p:nvSpPr>
        <p:spPr bwMode="auto">
          <a:xfrm>
            <a:off x="762000" y="4724400"/>
            <a:ext cx="3810000" cy="1625600"/>
          </a:xfrm>
          <a:prstGeom prst="rect">
            <a:avLst/>
          </a:prstGeom>
          <a:no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丈夫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妻子 </a:t>
            </a:r>
            <a:r>
              <a:rPr lang="en-US" altLang="zh-CN" sz="2000" b="1">
                <a:ea typeface="黑体" panose="02010609060101010101" charset="-122"/>
              </a:rPr>
              <a:t>the</a:t>
            </a:r>
            <a:r>
              <a:rPr lang="zh-CN" altLang="en-US" sz="2000" b="1">
                <a:ea typeface="黑体" panose="02010609060101010101" charset="-122"/>
              </a:rPr>
              <a:t>妻子</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丈夫</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pic>
        <p:nvPicPr>
          <p:cNvPr id="439302" name="Picture 6"/>
          <p:cNvPicPr>
            <a:picLocks noChangeAspect="1" noChangeArrowheads="1"/>
          </p:cNvPicPr>
          <p:nvPr/>
        </p:nvPicPr>
        <p:blipFill>
          <a:blip r:embed="rId1" cstate="print"/>
          <a:srcRect/>
          <a:stretch>
            <a:fillRect/>
          </a:stretch>
        </p:blipFill>
        <p:spPr bwMode="auto">
          <a:xfrm>
            <a:off x="838200" y="2895600"/>
            <a:ext cx="7010400" cy="1701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9301"/>
                                        </p:tgtEl>
                                        <p:attrNameLst>
                                          <p:attrName>style.visibility</p:attrName>
                                        </p:attrNameLst>
                                      </p:cBhvr>
                                      <p:to>
                                        <p:strVal val="visible"/>
                                      </p:to>
                                    </p:set>
                                    <p:anim calcmode="lin" valueType="num">
                                      <p:cBhvr additive="base">
                                        <p:cTn id="7" dur="500" fill="hold"/>
                                        <p:tgtEl>
                                          <p:spTgt spid="439301"/>
                                        </p:tgtEl>
                                        <p:attrNameLst>
                                          <p:attrName>ppt_x</p:attrName>
                                        </p:attrNameLst>
                                      </p:cBhvr>
                                      <p:tavLst>
                                        <p:tav tm="0">
                                          <p:val>
                                            <p:strVal val="#ppt_x"/>
                                          </p:val>
                                        </p:tav>
                                        <p:tav tm="100000">
                                          <p:val>
                                            <p:strVal val="#ppt_x"/>
                                          </p:val>
                                        </p:tav>
                                      </p:tavLst>
                                    </p:anim>
                                    <p:anim calcmode="lin" valueType="num">
                                      <p:cBhvr additive="base">
                                        <p:cTn id="8" dur="500" fill="hold"/>
                                        <p:tgtEl>
                                          <p:spTgt spid="4393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9300"/>
                                        </p:tgtEl>
                                        <p:attrNameLst>
                                          <p:attrName>style.visibility</p:attrName>
                                        </p:attrNameLst>
                                      </p:cBhvr>
                                      <p:to>
                                        <p:strVal val="visible"/>
                                      </p:to>
                                    </p:set>
                                    <p:anim calcmode="lin" valueType="num">
                                      <p:cBhvr additive="base">
                                        <p:cTn id="11" dur="500" fill="hold"/>
                                        <p:tgtEl>
                                          <p:spTgt spid="439300"/>
                                        </p:tgtEl>
                                        <p:attrNameLst>
                                          <p:attrName>ppt_x</p:attrName>
                                        </p:attrNameLst>
                                      </p:cBhvr>
                                      <p:tavLst>
                                        <p:tav tm="0">
                                          <p:val>
                                            <p:strVal val="#ppt_x"/>
                                          </p:val>
                                        </p:tav>
                                        <p:tav tm="100000">
                                          <p:val>
                                            <p:strVal val="#ppt_x"/>
                                          </p:val>
                                        </p:tav>
                                      </p:tavLst>
                                    </p:anim>
                                    <p:anim calcmode="lin" valueType="num">
                                      <p:cBhvr additive="base">
                                        <p:cTn id="12" dur="500" fill="hold"/>
                                        <p:tgtEl>
                                          <p:spTgt spid="439300"/>
                                        </p:tgtEl>
                                        <p:attrNameLst>
                                          <p:attrName>ppt_y</p:attrName>
                                        </p:attrNameLst>
                                      </p:cBhvr>
                                      <p:tavLst>
                                        <p:tav tm="0">
                                          <p:val>
                                            <p:strVal val="1+#ppt_h/2"/>
                                          </p:val>
                                        </p:tav>
                                        <p:tav tm="100000">
                                          <p:val>
                                            <p:strVal val="#ppt_y"/>
                                          </p:val>
                                        </p:tav>
                                      </p:tavLst>
                                    </p:anim>
                                  </p:childTnLst>
                                </p:cTn>
                              </p:par>
                              <p:par>
                                <p:cTn id="13" presetID="4" presetClass="entr" presetSubtype="16" fill="hold" nodeType="withEffect">
                                  <p:stCondLst>
                                    <p:cond delay="0"/>
                                  </p:stCondLst>
                                  <p:childTnLst>
                                    <p:set>
                                      <p:cBhvr>
                                        <p:cTn id="14" dur="1" fill="hold">
                                          <p:stCondLst>
                                            <p:cond delay="0"/>
                                          </p:stCondLst>
                                        </p:cTn>
                                        <p:tgtEl>
                                          <p:spTgt spid="439302"/>
                                        </p:tgtEl>
                                        <p:attrNameLst>
                                          <p:attrName>style.visibility</p:attrName>
                                        </p:attrNameLst>
                                      </p:cBhvr>
                                      <p:to>
                                        <p:strVal val="visible"/>
                                      </p:to>
                                    </p:set>
                                    <p:animEffect transition="in" filter="box(in)">
                                      <p:cBhvr>
                                        <p:cTn id="15" dur="500"/>
                                        <p:tgtEl>
                                          <p:spTgt spid="439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0" grpId="0" animBg="1"/>
      <p:bldP spid="43930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79613CC8-14B2-435E-8D77-C5494E57BD58}" type="datetime1">
              <a:rPr lang="zh-CN" altLang="en-US"/>
            </a:fld>
            <a:endParaRPr lang="en-US" altLang="zh-CN"/>
          </a:p>
        </p:txBody>
      </p:sp>
      <p:sp>
        <p:nvSpPr>
          <p:cNvPr id="7" name="灯片编号占位符 4"/>
          <p:cNvSpPr>
            <a:spLocks noGrp="1"/>
          </p:cNvSpPr>
          <p:nvPr>
            <p:ph type="sldNum" sz="quarter" idx="11"/>
          </p:nvPr>
        </p:nvSpPr>
        <p:spPr/>
        <p:txBody>
          <a:bodyPr/>
          <a:lstStyle/>
          <a:p>
            <a:fld id="{3E0BA225-C428-4AF1-9FC6-61453D91C266}" type="slidenum">
              <a:rPr lang="en-US" altLang="zh-CN"/>
            </a:fld>
            <a:endParaRPr lang="en-US" altLang="zh-CN"/>
          </a:p>
        </p:txBody>
      </p:sp>
      <p:sp>
        <p:nvSpPr>
          <p:cNvPr id="441346"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441347"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特性</a:t>
            </a:r>
            <a:r>
              <a:rPr lang="en-US" altLang="zh-CN">
                <a:solidFill>
                  <a:srgbClr val="CC0000"/>
                </a:solidFill>
              </a:rPr>
              <a:t>】</a:t>
            </a:r>
            <a:r>
              <a:rPr lang="en-US" altLang="zh-CN">
                <a:solidFill>
                  <a:srgbClr val="0000FF"/>
                </a:solidFill>
                <a:latin typeface="黑体" panose="02010609060101010101" charset="-122"/>
              </a:rPr>
              <a:t>⑴</a:t>
            </a:r>
            <a:r>
              <a:rPr lang="zh-CN" altLang="en-US">
                <a:solidFill>
                  <a:srgbClr val="0000FF"/>
                </a:solidFill>
                <a:latin typeface="黑体" panose="02010609060101010101" charset="-122"/>
              </a:rPr>
              <a:t>多重性</a:t>
            </a:r>
            <a:r>
              <a:rPr lang="en-US" altLang="zh-CN">
                <a:solidFill>
                  <a:srgbClr val="0000FF"/>
                </a:solidFill>
                <a:latin typeface="黑体" panose="02010609060101010101" charset="-122"/>
              </a:rPr>
              <a:t>(</a:t>
            </a:r>
            <a:r>
              <a:rPr lang="en-US" altLang="zh-CN">
                <a:solidFill>
                  <a:srgbClr val="0000FF"/>
                </a:solidFill>
              </a:rPr>
              <a:t>Multiplicity</a:t>
            </a:r>
            <a:r>
              <a:rPr lang="en-US" altLang="zh-CN">
                <a:solidFill>
                  <a:srgbClr val="0000FF"/>
                </a:solidFill>
                <a:latin typeface="黑体" panose="02010609060101010101" charset="-122"/>
              </a:rPr>
              <a:t>)</a:t>
            </a:r>
            <a:endParaRPr lang="en-US" altLang="zh-CN">
              <a:solidFill>
                <a:srgbClr val="0000FF"/>
              </a:solidFill>
              <a:latin typeface="黑体" panose="02010609060101010101" charset="-122"/>
            </a:endParaRPr>
          </a:p>
          <a:p>
            <a:pPr lvl="2"/>
            <a:r>
              <a:rPr lang="zh-CN" altLang="en-US">
                <a:solidFill>
                  <a:srgbClr val="0000FF"/>
                </a:solidFill>
                <a:latin typeface="黑体" panose="02010609060101010101" charset="-122"/>
              </a:rPr>
              <a:t>类</a:t>
            </a:r>
            <a:r>
              <a:rPr lang="en-US" altLang="zh-CN">
                <a:solidFill>
                  <a:srgbClr val="0000FF"/>
                </a:solidFill>
                <a:latin typeface="黑体" panose="02010609060101010101" charset="-122"/>
              </a:rPr>
              <a:t>A</a:t>
            </a:r>
            <a:r>
              <a:rPr lang="zh-CN" altLang="en-US">
                <a:solidFill>
                  <a:srgbClr val="0000FF"/>
                </a:solidFill>
                <a:latin typeface="黑体" panose="02010609060101010101" charset="-122"/>
              </a:rPr>
              <a:t>的一个对象</a:t>
            </a:r>
            <a:r>
              <a:rPr lang="zh-CN" altLang="en-US">
                <a:solidFill>
                  <a:srgbClr val="0000FF"/>
                </a:solidFill>
                <a:latin typeface="黑体" panose="02010609060101010101" charset="-122"/>
                <a:sym typeface="Wingdings" panose="05000000000000000000" pitchFamily="2" charset="2"/>
              </a:rPr>
              <a:t>类</a:t>
            </a:r>
            <a:r>
              <a:rPr lang="en-US" altLang="zh-CN">
                <a:solidFill>
                  <a:srgbClr val="0000FF"/>
                </a:solidFill>
                <a:latin typeface="黑体" panose="02010609060101010101" charset="-122"/>
                <a:sym typeface="Wingdings" panose="05000000000000000000" pitchFamily="2" charset="2"/>
              </a:rPr>
              <a:t>B</a:t>
            </a:r>
            <a:r>
              <a:rPr lang="zh-CN" altLang="en-US">
                <a:solidFill>
                  <a:srgbClr val="0000FF"/>
                </a:solidFill>
                <a:latin typeface="黑体" panose="02010609060101010101" charset="-122"/>
                <a:sym typeface="Wingdings" panose="05000000000000000000" pitchFamily="2" charset="2"/>
              </a:rPr>
              <a:t>的对象个数。</a:t>
            </a:r>
            <a:endParaRPr lang="zh-CN" altLang="en-US">
              <a:solidFill>
                <a:srgbClr val="0000FF"/>
              </a:solidFill>
              <a:latin typeface="黑体" panose="02010609060101010101" charset="-122"/>
            </a:endParaRPr>
          </a:p>
        </p:txBody>
      </p:sp>
      <p:pic>
        <p:nvPicPr>
          <p:cNvPr id="441348" name="Picture 4"/>
          <p:cNvPicPr>
            <a:picLocks noChangeAspect="1" noChangeArrowheads="1"/>
          </p:cNvPicPr>
          <p:nvPr/>
        </p:nvPicPr>
        <p:blipFill>
          <a:blip r:embed="rId1" cstate="print"/>
          <a:srcRect/>
          <a:stretch>
            <a:fillRect/>
          </a:stretch>
        </p:blipFill>
        <p:spPr bwMode="auto">
          <a:xfrm>
            <a:off x="1219200" y="2971800"/>
            <a:ext cx="7086600" cy="3641725"/>
          </a:xfrm>
          <a:prstGeom prst="rect">
            <a:avLst/>
          </a:prstGeom>
          <a:noFill/>
          <a:ln w="9525">
            <a:noFill/>
            <a:miter lim="800000"/>
            <a:headEnd/>
            <a:tailEnd/>
          </a:ln>
          <a:effectLst/>
        </p:spPr>
      </p:pic>
      <p:sp>
        <p:nvSpPr>
          <p:cNvPr id="441349" name="Rectangle 5"/>
          <p:cNvSpPr>
            <a:spLocks noChangeArrowheads="1"/>
          </p:cNvSpPr>
          <p:nvPr/>
        </p:nvSpPr>
        <p:spPr bwMode="auto">
          <a:xfrm>
            <a:off x="3124200" y="5638800"/>
            <a:ext cx="3810000" cy="10160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dirty="0">
                <a:solidFill>
                  <a:srgbClr val="0000FF"/>
                </a:solidFill>
                <a:ea typeface="黑体" panose="02010609060101010101" charset="-122"/>
              </a:rPr>
              <a:t>public</a:t>
            </a:r>
            <a:r>
              <a:rPr lang="en-US" altLang="zh-CN" sz="2000" b="1" dirty="0">
                <a:ea typeface="黑体" panose="02010609060101010101" charset="-122"/>
              </a:rPr>
              <a:t> </a:t>
            </a:r>
            <a:r>
              <a:rPr lang="en-US" altLang="zh-CN" sz="2000" b="1" dirty="0">
                <a:solidFill>
                  <a:srgbClr val="0000FF"/>
                </a:solidFill>
                <a:ea typeface="黑体" panose="02010609060101010101" charset="-122"/>
              </a:rPr>
              <a:t>class</a:t>
            </a:r>
            <a:r>
              <a:rPr lang="en-US" altLang="zh-CN" sz="2000" b="1" dirty="0">
                <a:ea typeface="黑体" panose="02010609060101010101" charset="-122"/>
              </a:rPr>
              <a:t> </a:t>
            </a:r>
            <a:r>
              <a:rPr lang="zh-CN" altLang="en-US" sz="2000" b="1" dirty="0">
                <a:ea typeface="黑体" panose="02010609060101010101" charset="-122"/>
              </a:rPr>
              <a:t>麻雀 </a:t>
            </a:r>
            <a:r>
              <a:rPr lang="en-US" altLang="zh-CN" sz="2000" b="1" dirty="0">
                <a:ea typeface="黑体" panose="02010609060101010101" charset="-122"/>
              </a:rPr>
              <a:t>{</a:t>
            </a:r>
            <a:endParaRPr lang="en-US" altLang="zh-CN" sz="2000" b="1" dirty="0">
              <a:ea typeface="黑体" panose="02010609060101010101" charset="-122"/>
            </a:endParaRPr>
          </a:p>
          <a:p>
            <a:pPr algn="l"/>
            <a:r>
              <a:rPr lang="en-US" altLang="zh-CN" sz="2000" b="1" dirty="0">
                <a:ea typeface="黑体" panose="02010609060101010101" charset="-122"/>
              </a:rPr>
              <a:t>	</a:t>
            </a:r>
            <a:r>
              <a:rPr lang="en-US" altLang="zh-CN" sz="2000" b="1" dirty="0" smtClean="0">
                <a:solidFill>
                  <a:srgbClr val="0000FF"/>
                </a:solidFill>
                <a:ea typeface="黑体" panose="02010609060101010101" charset="-122"/>
              </a:rPr>
              <a:t>public </a:t>
            </a:r>
            <a:r>
              <a:rPr lang="zh-CN" altLang="en-US" sz="2000" b="1" dirty="0" smtClean="0">
                <a:ea typeface="黑体" panose="02010609060101010101" charset="-122"/>
              </a:rPr>
              <a:t>腿 </a:t>
            </a:r>
            <a:r>
              <a:rPr lang="en-US" altLang="zh-CN" sz="2000" b="1" dirty="0">
                <a:ea typeface="黑体" panose="02010609060101010101" charset="-122"/>
              </a:rPr>
              <a:t>the</a:t>
            </a:r>
            <a:r>
              <a:rPr lang="zh-CN" altLang="en-US" sz="2000" b="1" dirty="0">
                <a:ea typeface="黑体" panose="02010609060101010101" charset="-122"/>
              </a:rPr>
              <a:t>腿</a:t>
            </a:r>
            <a:r>
              <a:rPr lang="en-US" altLang="zh-CN" sz="2000" b="1" dirty="0">
                <a:solidFill>
                  <a:srgbClr val="CC0000"/>
                </a:solidFill>
                <a:ea typeface="黑体" panose="02010609060101010101" charset="-122"/>
              </a:rPr>
              <a:t>[2]</a:t>
            </a:r>
            <a:r>
              <a:rPr lang="en-US" altLang="zh-CN" sz="2000" b="1" dirty="0">
                <a:ea typeface="黑体" panose="02010609060101010101" charset="-122"/>
              </a:rPr>
              <a:t>;</a:t>
            </a:r>
            <a:endParaRPr lang="en-US" altLang="zh-CN" sz="2000" b="1" dirty="0">
              <a:ea typeface="黑体" panose="02010609060101010101" charset="-122"/>
            </a:endParaRPr>
          </a:p>
          <a:p>
            <a:pPr algn="l"/>
            <a:r>
              <a:rPr lang="en-US" altLang="zh-CN" sz="2000" b="1" dirty="0">
                <a:ea typeface="黑体" panose="02010609060101010101" charset="-122"/>
              </a:rPr>
              <a:t>}</a:t>
            </a:r>
            <a:endParaRPr lang="en-US" altLang="zh-CN" sz="2000" b="1" dirty="0">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41348"/>
                                        </p:tgtEl>
                                        <p:attrNameLst>
                                          <p:attrName>style.visibility</p:attrName>
                                        </p:attrNameLst>
                                      </p:cBhvr>
                                      <p:to>
                                        <p:strVal val="visible"/>
                                      </p:to>
                                    </p:set>
                                    <p:animEffect transition="in" filter="box(in)">
                                      <p:cBhvr>
                                        <p:cTn id="7" dur="500"/>
                                        <p:tgtEl>
                                          <p:spTgt spid="4413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41349"/>
                                        </p:tgtEl>
                                        <p:attrNameLst>
                                          <p:attrName>style.visibility</p:attrName>
                                        </p:attrNameLst>
                                      </p:cBhvr>
                                      <p:to>
                                        <p:strVal val="visible"/>
                                      </p:to>
                                    </p:set>
                                    <p:anim calcmode="lin" valueType="num">
                                      <p:cBhvr additive="base">
                                        <p:cTn id="12" dur="500" fill="hold"/>
                                        <p:tgtEl>
                                          <p:spTgt spid="441349"/>
                                        </p:tgtEl>
                                        <p:attrNameLst>
                                          <p:attrName>ppt_x</p:attrName>
                                        </p:attrNameLst>
                                      </p:cBhvr>
                                      <p:tavLst>
                                        <p:tav tm="0">
                                          <p:val>
                                            <p:strVal val="#ppt_x"/>
                                          </p:val>
                                        </p:tav>
                                        <p:tav tm="100000">
                                          <p:val>
                                            <p:strVal val="#ppt_x"/>
                                          </p:val>
                                        </p:tav>
                                      </p:tavLst>
                                    </p:anim>
                                    <p:anim calcmode="lin" valueType="num">
                                      <p:cBhvr additive="base">
                                        <p:cTn id="13" dur="500" fill="hold"/>
                                        <p:tgtEl>
                                          <p:spTgt spid="4413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C9CB32A7-0E45-4ED0-AC37-287C7A0A686A}" type="datetime1">
              <a:rPr lang="zh-CN" altLang="en-US"/>
            </a:fld>
            <a:endParaRPr lang="en-US" altLang="zh-CN"/>
          </a:p>
        </p:txBody>
      </p:sp>
      <p:sp>
        <p:nvSpPr>
          <p:cNvPr id="9" name="灯片编号占位符 4"/>
          <p:cNvSpPr>
            <a:spLocks noGrp="1"/>
          </p:cNvSpPr>
          <p:nvPr>
            <p:ph type="sldNum" sz="quarter" idx="11"/>
          </p:nvPr>
        </p:nvSpPr>
        <p:spPr/>
        <p:txBody>
          <a:bodyPr/>
          <a:lstStyle/>
          <a:p>
            <a:fld id="{624B85FE-EF1B-46DD-A3C0-B35EF23505E7}" type="slidenum">
              <a:rPr lang="en-US" altLang="zh-CN"/>
            </a:fld>
            <a:endParaRPr lang="en-US" altLang="zh-CN"/>
          </a:p>
        </p:txBody>
      </p:sp>
      <p:sp>
        <p:nvSpPr>
          <p:cNvPr id="443394"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443395"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特性</a:t>
            </a:r>
            <a:r>
              <a:rPr lang="en-US" altLang="zh-CN">
                <a:solidFill>
                  <a:srgbClr val="CC0000"/>
                </a:solidFill>
              </a:rPr>
              <a:t>】</a:t>
            </a:r>
            <a:r>
              <a:rPr lang="en-US" altLang="zh-CN">
                <a:solidFill>
                  <a:srgbClr val="0000FF"/>
                </a:solidFill>
                <a:latin typeface="黑体" panose="02010609060101010101" charset="-122"/>
              </a:rPr>
              <a:t>⑵</a:t>
            </a:r>
            <a:r>
              <a:rPr lang="zh-CN" altLang="en-US">
                <a:solidFill>
                  <a:srgbClr val="0000FF"/>
                </a:solidFill>
                <a:latin typeface="黑体" panose="02010609060101010101" charset="-122"/>
              </a:rPr>
              <a:t>访问方向</a:t>
            </a:r>
            <a:r>
              <a:rPr lang="en-US" altLang="zh-CN">
                <a:solidFill>
                  <a:srgbClr val="0000FF"/>
                </a:solidFill>
                <a:latin typeface="黑体" panose="02010609060101010101" charset="-122"/>
              </a:rPr>
              <a:t>(</a:t>
            </a:r>
            <a:r>
              <a:rPr lang="en-US" altLang="zh-CN">
                <a:solidFill>
                  <a:srgbClr val="0000FF"/>
                </a:solidFill>
              </a:rPr>
              <a:t>Navigability</a:t>
            </a:r>
            <a:r>
              <a:rPr lang="en-US" altLang="zh-CN">
                <a:solidFill>
                  <a:srgbClr val="0000FF"/>
                </a:solidFill>
                <a:latin typeface="黑体" panose="02010609060101010101" charset="-122"/>
              </a:rPr>
              <a:t>)</a:t>
            </a:r>
            <a:endParaRPr lang="en-US" altLang="zh-CN">
              <a:solidFill>
                <a:srgbClr val="0000FF"/>
              </a:solidFill>
              <a:latin typeface="黑体" panose="02010609060101010101" charset="-122"/>
            </a:endParaRPr>
          </a:p>
          <a:p>
            <a:pPr lvl="2"/>
            <a:r>
              <a:rPr lang="zh-CN" altLang="en-US">
                <a:solidFill>
                  <a:srgbClr val="0000FF"/>
                </a:solidFill>
                <a:latin typeface="黑体" panose="02010609060101010101" charset="-122"/>
              </a:rPr>
              <a:t>表示类</a:t>
            </a:r>
            <a:r>
              <a:rPr lang="en-US" altLang="zh-CN">
                <a:solidFill>
                  <a:srgbClr val="0000FF"/>
                </a:solidFill>
                <a:latin typeface="黑体" panose="02010609060101010101" charset="-122"/>
              </a:rPr>
              <a:t>A</a:t>
            </a:r>
            <a:r>
              <a:rPr lang="zh-CN" altLang="en-US">
                <a:solidFill>
                  <a:srgbClr val="0000FF"/>
                </a:solidFill>
                <a:latin typeface="黑体" panose="02010609060101010101" charset="-122"/>
              </a:rPr>
              <a:t>的对象能够</a:t>
            </a:r>
            <a:r>
              <a:rPr lang="zh-CN" altLang="en-US">
                <a:solidFill>
                  <a:srgbClr val="0000FF"/>
                </a:solidFill>
                <a:latin typeface="Arial" panose="020B0604020202020204"/>
              </a:rPr>
              <a:t>“</a:t>
            </a:r>
            <a:r>
              <a:rPr lang="zh-CN" altLang="en-US">
                <a:solidFill>
                  <a:srgbClr val="0000FF"/>
                </a:solidFill>
                <a:latin typeface="黑体" panose="02010609060101010101" charset="-122"/>
              </a:rPr>
              <a:t>访问</a:t>
            </a:r>
            <a:r>
              <a:rPr lang="zh-CN" altLang="en-US">
                <a:solidFill>
                  <a:srgbClr val="0000FF"/>
                </a:solidFill>
                <a:latin typeface="Arial" panose="020B0604020202020204"/>
              </a:rPr>
              <a:t>”</a:t>
            </a:r>
            <a:r>
              <a:rPr lang="zh-CN" altLang="en-US">
                <a:solidFill>
                  <a:srgbClr val="0000FF"/>
                </a:solidFill>
                <a:latin typeface="黑体" panose="02010609060101010101" charset="-122"/>
              </a:rPr>
              <a:t>类</a:t>
            </a:r>
            <a:r>
              <a:rPr lang="en-US" altLang="zh-CN">
                <a:solidFill>
                  <a:srgbClr val="0000FF"/>
                </a:solidFill>
                <a:latin typeface="黑体" panose="02010609060101010101" charset="-122"/>
              </a:rPr>
              <a:t>B</a:t>
            </a:r>
            <a:r>
              <a:rPr lang="zh-CN" altLang="en-US">
                <a:solidFill>
                  <a:srgbClr val="0000FF"/>
                </a:solidFill>
                <a:latin typeface="黑体" panose="02010609060101010101" charset="-122"/>
              </a:rPr>
              <a:t>的对象。</a:t>
            </a:r>
            <a:endParaRPr lang="zh-CN" altLang="en-US">
              <a:solidFill>
                <a:srgbClr val="0000FF"/>
              </a:solidFill>
              <a:latin typeface="黑体" panose="02010609060101010101" charset="-122"/>
            </a:endParaRPr>
          </a:p>
        </p:txBody>
      </p:sp>
      <p:pic>
        <p:nvPicPr>
          <p:cNvPr id="443396" name="Picture 4"/>
          <p:cNvPicPr>
            <a:picLocks noChangeAspect="1" noChangeArrowheads="1"/>
          </p:cNvPicPr>
          <p:nvPr/>
        </p:nvPicPr>
        <p:blipFill>
          <a:blip r:embed="rId1" cstate="print"/>
          <a:srcRect/>
          <a:stretch>
            <a:fillRect/>
          </a:stretch>
        </p:blipFill>
        <p:spPr bwMode="auto">
          <a:xfrm>
            <a:off x="533400" y="2667000"/>
            <a:ext cx="2968625" cy="3886200"/>
          </a:xfrm>
          <a:prstGeom prst="rect">
            <a:avLst/>
          </a:prstGeom>
          <a:noFill/>
          <a:ln w="9525">
            <a:noFill/>
            <a:miter lim="800000"/>
            <a:headEnd/>
            <a:tailEnd/>
          </a:ln>
          <a:effectLst/>
        </p:spPr>
      </p:pic>
      <p:sp>
        <p:nvSpPr>
          <p:cNvPr id="443397" name="Rectangle 5"/>
          <p:cNvSpPr>
            <a:spLocks noChangeArrowheads="1"/>
          </p:cNvSpPr>
          <p:nvPr/>
        </p:nvSpPr>
        <p:spPr bwMode="auto">
          <a:xfrm>
            <a:off x="3276600" y="3124200"/>
            <a:ext cx="5562600" cy="10160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小公司总裁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小公司职员 </a:t>
            </a:r>
            <a:r>
              <a:rPr lang="en-US" altLang="zh-CN" sz="2000" b="1">
                <a:ea typeface="黑体" panose="02010609060101010101" charset="-122"/>
              </a:rPr>
              <a:t>the</a:t>
            </a:r>
            <a:r>
              <a:rPr lang="zh-CN" altLang="en-US" sz="2000" b="1">
                <a:ea typeface="黑体" panose="02010609060101010101" charset="-122"/>
              </a:rPr>
              <a:t>小公司职员</a:t>
            </a:r>
            <a:r>
              <a:rPr lang="en-US" altLang="zh-CN" sz="2000" b="1">
                <a:solidFill>
                  <a:srgbClr val="FF0000"/>
                </a:solidFill>
                <a:ea typeface="黑体" panose="02010609060101010101" charset="-122"/>
              </a:rPr>
              <a:t>[20]</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443398" name="Rectangle 6"/>
          <p:cNvSpPr>
            <a:spLocks noChangeArrowheads="1"/>
          </p:cNvSpPr>
          <p:nvPr/>
        </p:nvSpPr>
        <p:spPr bwMode="auto">
          <a:xfrm>
            <a:off x="3276600" y="5105400"/>
            <a:ext cx="5562600" cy="10160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小公司职员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小公司总裁 </a:t>
            </a:r>
            <a:r>
              <a:rPr lang="en-US" altLang="zh-CN" sz="2000" b="1">
                <a:ea typeface="黑体" panose="02010609060101010101" charset="-122"/>
              </a:rPr>
              <a:t>the</a:t>
            </a:r>
            <a:r>
              <a:rPr lang="zh-CN" altLang="en-US" sz="2000" b="1">
                <a:ea typeface="黑体" panose="02010609060101010101" charset="-122"/>
              </a:rPr>
              <a:t>小公司总裁</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443399" name="Rectangle 7"/>
          <p:cNvSpPr>
            <a:spLocks noChangeArrowheads="1"/>
          </p:cNvSpPr>
          <p:nvPr/>
        </p:nvSpPr>
        <p:spPr bwMode="auto">
          <a:xfrm>
            <a:off x="3200400" y="4343400"/>
            <a:ext cx="5699125" cy="457200"/>
          </a:xfrm>
          <a:prstGeom prst="rect">
            <a:avLst/>
          </a:prstGeom>
          <a:solidFill>
            <a:srgbClr val="FF0000"/>
          </a:solidFill>
          <a:ln w="9525">
            <a:noFill/>
            <a:miter lim="800000"/>
          </a:ln>
          <a:effectLst/>
        </p:spPr>
        <p:txBody>
          <a:bodyPr wrap="none">
            <a:spAutoFit/>
          </a:bodyPr>
          <a:lstStyle/>
          <a:p>
            <a:pPr algn="l">
              <a:spcBef>
                <a:spcPct val="30000"/>
              </a:spcBef>
            </a:pPr>
            <a:r>
              <a:rPr lang="zh-CN" altLang="en-US" sz="2400" b="1">
                <a:solidFill>
                  <a:schemeClr val="bg1"/>
                </a:solidFill>
                <a:ea typeface="黑体" panose="02010609060101010101" charset="-122"/>
              </a:rPr>
              <a:t>两端都没有箭头的连线表示双向关联关系</a:t>
            </a:r>
            <a:endParaRPr lang="zh-CN" altLang="en-US" sz="2400" b="1">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43397"/>
                                        </p:tgtEl>
                                        <p:attrNameLst>
                                          <p:attrName>style.visibility</p:attrName>
                                        </p:attrNameLst>
                                      </p:cBhvr>
                                      <p:to>
                                        <p:strVal val="visible"/>
                                      </p:to>
                                    </p:set>
                                    <p:animEffect transition="in" filter="box(in)">
                                      <p:cBhvr>
                                        <p:cTn id="7" dur="500"/>
                                        <p:tgtEl>
                                          <p:spTgt spid="44339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43398"/>
                                        </p:tgtEl>
                                        <p:attrNameLst>
                                          <p:attrName>style.visibility</p:attrName>
                                        </p:attrNameLst>
                                      </p:cBhvr>
                                      <p:to>
                                        <p:strVal val="visible"/>
                                      </p:to>
                                    </p:set>
                                    <p:animEffect transition="in" filter="box(in)">
                                      <p:cBhvr>
                                        <p:cTn id="12" dur="500"/>
                                        <p:tgtEl>
                                          <p:spTgt spid="44339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43396"/>
                                        </p:tgtEl>
                                        <p:attrNameLst>
                                          <p:attrName>style.visibility</p:attrName>
                                        </p:attrNameLst>
                                      </p:cBhvr>
                                      <p:to>
                                        <p:strVal val="visible"/>
                                      </p:to>
                                    </p:set>
                                    <p:animEffect transition="in" filter="box(in)">
                                      <p:cBhvr>
                                        <p:cTn id="17" dur="500"/>
                                        <p:tgtEl>
                                          <p:spTgt spid="44339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43395">
                                            <p:txEl>
                                              <p:pRg st="2" end="2"/>
                                            </p:txEl>
                                          </p:spTgt>
                                        </p:tgtEl>
                                        <p:attrNameLst>
                                          <p:attrName>style.visibility</p:attrName>
                                        </p:attrNameLst>
                                      </p:cBhvr>
                                      <p:to>
                                        <p:strVal val="visible"/>
                                      </p:to>
                                    </p:set>
                                    <p:animEffect transition="in" filter="strips(downRight)">
                                      <p:cBhvr>
                                        <p:cTn id="22" dur="500"/>
                                        <p:tgtEl>
                                          <p:spTgt spid="443395">
                                            <p:txEl>
                                              <p:pRg st="2" end="2"/>
                                            </p:txEl>
                                          </p:spTgt>
                                        </p:tgtEl>
                                      </p:cBhvr>
                                    </p:animEffect>
                                  </p:childTnLst>
                                </p:cTn>
                              </p:par>
                              <p:par>
                                <p:cTn id="23" presetID="18" presetClass="entr" presetSubtype="6" fill="hold" nodeType="withEffect">
                                  <p:stCondLst>
                                    <p:cond delay="0"/>
                                  </p:stCondLst>
                                  <p:childTnLst>
                                    <p:set>
                                      <p:cBhvr>
                                        <p:cTn id="24" dur="1" fill="hold">
                                          <p:stCondLst>
                                            <p:cond delay="0"/>
                                          </p:stCondLst>
                                        </p:cTn>
                                        <p:tgtEl>
                                          <p:spTgt spid="443395">
                                            <p:txEl>
                                              <p:pRg st="3" end="3"/>
                                            </p:txEl>
                                          </p:spTgt>
                                        </p:tgtEl>
                                        <p:attrNameLst>
                                          <p:attrName>style.visibility</p:attrName>
                                        </p:attrNameLst>
                                      </p:cBhvr>
                                      <p:to>
                                        <p:strVal val="visible"/>
                                      </p:to>
                                    </p:set>
                                    <p:animEffect transition="in" filter="strips(downRight)">
                                      <p:cBhvr>
                                        <p:cTn id="25" dur="500"/>
                                        <p:tgtEl>
                                          <p:spTgt spid="44339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443399"/>
                                        </p:tgtEl>
                                        <p:attrNameLst>
                                          <p:attrName>style.visibility</p:attrName>
                                        </p:attrNameLst>
                                      </p:cBhvr>
                                      <p:to>
                                        <p:strVal val="visible"/>
                                      </p:to>
                                    </p:set>
                                    <p:animEffect transition="in" filter="box(in)">
                                      <p:cBhvr>
                                        <p:cTn id="30" dur="500"/>
                                        <p:tgtEl>
                                          <p:spTgt spid="443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7" grpId="0" animBg="1"/>
      <p:bldP spid="443398" grpId="0" animBg="1"/>
      <p:bldP spid="44339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AA02A014-AC62-4EB9-8269-0746322885FA}" type="datetime1">
              <a:rPr lang="zh-CN" altLang="en-US"/>
            </a:fld>
            <a:endParaRPr lang="en-US" altLang="zh-CN"/>
          </a:p>
        </p:txBody>
      </p:sp>
      <p:sp>
        <p:nvSpPr>
          <p:cNvPr id="13" name="灯片编号占位符 4"/>
          <p:cNvSpPr>
            <a:spLocks noGrp="1"/>
          </p:cNvSpPr>
          <p:nvPr>
            <p:ph type="sldNum" sz="quarter" idx="11"/>
          </p:nvPr>
        </p:nvSpPr>
        <p:spPr/>
        <p:txBody>
          <a:bodyPr/>
          <a:lstStyle/>
          <a:p>
            <a:fld id="{285C8C1B-4BAA-48CE-BAFD-0A333A00082E}" type="slidenum">
              <a:rPr lang="en-US" altLang="zh-CN"/>
            </a:fld>
            <a:endParaRPr lang="en-US" altLang="zh-CN"/>
          </a:p>
        </p:txBody>
      </p:sp>
      <p:sp>
        <p:nvSpPr>
          <p:cNvPr id="445442"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445443"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特性</a:t>
            </a:r>
            <a:r>
              <a:rPr lang="en-US" altLang="zh-CN">
                <a:solidFill>
                  <a:srgbClr val="CC0000"/>
                </a:solidFill>
              </a:rPr>
              <a:t>】</a:t>
            </a:r>
            <a:r>
              <a:rPr lang="en-US" altLang="zh-CN">
                <a:solidFill>
                  <a:srgbClr val="0000FF"/>
                </a:solidFill>
                <a:latin typeface="黑体" panose="02010609060101010101" charset="-122"/>
              </a:rPr>
              <a:t>⑵</a:t>
            </a:r>
            <a:r>
              <a:rPr lang="zh-CN" altLang="en-US">
                <a:solidFill>
                  <a:srgbClr val="0000FF"/>
                </a:solidFill>
                <a:latin typeface="黑体" panose="02010609060101010101" charset="-122"/>
              </a:rPr>
              <a:t>访问方向</a:t>
            </a:r>
            <a:r>
              <a:rPr lang="en-US" altLang="zh-CN">
                <a:solidFill>
                  <a:srgbClr val="0000FF"/>
                </a:solidFill>
                <a:latin typeface="黑体" panose="02010609060101010101" charset="-122"/>
              </a:rPr>
              <a:t>(</a:t>
            </a:r>
            <a:r>
              <a:rPr lang="en-US" altLang="zh-CN">
                <a:solidFill>
                  <a:srgbClr val="0000FF"/>
                </a:solidFill>
              </a:rPr>
              <a:t>Navigability</a:t>
            </a:r>
            <a:r>
              <a:rPr lang="en-US" altLang="zh-CN">
                <a:solidFill>
                  <a:srgbClr val="0000FF"/>
                </a:solidFill>
                <a:latin typeface="黑体" panose="02010609060101010101" charset="-122"/>
              </a:rPr>
              <a:t>)</a:t>
            </a:r>
            <a:endParaRPr lang="en-US" altLang="zh-CN">
              <a:solidFill>
                <a:srgbClr val="0000FF"/>
              </a:solidFill>
              <a:latin typeface="黑体" panose="02010609060101010101" charset="-122"/>
            </a:endParaRPr>
          </a:p>
          <a:p>
            <a:pPr lvl="2"/>
            <a:r>
              <a:rPr lang="zh-CN" altLang="en-US">
                <a:solidFill>
                  <a:srgbClr val="0000FF"/>
                </a:solidFill>
                <a:latin typeface="黑体" panose="02010609060101010101" charset="-122"/>
              </a:rPr>
              <a:t>表示类</a:t>
            </a:r>
            <a:r>
              <a:rPr lang="en-US" altLang="zh-CN">
                <a:solidFill>
                  <a:srgbClr val="0000FF"/>
                </a:solidFill>
                <a:latin typeface="黑体" panose="02010609060101010101" charset="-122"/>
              </a:rPr>
              <a:t>A</a:t>
            </a:r>
            <a:r>
              <a:rPr lang="zh-CN" altLang="en-US">
                <a:solidFill>
                  <a:srgbClr val="0000FF"/>
                </a:solidFill>
                <a:latin typeface="黑体" panose="02010609060101010101" charset="-122"/>
              </a:rPr>
              <a:t>的对象能够</a:t>
            </a:r>
            <a:r>
              <a:rPr lang="zh-CN" altLang="en-US">
                <a:solidFill>
                  <a:srgbClr val="0000FF"/>
                </a:solidFill>
                <a:latin typeface="Arial" panose="020B0604020202020204"/>
              </a:rPr>
              <a:t>“</a:t>
            </a:r>
            <a:r>
              <a:rPr lang="zh-CN" altLang="en-US">
                <a:solidFill>
                  <a:srgbClr val="0000FF"/>
                </a:solidFill>
                <a:latin typeface="黑体" panose="02010609060101010101" charset="-122"/>
              </a:rPr>
              <a:t>访问</a:t>
            </a:r>
            <a:r>
              <a:rPr lang="zh-CN" altLang="en-US">
                <a:solidFill>
                  <a:srgbClr val="0000FF"/>
                </a:solidFill>
                <a:latin typeface="Arial" panose="020B0604020202020204"/>
              </a:rPr>
              <a:t>”</a:t>
            </a:r>
            <a:r>
              <a:rPr lang="zh-CN" altLang="en-US">
                <a:solidFill>
                  <a:srgbClr val="0000FF"/>
                </a:solidFill>
                <a:latin typeface="黑体" panose="02010609060101010101" charset="-122"/>
              </a:rPr>
              <a:t>类</a:t>
            </a:r>
            <a:r>
              <a:rPr lang="en-US" altLang="zh-CN">
                <a:solidFill>
                  <a:srgbClr val="0000FF"/>
                </a:solidFill>
                <a:latin typeface="黑体" panose="02010609060101010101" charset="-122"/>
              </a:rPr>
              <a:t>B</a:t>
            </a:r>
            <a:r>
              <a:rPr lang="zh-CN" altLang="en-US">
                <a:solidFill>
                  <a:srgbClr val="0000FF"/>
                </a:solidFill>
                <a:latin typeface="黑体" panose="02010609060101010101" charset="-122"/>
              </a:rPr>
              <a:t>的对象。</a:t>
            </a:r>
            <a:endParaRPr lang="zh-CN" altLang="en-US">
              <a:solidFill>
                <a:srgbClr val="0000FF"/>
              </a:solidFill>
              <a:latin typeface="黑体" panose="02010609060101010101" charset="-122"/>
            </a:endParaRPr>
          </a:p>
        </p:txBody>
      </p:sp>
      <p:pic>
        <p:nvPicPr>
          <p:cNvPr id="445444" name="Picture 4"/>
          <p:cNvPicPr>
            <a:picLocks noChangeAspect="1" noChangeArrowheads="1"/>
          </p:cNvPicPr>
          <p:nvPr/>
        </p:nvPicPr>
        <p:blipFill>
          <a:blip r:embed="rId1" cstate="print"/>
          <a:srcRect/>
          <a:stretch>
            <a:fillRect/>
          </a:stretch>
        </p:blipFill>
        <p:spPr bwMode="auto">
          <a:xfrm>
            <a:off x="1524000" y="3048000"/>
            <a:ext cx="5943600" cy="3381375"/>
          </a:xfrm>
          <a:prstGeom prst="rect">
            <a:avLst/>
          </a:prstGeom>
          <a:noFill/>
          <a:ln w="9525">
            <a:noFill/>
            <a:miter lim="800000"/>
            <a:headEnd/>
            <a:tailEnd/>
          </a:ln>
          <a:effectLst/>
        </p:spPr>
      </p:pic>
      <p:sp>
        <p:nvSpPr>
          <p:cNvPr id="445445" name="Rectangle 5"/>
          <p:cNvSpPr>
            <a:spLocks noChangeArrowheads="1"/>
          </p:cNvSpPr>
          <p:nvPr/>
        </p:nvSpPr>
        <p:spPr bwMode="auto">
          <a:xfrm>
            <a:off x="1295400" y="1066800"/>
            <a:ext cx="6934200" cy="10160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dirty="0">
                <a:solidFill>
                  <a:srgbClr val="0000FF"/>
                </a:solidFill>
                <a:ea typeface="黑体" panose="02010609060101010101" charset="-122"/>
              </a:rPr>
              <a:t>public</a:t>
            </a:r>
            <a:r>
              <a:rPr lang="en-US" altLang="zh-CN" sz="2000" b="1" dirty="0">
                <a:ea typeface="黑体" panose="02010609060101010101" charset="-122"/>
              </a:rPr>
              <a:t> </a:t>
            </a:r>
            <a:r>
              <a:rPr lang="en-US" altLang="zh-CN" sz="2000" b="1" dirty="0">
                <a:solidFill>
                  <a:srgbClr val="0000FF"/>
                </a:solidFill>
                <a:ea typeface="黑体" panose="02010609060101010101" charset="-122"/>
              </a:rPr>
              <a:t>class</a:t>
            </a:r>
            <a:r>
              <a:rPr lang="en-US" altLang="zh-CN" sz="2000" b="1" dirty="0">
                <a:ea typeface="黑体" panose="02010609060101010101" charset="-122"/>
              </a:rPr>
              <a:t> </a:t>
            </a:r>
            <a:r>
              <a:rPr lang="zh-CN" altLang="en-US" sz="2000" b="1" dirty="0">
                <a:ea typeface="黑体" panose="02010609060101010101" charset="-122"/>
              </a:rPr>
              <a:t>大公司总裁 </a:t>
            </a:r>
            <a:r>
              <a:rPr lang="en-US" altLang="zh-CN" sz="2000" b="1" dirty="0">
                <a:ea typeface="黑体" panose="02010609060101010101" charset="-122"/>
              </a:rPr>
              <a:t>{</a:t>
            </a:r>
            <a:endParaRPr lang="en-US" altLang="zh-CN" sz="2000" b="1" dirty="0">
              <a:ea typeface="黑体" panose="02010609060101010101" charset="-122"/>
            </a:endParaRPr>
          </a:p>
          <a:p>
            <a:pPr algn="l"/>
            <a:r>
              <a:rPr lang="en-US" altLang="zh-CN" sz="2000" b="1" dirty="0">
                <a:ea typeface="黑体" panose="02010609060101010101" charset="-122"/>
              </a:rPr>
              <a:t>	</a:t>
            </a:r>
            <a:r>
              <a:rPr lang="en-US" altLang="zh-CN" sz="2000" b="1" dirty="0">
                <a:solidFill>
                  <a:srgbClr val="0000FF"/>
                </a:solidFill>
                <a:ea typeface="黑体" panose="02010609060101010101" charset="-122"/>
              </a:rPr>
              <a:t>public</a:t>
            </a:r>
            <a:r>
              <a:rPr lang="en-US" altLang="zh-CN" sz="2000" b="1" dirty="0">
                <a:ea typeface="黑体" panose="02010609060101010101" charset="-122"/>
              </a:rPr>
              <a:t> </a:t>
            </a:r>
            <a:r>
              <a:rPr lang="zh-CN" altLang="en-US" sz="2000" b="1" dirty="0">
                <a:ea typeface="黑体" panose="02010609060101010101" charset="-122"/>
              </a:rPr>
              <a:t>大公司核心职员 </a:t>
            </a:r>
            <a:r>
              <a:rPr lang="en-US" altLang="zh-CN" sz="2000" b="1" dirty="0">
                <a:ea typeface="黑体" panose="02010609060101010101" charset="-122"/>
              </a:rPr>
              <a:t>the</a:t>
            </a:r>
            <a:r>
              <a:rPr lang="zh-CN" altLang="en-US" sz="2000" b="1" dirty="0">
                <a:ea typeface="黑体" panose="02010609060101010101" charset="-122"/>
              </a:rPr>
              <a:t>大公司核心职员</a:t>
            </a:r>
            <a:r>
              <a:rPr lang="en-US" altLang="zh-CN" sz="2000" b="1" dirty="0">
                <a:solidFill>
                  <a:srgbClr val="FF0000"/>
                </a:solidFill>
                <a:ea typeface="黑体" panose="02010609060101010101" charset="-122"/>
              </a:rPr>
              <a:t>[20]</a:t>
            </a:r>
            <a:r>
              <a:rPr lang="en-US" altLang="zh-CN" sz="2000" b="1" dirty="0">
                <a:ea typeface="黑体" panose="02010609060101010101" charset="-122"/>
              </a:rPr>
              <a:t>;</a:t>
            </a:r>
            <a:endParaRPr lang="en-US" altLang="zh-CN" sz="2000" b="1" dirty="0">
              <a:ea typeface="黑体" panose="02010609060101010101" charset="-122"/>
            </a:endParaRPr>
          </a:p>
          <a:p>
            <a:pPr algn="l"/>
            <a:r>
              <a:rPr lang="en-US" altLang="zh-CN" sz="2000" b="1" dirty="0">
                <a:ea typeface="黑体" panose="02010609060101010101" charset="-122"/>
              </a:rPr>
              <a:t>}</a:t>
            </a:r>
            <a:endParaRPr lang="en-US" altLang="zh-CN" sz="2000" b="1" dirty="0">
              <a:ea typeface="黑体" panose="02010609060101010101" charset="-122"/>
            </a:endParaRPr>
          </a:p>
        </p:txBody>
      </p:sp>
      <p:sp>
        <p:nvSpPr>
          <p:cNvPr id="445446" name="Rectangle 6"/>
          <p:cNvSpPr>
            <a:spLocks noChangeArrowheads="1"/>
          </p:cNvSpPr>
          <p:nvPr/>
        </p:nvSpPr>
        <p:spPr bwMode="auto">
          <a:xfrm>
            <a:off x="1295400" y="2057400"/>
            <a:ext cx="6934200" cy="10160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dirty="0">
                <a:solidFill>
                  <a:srgbClr val="0000FF"/>
                </a:solidFill>
                <a:ea typeface="黑体" panose="02010609060101010101" charset="-122"/>
              </a:rPr>
              <a:t>public</a:t>
            </a:r>
            <a:r>
              <a:rPr lang="en-US" altLang="zh-CN" sz="2000" b="1" dirty="0">
                <a:ea typeface="黑体" panose="02010609060101010101" charset="-122"/>
              </a:rPr>
              <a:t> </a:t>
            </a:r>
            <a:r>
              <a:rPr lang="en-US" altLang="zh-CN" sz="2000" b="1" dirty="0">
                <a:solidFill>
                  <a:srgbClr val="0000FF"/>
                </a:solidFill>
                <a:ea typeface="黑体" panose="02010609060101010101" charset="-122"/>
              </a:rPr>
              <a:t>class</a:t>
            </a:r>
            <a:r>
              <a:rPr lang="en-US" altLang="zh-CN" sz="2000" b="1" dirty="0">
                <a:ea typeface="黑体" panose="02010609060101010101" charset="-122"/>
              </a:rPr>
              <a:t> </a:t>
            </a:r>
            <a:r>
              <a:rPr lang="zh-CN" altLang="en-US" sz="2000" b="1" dirty="0">
                <a:ea typeface="黑体" panose="02010609060101010101" charset="-122"/>
              </a:rPr>
              <a:t>大公司普通职员 </a:t>
            </a:r>
            <a:r>
              <a:rPr lang="en-US" altLang="zh-CN" sz="2000" b="1" dirty="0">
                <a:ea typeface="黑体" panose="02010609060101010101" charset="-122"/>
              </a:rPr>
              <a:t>{</a:t>
            </a:r>
            <a:endParaRPr lang="en-US" altLang="zh-CN" sz="2000" b="1" dirty="0">
              <a:ea typeface="黑体" panose="02010609060101010101" charset="-122"/>
            </a:endParaRPr>
          </a:p>
          <a:p>
            <a:pPr algn="l"/>
            <a:r>
              <a:rPr lang="en-US" altLang="zh-CN" sz="2000" b="1" dirty="0">
                <a:ea typeface="黑体" panose="02010609060101010101" charset="-122"/>
              </a:rPr>
              <a:t>	</a:t>
            </a:r>
            <a:r>
              <a:rPr lang="en-US" altLang="zh-CN" sz="2000" b="1" dirty="0">
                <a:solidFill>
                  <a:srgbClr val="0000FF"/>
                </a:solidFill>
                <a:ea typeface="黑体" panose="02010609060101010101" charset="-122"/>
              </a:rPr>
              <a:t> public</a:t>
            </a:r>
            <a:r>
              <a:rPr lang="zh-CN" altLang="en-US" sz="2000" b="1" dirty="0" smtClean="0">
                <a:ea typeface="黑体" panose="02010609060101010101" charset="-122"/>
              </a:rPr>
              <a:t>大公司</a:t>
            </a:r>
            <a:r>
              <a:rPr lang="zh-CN" altLang="en-US" sz="2000" b="1" dirty="0">
                <a:ea typeface="黑体" panose="02010609060101010101" charset="-122"/>
              </a:rPr>
              <a:t>总裁 </a:t>
            </a:r>
            <a:r>
              <a:rPr lang="en-US" altLang="zh-CN" sz="2000" b="1" dirty="0">
                <a:ea typeface="黑体" panose="02010609060101010101" charset="-122"/>
              </a:rPr>
              <a:t>the</a:t>
            </a:r>
            <a:r>
              <a:rPr lang="zh-CN" altLang="en-US" sz="2000" b="1" dirty="0">
                <a:ea typeface="黑体" panose="02010609060101010101" charset="-122"/>
              </a:rPr>
              <a:t>大公司总裁</a:t>
            </a:r>
            <a:r>
              <a:rPr lang="en-US" altLang="zh-CN" sz="2000" b="1" dirty="0">
                <a:ea typeface="黑体" panose="02010609060101010101" charset="-122"/>
              </a:rPr>
              <a:t>;</a:t>
            </a:r>
            <a:endParaRPr lang="en-US" altLang="zh-CN" sz="2000" b="1" dirty="0">
              <a:ea typeface="黑体" panose="02010609060101010101" charset="-122"/>
            </a:endParaRPr>
          </a:p>
          <a:p>
            <a:pPr algn="l"/>
            <a:r>
              <a:rPr lang="en-US" altLang="zh-CN" sz="2000" b="1" dirty="0">
                <a:ea typeface="黑体" panose="02010609060101010101" charset="-122"/>
              </a:rPr>
              <a:t>}</a:t>
            </a:r>
            <a:endParaRPr lang="en-US" altLang="zh-CN" sz="2000" b="1" dirty="0">
              <a:ea typeface="黑体" panose="02010609060101010101" charset="-122"/>
            </a:endParaRPr>
          </a:p>
        </p:txBody>
      </p:sp>
      <p:sp>
        <p:nvSpPr>
          <p:cNvPr id="445447" name="Rectangle 7"/>
          <p:cNvSpPr>
            <a:spLocks noChangeArrowheads="1"/>
          </p:cNvSpPr>
          <p:nvPr/>
        </p:nvSpPr>
        <p:spPr bwMode="auto">
          <a:xfrm>
            <a:off x="1219200" y="5791200"/>
            <a:ext cx="7315200" cy="10160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大公司核心职员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大公司总裁 </a:t>
            </a:r>
            <a:r>
              <a:rPr lang="en-US" altLang="zh-CN" sz="2000" b="1">
                <a:ea typeface="黑体" panose="02010609060101010101" charset="-122"/>
              </a:rPr>
              <a:t>the</a:t>
            </a:r>
            <a:r>
              <a:rPr lang="zh-CN" altLang="en-US" sz="2000" b="1">
                <a:ea typeface="黑体" panose="02010609060101010101" charset="-122"/>
              </a:rPr>
              <a:t>大公司总裁</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445448" name="Oval 8"/>
          <p:cNvSpPr>
            <a:spLocks noChangeArrowheads="1"/>
          </p:cNvSpPr>
          <p:nvPr/>
        </p:nvSpPr>
        <p:spPr bwMode="auto">
          <a:xfrm>
            <a:off x="3276600" y="3276600"/>
            <a:ext cx="914400" cy="762000"/>
          </a:xfrm>
          <a:prstGeom prst="ellipse">
            <a:avLst/>
          </a:prstGeom>
          <a:noFill/>
          <a:ln w="50800">
            <a:solidFill>
              <a:srgbClr val="FF0000"/>
            </a:solidFill>
            <a:round/>
          </a:ln>
          <a:effectLst/>
        </p:spPr>
        <p:txBody>
          <a:bodyPr wrap="none" anchor="ctr"/>
          <a:lstStyle/>
          <a:p>
            <a:endParaRPr lang="zh-CN" altLang="en-US"/>
          </a:p>
        </p:txBody>
      </p:sp>
      <p:sp>
        <p:nvSpPr>
          <p:cNvPr id="445449" name="Oval 9"/>
          <p:cNvSpPr>
            <a:spLocks noChangeArrowheads="1"/>
          </p:cNvSpPr>
          <p:nvPr/>
        </p:nvSpPr>
        <p:spPr bwMode="auto">
          <a:xfrm>
            <a:off x="1600200" y="4800600"/>
            <a:ext cx="914400" cy="762000"/>
          </a:xfrm>
          <a:prstGeom prst="ellipse">
            <a:avLst/>
          </a:prstGeom>
          <a:noFill/>
          <a:ln w="50800">
            <a:solidFill>
              <a:srgbClr val="0000FF"/>
            </a:solidFill>
            <a:round/>
          </a:ln>
          <a:effectLst/>
        </p:spPr>
        <p:txBody>
          <a:bodyPr wrap="none" anchor="ctr"/>
          <a:lstStyle/>
          <a:p>
            <a:endParaRPr lang="zh-CN" altLang="en-US"/>
          </a:p>
        </p:txBody>
      </p:sp>
      <p:sp>
        <p:nvSpPr>
          <p:cNvPr id="445450" name="Oval 10"/>
          <p:cNvSpPr>
            <a:spLocks noChangeArrowheads="1"/>
          </p:cNvSpPr>
          <p:nvPr/>
        </p:nvSpPr>
        <p:spPr bwMode="auto">
          <a:xfrm>
            <a:off x="4724400" y="3352800"/>
            <a:ext cx="914400" cy="762000"/>
          </a:xfrm>
          <a:prstGeom prst="ellipse">
            <a:avLst/>
          </a:prstGeom>
          <a:noFill/>
          <a:ln w="50800">
            <a:solidFill>
              <a:srgbClr val="0000FF"/>
            </a:solidFill>
            <a:round/>
          </a:ln>
          <a:effectLst/>
        </p:spPr>
        <p:txBody>
          <a:bodyPr wrap="none" anchor="ctr"/>
          <a:lstStyle/>
          <a:p>
            <a:endParaRPr lang="zh-CN" altLang="en-US"/>
          </a:p>
        </p:txBody>
      </p:sp>
      <p:sp>
        <p:nvSpPr>
          <p:cNvPr id="445451" name="Oval 11"/>
          <p:cNvSpPr>
            <a:spLocks noChangeArrowheads="1"/>
          </p:cNvSpPr>
          <p:nvPr/>
        </p:nvSpPr>
        <p:spPr bwMode="auto">
          <a:xfrm>
            <a:off x="6096000" y="4876800"/>
            <a:ext cx="914400" cy="762000"/>
          </a:xfrm>
          <a:prstGeom prst="ellipse">
            <a:avLst/>
          </a:prstGeom>
          <a:noFill/>
          <a:ln w="50800">
            <a:solidFill>
              <a:srgbClr val="0000FF"/>
            </a:solidFill>
            <a:rou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5445"/>
                                        </p:tgtEl>
                                        <p:attrNameLst>
                                          <p:attrName>style.visibility</p:attrName>
                                        </p:attrNameLst>
                                      </p:cBhvr>
                                      <p:to>
                                        <p:strVal val="visible"/>
                                      </p:to>
                                    </p:set>
                                    <p:anim calcmode="lin" valueType="num">
                                      <p:cBhvr additive="base">
                                        <p:cTn id="7" dur="500" fill="hold"/>
                                        <p:tgtEl>
                                          <p:spTgt spid="445445"/>
                                        </p:tgtEl>
                                        <p:attrNameLst>
                                          <p:attrName>ppt_x</p:attrName>
                                        </p:attrNameLst>
                                      </p:cBhvr>
                                      <p:tavLst>
                                        <p:tav tm="0">
                                          <p:val>
                                            <p:strVal val="#ppt_x"/>
                                          </p:val>
                                        </p:tav>
                                        <p:tav tm="100000">
                                          <p:val>
                                            <p:strVal val="#ppt_x"/>
                                          </p:val>
                                        </p:tav>
                                      </p:tavLst>
                                    </p:anim>
                                    <p:anim calcmode="lin" valueType="num">
                                      <p:cBhvr additive="base">
                                        <p:cTn id="8" dur="500" fill="hold"/>
                                        <p:tgtEl>
                                          <p:spTgt spid="445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5446"/>
                                        </p:tgtEl>
                                        <p:attrNameLst>
                                          <p:attrName>style.visibility</p:attrName>
                                        </p:attrNameLst>
                                      </p:cBhvr>
                                      <p:to>
                                        <p:strVal val="visible"/>
                                      </p:to>
                                    </p:set>
                                    <p:anim calcmode="lin" valueType="num">
                                      <p:cBhvr additive="base">
                                        <p:cTn id="13" dur="500" fill="hold"/>
                                        <p:tgtEl>
                                          <p:spTgt spid="445446"/>
                                        </p:tgtEl>
                                        <p:attrNameLst>
                                          <p:attrName>ppt_x</p:attrName>
                                        </p:attrNameLst>
                                      </p:cBhvr>
                                      <p:tavLst>
                                        <p:tav tm="0">
                                          <p:val>
                                            <p:strVal val="#ppt_x"/>
                                          </p:val>
                                        </p:tav>
                                        <p:tav tm="100000">
                                          <p:val>
                                            <p:strVal val="#ppt_x"/>
                                          </p:val>
                                        </p:tav>
                                      </p:tavLst>
                                    </p:anim>
                                    <p:anim calcmode="lin" valueType="num">
                                      <p:cBhvr additive="base">
                                        <p:cTn id="14" dur="500" fill="hold"/>
                                        <p:tgtEl>
                                          <p:spTgt spid="445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5444"/>
                                        </p:tgtEl>
                                        <p:attrNameLst>
                                          <p:attrName>style.visibility</p:attrName>
                                        </p:attrNameLst>
                                      </p:cBhvr>
                                      <p:to>
                                        <p:strVal val="visible"/>
                                      </p:to>
                                    </p:set>
                                    <p:anim calcmode="lin" valueType="num">
                                      <p:cBhvr additive="base">
                                        <p:cTn id="19" dur="500" fill="hold"/>
                                        <p:tgtEl>
                                          <p:spTgt spid="445444"/>
                                        </p:tgtEl>
                                        <p:attrNameLst>
                                          <p:attrName>ppt_x</p:attrName>
                                        </p:attrNameLst>
                                      </p:cBhvr>
                                      <p:tavLst>
                                        <p:tav tm="0">
                                          <p:val>
                                            <p:strVal val="#ppt_x"/>
                                          </p:val>
                                        </p:tav>
                                        <p:tav tm="100000">
                                          <p:val>
                                            <p:strVal val="#ppt_x"/>
                                          </p:val>
                                        </p:tav>
                                      </p:tavLst>
                                    </p:anim>
                                    <p:anim calcmode="lin" valueType="num">
                                      <p:cBhvr additive="base">
                                        <p:cTn id="20" dur="500" fill="hold"/>
                                        <p:tgtEl>
                                          <p:spTgt spid="4454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445448"/>
                                        </p:tgtEl>
                                        <p:attrNameLst>
                                          <p:attrName>style.visibility</p:attrName>
                                        </p:attrNameLst>
                                      </p:cBhvr>
                                      <p:to>
                                        <p:strVal val="visible"/>
                                      </p:to>
                                    </p:set>
                                    <p:animEffect transition="in" filter="wheel(4)">
                                      <p:cBhvr>
                                        <p:cTn id="25" dur="2000"/>
                                        <p:tgtEl>
                                          <p:spTgt spid="445448"/>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4" fill="hold" grpId="0" nodeType="clickEffect">
                                  <p:stCondLst>
                                    <p:cond delay="0"/>
                                  </p:stCondLst>
                                  <p:childTnLst>
                                    <p:set>
                                      <p:cBhvr>
                                        <p:cTn id="29" dur="1" fill="hold">
                                          <p:stCondLst>
                                            <p:cond delay="0"/>
                                          </p:stCondLst>
                                        </p:cTn>
                                        <p:tgtEl>
                                          <p:spTgt spid="445449"/>
                                        </p:tgtEl>
                                        <p:attrNameLst>
                                          <p:attrName>style.visibility</p:attrName>
                                        </p:attrNameLst>
                                      </p:cBhvr>
                                      <p:to>
                                        <p:strVal val="visible"/>
                                      </p:to>
                                    </p:set>
                                    <p:animEffect transition="in" filter="wheel(4)">
                                      <p:cBhvr>
                                        <p:cTn id="30" dur="2000"/>
                                        <p:tgtEl>
                                          <p:spTgt spid="44544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45447"/>
                                        </p:tgtEl>
                                        <p:attrNameLst>
                                          <p:attrName>style.visibility</p:attrName>
                                        </p:attrNameLst>
                                      </p:cBhvr>
                                      <p:to>
                                        <p:strVal val="visible"/>
                                      </p:to>
                                    </p:set>
                                    <p:anim calcmode="lin" valueType="num">
                                      <p:cBhvr additive="base">
                                        <p:cTn id="35" dur="500" fill="hold"/>
                                        <p:tgtEl>
                                          <p:spTgt spid="445447"/>
                                        </p:tgtEl>
                                        <p:attrNameLst>
                                          <p:attrName>ppt_x</p:attrName>
                                        </p:attrNameLst>
                                      </p:cBhvr>
                                      <p:tavLst>
                                        <p:tav tm="0">
                                          <p:val>
                                            <p:strVal val="#ppt_x"/>
                                          </p:val>
                                        </p:tav>
                                        <p:tav tm="100000">
                                          <p:val>
                                            <p:strVal val="#ppt_x"/>
                                          </p:val>
                                        </p:tav>
                                      </p:tavLst>
                                    </p:anim>
                                    <p:anim calcmode="lin" valueType="num">
                                      <p:cBhvr additive="base">
                                        <p:cTn id="36" dur="500" fill="hold"/>
                                        <p:tgtEl>
                                          <p:spTgt spid="44544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4" fill="hold" grpId="0" nodeType="clickEffect">
                                  <p:stCondLst>
                                    <p:cond delay="0"/>
                                  </p:stCondLst>
                                  <p:childTnLst>
                                    <p:set>
                                      <p:cBhvr>
                                        <p:cTn id="40" dur="1" fill="hold">
                                          <p:stCondLst>
                                            <p:cond delay="0"/>
                                          </p:stCondLst>
                                        </p:cTn>
                                        <p:tgtEl>
                                          <p:spTgt spid="445450"/>
                                        </p:tgtEl>
                                        <p:attrNameLst>
                                          <p:attrName>style.visibility</p:attrName>
                                        </p:attrNameLst>
                                      </p:cBhvr>
                                      <p:to>
                                        <p:strVal val="visible"/>
                                      </p:to>
                                    </p:set>
                                    <p:animEffect transition="in" filter="wheel(4)">
                                      <p:cBhvr>
                                        <p:cTn id="41" dur="2000"/>
                                        <p:tgtEl>
                                          <p:spTgt spid="445450"/>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4" fill="hold" grpId="0" nodeType="clickEffect">
                                  <p:stCondLst>
                                    <p:cond delay="0"/>
                                  </p:stCondLst>
                                  <p:childTnLst>
                                    <p:set>
                                      <p:cBhvr>
                                        <p:cTn id="45" dur="1" fill="hold">
                                          <p:stCondLst>
                                            <p:cond delay="0"/>
                                          </p:stCondLst>
                                        </p:cTn>
                                        <p:tgtEl>
                                          <p:spTgt spid="445451"/>
                                        </p:tgtEl>
                                        <p:attrNameLst>
                                          <p:attrName>style.visibility</p:attrName>
                                        </p:attrNameLst>
                                      </p:cBhvr>
                                      <p:to>
                                        <p:strVal val="visible"/>
                                      </p:to>
                                    </p:set>
                                    <p:animEffect transition="in" filter="wheel(4)">
                                      <p:cBhvr>
                                        <p:cTn id="46" dur="2000"/>
                                        <p:tgtEl>
                                          <p:spTgt spid="445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5" grpId="0" animBg="1"/>
      <p:bldP spid="445446" grpId="0" animBg="1"/>
      <p:bldP spid="445447" grpId="0" animBg="1"/>
      <p:bldP spid="445448" grpId="0" animBg="1"/>
      <p:bldP spid="445449" grpId="0" animBg="1"/>
      <p:bldP spid="445450" grpId="0" animBg="1"/>
      <p:bldP spid="44545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84933D66-813D-481F-B5BB-2DB15052D611}" type="datetime1">
              <a:rPr lang="zh-CN" altLang="en-US"/>
            </a:fld>
            <a:endParaRPr lang="en-US" altLang="zh-CN"/>
          </a:p>
        </p:txBody>
      </p:sp>
      <p:sp>
        <p:nvSpPr>
          <p:cNvPr id="7" name="灯片编号占位符 4"/>
          <p:cNvSpPr>
            <a:spLocks noGrp="1"/>
          </p:cNvSpPr>
          <p:nvPr>
            <p:ph type="sldNum" sz="quarter" idx="11"/>
          </p:nvPr>
        </p:nvSpPr>
        <p:spPr/>
        <p:txBody>
          <a:bodyPr/>
          <a:lstStyle/>
          <a:p>
            <a:fld id="{9EEC21E8-16AA-42F7-A745-0DDFFE8480A6}" type="slidenum">
              <a:rPr lang="en-US" altLang="zh-CN"/>
            </a:fld>
            <a:endParaRPr lang="en-US" altLang="zh-CN"/>
          </a:p>
        </p:txBody>
      </p:sp>
      <p:sp>
        <p:nvSpPr>
          <p:cNvPr id="253954"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253955"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特性</a:t>
            </a:r>
            <a:r>
              <a:rPr lang="en-US" altLang="zh-CN">
                <a:solidFill>
                  <a:srgbClr val="CC0000"/>
                </a:solidFill>
              </a:rPr>
              <a:t>】</a:t>
            </a:r>
            <a:r>
              <a:rPr lang="en-US" altLang="zh-CN">
                <a:solidFill>
                  <a:srgbClr val="0000FF"/>
                </a:solidFill>
                <a:latin typeface="黑体" panose="02010609060101010101" charset="-122"/>
              </a:rPr>
              <a:t>⑵</a:t>
            </a:r>
            <a:r>
              <a:rPr lang="zh-CN" altLang="en-US">
                <a:solidFill>
                  <a:srgbClr val="0000FF"/>
                </a:solidFill>
                <a:latin typeface="黑体" panose="02010609060101010101" charset="-122"/>
              </a:rPr>
              <a:t>访问方向</a:t>
            </a:r>
            <a:r>
              <a:rPr lang="en-US" altLang="zh-CN">
                <a:solidFill>
                  <a:srgbClr val="0000FF"/>
                </a:solidFill>
                <a:latin typeface="黑体" panose="02010609060101010101" charset="-122"/>
              </a:rPr>
              <a:t>(</a:t>
            </a:r>
            <a:r>
              <a:rPr lang="en-US" altLang="zh-CN">
                <a:solidFill>
                  <a:srgbClr val="0000FF"/>
                </a:solidFill>
              </a:rPr>
              <a:t>Navigability</a:t>
            </a:r>
            <a:r>
              <a:rPr lang="en-US" altLang="zh-CN">
                <a:solidFill>
                  <a:srgbClr val="0000FF"/>
                </a:solidFill>
                <a:latin typeface="黑体" panose="02010609060101010101" charset="-122"/>
              </a:rPr>
              <a:t>)</a:t>
            </a:r>
            <a:endParaRPr lang="en-US" altLang="zh-CN">
              <a:solidFill>
                <a:srgbClr val="0000FF"/>
              </a:solidFill>
              <a:latin typeface="黑体" panose="02010609060101010101" charset="-122"/>
            </a:endParaRPr>
          </a:p>
          <a:p>
            <a:pPr lvl="2"/>
            <a:r>
              <a:rPr lang="zh-CN" altLang="en-US">
                <a:solidFill>
                  <a:srgbClr val="0000FF"/>
                </a:solidFill>
                <a:latin typeface="黑体" panose="02010609060101010101" charset="-122"/>
              </a:rPr>
              <a:t>表示类</a:t>
            </a:r>
            <a:r>
              <a:rPr lang="en-US" altLang="zh-CN">
                <a:solidFill>
                  <a:srgbClr val="0000FF"/>
                </a:solidFill>
                <a:latin typeface="黑体" panose="02010609060101010101" charset="-122"/>
              </a:rPr>
              <a:t>A</a:t>
            </a:r>
            <a:r>
              <a:rPr lang="zh-CN" altLang="en-US">
                <a:solidFill>
                  <a:srgbClr val="0000FF"/>
                </a:solidFill>
                <a:latin typeface="黑体" panose="02010609060101010101" charset="-122"/>
              </a:rPr>
              <a:t>的对象能够</a:t>
            </a:r>
            <a:r>
              <a:rPr lang="zh-CN" altLang="en-US">
                <a:solidFill>
                  <a:srgbClr val="0000FF"/>
                </a:solidFill>
                <a:latin typeface="Arial" panose="020B0604020202020204"/>
              </a:rPr>
              <a:t>“</a:t>
            </a:r>
            <a:r>
              <a:rPr lang="zh-CN" altLang="en-US">
                <a:solidFill>
                  <a:srgbClr val="0000FF"/>
                </a:solidFill>
                <a:latin typeface="黑体" panose="02010609060101010101" charset="-122"/>
              </a:rPr>
              <a:t>访问</a:t>
            </a:r>
            <a:r>
              <a:rPr lang="zh-CN" altLang="en-US">
                <a:solidFill>
                  <a:srgbClr val="0000FF"/>
                </a:solidFill>
                <a:latin typeface="Arial" panose="020B0604020202020204"/>
              </a:rPr>
              <a:t>”</a:t>
            </a:r>
            <a:r>
              <a:rPr lang="zh-CN" altLang="en-US">
                <a:solidFill>
                  <a:srgbClr val="0000FF"/>
                </a:solidFill>
                <a:latin typeface="黑体" panose="02010609060101010101" charset="-122"/>
              </a:rPr>
              <a:t>类</a:t>
            </a:r>
            <a:r>
              <a:rPr lang="en-US" altLang="zh-CN">
                <a:solidFill>
                  <a:srgbClr val="0000FF"/>
                </a:solidFill>
                <a:latin typeface="黑体" panose="02010609060101010101" charset="-122"/>
              </a:rPr>
              <a:t>B</a:t>
            </a:r>
            <a:r>
              <a:rPr lang="zh-CN" altLang="en-US">
                <a:solidFill>
                  <a:srgbClr val="0000FF"/>
                </a:solidFill>
                <a:latin typeface="黑体" panose="02010609060101010101" charset="-122"/>
              </a:rPr>
              <a:t>的对象。</a:t>
            </a:r>
            <a:endParaRPr lang="zh-CN" altLang="en-US">
              <a:solidFill>
                <a:srgbClr val="0000FF"/>
              </a:solidFill>
              <a:latin typeface="黑体" panose="02010609060101010101" charset="-122"/>
            </a:endParaRPr>
          </a:p>
        </p:txBody>
      </p:sp>
      <p:pic>
        <p:nvPicPr>
          <p:cNvPr id="253961" name="Picture 9"/>
          <p:cNvPicPr>
            <a:picLocks noChangeAspect="1" noChangeArrowheads="1"/>
          </p:cNvPicPr>
          <p:nvPr/>
        </p:nvPicPr>
        <p:blipFill>
          <a:blip r:embed="rId1" cstate="print"/>
          <a:srcRect/>
          <a:stretch>
            <a:fillRect/>
          </a:stretch>
        </p:blipFill>
        <p:spPr bwMode="auto">
          <a:xfrm>
            <a:off x="1219200" y="4194175"/>
            <a:ext cx="7239000" cy="2511425"/>
          </a:xfrm>
          <a:prstGeom prst="rect">
            <a:avLst/>
          </a:prstGeom>
          <a:noFill/>
          <a:ln w="9525">
            <a:noFill/>
            <a:miter lim="800000"/>
            <a:headEnd/>
            <a:tailEnd/>
          </a:ln>
          <a:effectLst/>
        </p:spPr>
      </p:pic>
      <p:pic>
        <p:nvPicPr>
          <p:cNvPr id="253962" name="Picture 10"/>
          <p:cNvPicPr>
            <a:picLocks noChangeAspect="1" noChangeArrowheads="1"/>
          </p:cNvPicPr>
          <p:nvPr/>
        </p:nvPicPr>
        <p:blipFill>
          <a:blip r:embed="rId2" cstate="print"/>
          <a:srcRect/>
          <a:stretch>
            <a:fillRect/>
          </a:stretch>
        </p:blipFill>
        <p:spPr bwMode="auto">
          <a:xfrm>
            <a:off x="1295400" y="2974975"/>
            <a:ext cx="7010400" cy="1701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3962"/>
                                        </p:tgtEl>
                                        <p:attrNameLst>
                                          <p:attrName>style.visibility</p:attrName>
                                        </p:attrNameLst>
                                      </p:cBhvr>
                                      <p:to>
                                        <p:strVal val="visible"/>
                                      </p:to>
                                    </p:set>
                                    <p:animEffect transition="in" filter="box(in)">
                                      <p:cBhvr>
                                        <p:cTn id="7" dur="500"/>
                                        <p:tgtEl>
                                          <p:spTgt spid="25396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3961"/>
                                        </p:tgtEl>
                                        <p:attrNameLst>
                                          <p:attrName>style.visibility</p:attrName>
                                        </p:attrNameLst>
                                      </p:cBhvr>
                                      <p:to>
                                        <p:strVal val="visible"/>
                                      </p:to>
                                    </p:set>
                                    <p:animEffect transition="in" filter="box(in)">
                                      <p:cBhvr>
                                        <p:cTn id="12" dur="500"/>
                                        <p:tgtEl>
                                          <p:spTgt spid="253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A5D35416-2992-43C4-8800-02827E84BF97}" type="datetime1">
              <a:rPr lang="zh-CN" altLang="en-US"/>
            </a:fld>
            <a:endParaRPr lang="en-US" altLang="zh-CN"/>
          </a:p>
        </p:txBody>
      </p:sp>
      <p:sp>
        <p:nvSpPr>
          <p:cNvPr id="8" name="灯片编号占位符 4"/>
          <p:cNvSpPr>
            <a:spLocks noGrp="1"/>
          </p:cNvSpPr>
          <p:nvPr>
            <p:ph type="sldNum" sz="quarter" idx="11"/>
          </p:nvPr>
        </p:nvSpPr>
        <p:spPr/>
        <p:txBody>
          <a:bodyPr/>
          <a:lstStyle/>
          <a:p>
            <a:fld id="{855E31FF-20BB-417F-882C-6D8EDA04C844}" type="slidenum">
              <a:rPr lang="en-US" altLang="zh-CN"/>
            </a:fld>
            <a:endParaRPr lang="en-US" altLang="zh-CN"/>
          </a:p>
        </p:txBody>
      </p:sp>
      <p:sp>
        <p:nvSpPr>
          <p:cNvPr id="134146"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34147"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特性</a:t>
            </a:r>
            <a:r>
              <a:rPr lang="en-US" altLang="zh-CN">
                <a:solidFill>
                  <a:srgbClr val="CC0000"/>
                </a:solidFill>
              </a:rPr>
              <a:t>】</a:t>
            </a:r>
            <a:r>
              <a:rPr lang="en-US" altLang="zh-CN">
                <a:solidFill>
                  <a:srgbClr val="0000FF"/>
                </a:solidFill>
                <a:latin typeface="黑体" panose="02010609060101010101" charset="-122"/>
              </a:rPr>
              <a:t>⑶</a:t>
            </a:r>
            <a:r>
              <a:rPr lang="zh-CN" altLang="en-US">
                <a:solidFill>
                  <a:srgbClr val="0000FF"/>
                </a:solidFill>
                <a:latin typeface="黑体" panose="02010609060101010101" charset="-122"/>
              </a:rPr>
              <a:t>角色</a:t>
            </a:r>
            <a:endParaRPr lang="zh-CN" altLang="en-US">
              <a:solidFill>
                <a:srgbClr val="0000FF"/>
              </a:solidFill>
              <a:latin typeface="黑体" panose="02010609060101010101" charset="-122"/>
            </a:endParaRPr>
          </a:p>
          <a:p>
            <a:pPr lvl="2"/>
            <a:r>
              <a:rPr lang="zh-CN" altLang="en-US">
                <a:solidFill>
                  <a:srgbClr val="0000FF"/>
                </a:solidFill>
                <a:latin typeface="黑体" panose="02010609060101010101" charset="-122"/>
              </a:rPr>
              <a:t>表示类</a:t>
            </a:r>
            <a:r>
              <a:rPr lang="en-US" altLang="zh-CN">
                <a:solidFill>
                  <a:srgbClr val="0000FF"/>
                </a:solidFill>
                <a:latin typeface="黑体" panose="02010609060101010101" charset="-122"/>
              </a:rPr>
              <a:t>A</a:t>
            </a:r>
            <a:r>
              <a:rPr lang="zh-CN" altLang="en-US">
                <a:solidFill>
                  <a:srgbClr val="0000FF"/>
                </a:solidFill>
                <a:latin typeface="黑体" panose="02010609060101010101" charset="-122"/>
              </a:rPr>
              <a:t>的对象对类</a:t>
            </a:r>
            <a:r>
              <a:rPr lang="en-US" altLang="zh-CN">
                <a:solidFill>
                  <a:srgbClr val="0000FF"/>
                </a:solidFill>
                <a:latin typeface="黑体" panose="02010609060101010101" charset="-122"/>
              </a:rPr>
              <a:t>B</a:t>
            </a:r>
            <a:r>
              <a:rPr lang="zh-CN" altLang="en-US">
                <a:solidFill>
                  <a:srgbClr val="0000FF"/>
                </a:solidFill>
                <a:latin typeface="黑体" panose="02010609060101010101" charset="-122"/>
              </a:rPr>
              <a:t>的对象的具体含义。</a:t>
            </a:r>
            <a:endParaRPr lang="zh-CN" altLang="en-US">
              <a:solidFill>
                <a:srgbClr val="0000FF"/>
              </a:solidFill>
              <a:latin typeface="黑体" panose="02010609060101010101" charset="-122"/>
            </a:endParaRPr>
          </a:p>
        </p:txBody>
      </p:sp>
      <p:pic>
        <p:nvPicPr>
          <p:cNvPr id="134152" name="Picture 8"/>
          <p:cNvPicPr>
            <a:picLocks noChangeAspect="1" noChangeArrowheads="1"/>
          </p:cNvPicPr>
          <p:nvPr/>
        </p:nvPicPr>
        <p:blipFill>
          <a:blip r:embed="rId1" cstate="print"/>
          <a:srcRect/>
          <a:stretch>
            <a:fillRect/>
          </a:stretch>
        </p:blipFill>
        <p:spPr bwMode="auto">
          <a:xfrm>
            <a:off x="1066800" y="2895600"/>
            <a:ext cx="2300288" cy="3657600"/>
          </a:xfrm>
          <a:prstGeom prst="rect">
            <a:avLst/>
          </a:prstGeom>
          <a:noFill/>
          <a:ln w="9525">
            <a:noFill/>
            <a:miter lim="800000"/>
            <a:headEnd/>
            <a:tailEnd/>
          </a:ln>
          <a:effectLst/>
        </p:spPr>
      </p:pic>
      <p:sp>
        <p:nvSpPr>
          <p:cNvPr id="134153" name="Rectangle 9"/>
          <p:cNvSpPr>
            <a:spLocks noChangeArrowheads="1"/>
          </p:cNvSpPr>
          <p:nvPr/>
        </p:nvSpPr>
        <p:spPr bwMode="auto">
          <a:xfrm>
            <a:off x="3657600" y="5105400"/>
            <a:ext cx="4572000" cy="10160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企业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金融机构 股东</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134154" name="Rectangle 10"/>
          <p:cNvSpPr>
            <a:spLocks noChangeArrowheads="1"/>
          </p:cNvSpPr>
          <p:nvPr/>
        </p:nvSpPr>
        <p:spPr bwMode="auto">
          <a:xfrm>
            <a:off x="3657600" y="3200400"/>
            <a:ext cx="4572000" cy="10160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金融机构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企业 经济来源</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34147">
                                            <p:txEl>
                                              <p:pRg st="2" end="2"/>
                                            </p:txEl>
                                          </p:spTgt>
                                        </p:tgtEl>
                                        <p:attrNameLst>
                                          <p:attrName>style.visibility</p:attrName>
                                        </p:attrNameLst>
                                      </p:cBhvr>
                                      <p:to>
                                        <p:strVal val="visible"/>
                                      </p:to>
                                    </p:set>
                                    <p:animEffect transition="in" filter="strips(downRight)">
                                      <p:cBhvr>
                                        <p:cTn id="7" dur="500"/>
                                        <p:tgtEl>
                                          <p:spTgt spid="13414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34147">
                                            <p:txEl>
                                              <p:pRg st="3" end="3"/>
                                            </p:txEl>
                                          </p:spTgt>
                                        </p:tgtEl>
                                        <p:attrNameLst>
                                          <p:attrName>style.visibility</p:attrName>
                                        </p:attrNameLst>
                                      </p:cBhvr>
                                      <p:to>
                                        <p:strVal val="visible"/>
                                      </p:to>
                                    </p:set>
                                    <p:animEffect transition="in" filter="strips(downRight)">
                                      <p:cBhvr>
                                        <p:cTn id="12" dur="500"/>
                                        <p:tgtEl>
                                          <p:spTgt spid="13414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4152"/>
                                        </p:tgtEl>
                                        <p:attrNameLst>
                                          <p:attrName>style.visibility</p:attrName>
                                        </p:attrNameLst>
                                      </p:cBhvr>
                                      <p:to>
                                        <p:strVal val="visible"/>
                                      </p:to>
                                    </p:set>
                                    <p:animEffect transition="in" filter="box(in)">
                                      <p:cBhvr>
                                        <p:cTn id="17" dur="500"/>
                                        <p:tgtEl>
                                          <p:spTgt spid="13415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4154"/>
                                        </p:tgtEl>
                                        <p:attrNameLst>
                                          <p:attrName>style.visibility</p:attrName>
                                        </p:attrNameLst>
                                      </p:cBhvr>
                                      <p:to>
                                        <p:strVal val="visible"/>
                                      </p:to>
                                    </p:set>
                                    <p:animEffect transition="in" filter="box(in)">
                                      <p:cBhvr>
                                        <p:cTn id="22" dur="500"/>
                                        <p:tgtEl>
                                          <p:spTgt spid="134154"/>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34153"/>
                                        </p:tgtEl>
                                        <p:attrNameLst>
                                          <p:attrName>style.visibility</p:attrName>
                                        </p:attrNameLst>
                                      </p:cBhvr>
                                      <p:to>
                                        <p:strVal val="visible"/>
                                      </p:to>
                                    </p:set>
                                    <p:animEffect transition="in" filter="box(in)">
                                      <p:cBhvr>
                                        <p:cTn id="25" dur="500"/>
                                        <p:tgtEl>
                                          <p:spTgt spid="134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3" grpId="0" animBg="1"/>
      <p:bldP spid="13415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4159BED8-F032-47DA-A196-3FFD26AE53EA}" type="datetime1">
              <a:rPr lang="zh-CN" altLang="en-US"/>
            </a:fld>
            <a:endParaRPr lang="en-US" altLang="zh-CN"/>
          </a:p>
        </p:txBody>
      </p:sp>
      <p:sp>
        <p:nvSpPr>
          <p:cNvPr id="8" name="灯片编号占位符 4"/>
          <p:cNvSpPr>
            <a:spLocks noGrp="1"/>
          </p:cNvSpPr>
          <p:nvPr>
            <p:ph type="sldNum" sz="quarter" idx="11"/>
          </p:nvPr>
        </p:nvSpPr>
        <p:spPr/>
        <p:txBody>
          <a:bodyPr/>
          <a:lstStyle/>
          <a:p>
            <a:fld id="{0D8EDA06-2C7D-41E2-BCE4-690633B28E48}" type="slidenum">
              <a:rPr lang="en-US" altLang="zh-CN"/>
            </a:fld>
            <a:endParaRPr lang="en-US" altLang="zh-CN"/>
          </a:p>
        </p:txBody>
      </p:sp>
      <p:sp>
        <p:nvSpPr>
          <p:cNvPr id="243714"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243715"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特性</a:t>
            </a:r>
            <a:r>
              <a:rPr lang="en-US" altLang="zh-CN">
                <a:solidFill>
                  <a:srgbClr val="CC0000"/>
                </a:solidFill>
              </a:rPr>
              <a:t>】</a:t>
            </a:r>
            <a:r>
              <a:rPr lang="en-US" altLang="zh-CN">
                <a:solidFill>
                  <a:srgbClr val="0000FF"/>
                </a:solidFill>
                <a:latin typeface="黑体" panose="02010609060101010101" charset="-122"/>
              </a:rPr>
              <a:t>⑶</a:t>
            </a:r>
            <a:r>
              <a:rPr lang="zh-CN" altLang="en-US">
                <a:solidFill>
                  <a:srgbClr val="0000FF"/>
                </a:solidFill>
                <a:latin typeface="黑体" panose="02010609060101010101" charset="-122"/>
              </a:rPr>
              <a:t>角色</a:t>
            </a:r>
            <a:endParaRPr lang="zh-CN" altLang="en-US">
              <a:solidFill>
                <a:srgbClr val="0000FF"/>
              </a:solidFill>
              <a:latin typeface="黑体" panose="02010609060101010101" charset="-122"/>
            </a:endParaRPr>
          </a:p>
          <a:p>
            <a:pPr lvl="2"/>
            <a:r>
              <a:rPr lang="zh-CN" altLang="en-US">
                <a:solidFill>
                  <a:srgbClr val="0000FF"/>
                </a:solidFill>
                <a:latin typeface="黑体" panose="02010609060101010101" charset="-122"/>
              </a:rPr>
              <a:t>表示类</a:t>
            </a:r>
            <a:r>
              <a:rPr lang="en-US" altLang="zh-CN">
                <a:solidFill>
                  <a:srgbClr val="0000FF"/>
                </a:solidFill>
                <a:latin typeface="黑体" panose="02010609060101010101" charset="-122"/>
              </a:rPr>
              <a:t>A</a:t>
            </a:r>
            <a:r>
              <a:rPr lang="zh-CN" altLang="en-US">
                <a:solidFill>
                  <a:srgbClr val="0000FF"/>
                </a:solidFill>
                <a:latin typeface="黑体" panose="02010609060101010101" charset="-122"/>
              </a:rPr>
              <a:t>的对象对类</a:t>
            </a:r>
            <a:r>
              <a:rPr lang="en-US" altLang="zh-CN">
                <a:solidFill>
                  <a:srgbClr val="0000FF"/>
                </a:solidFill>
                <a:latin typeface="黑体" panose="02010609060101010101" charset="-122"/>
              </a:rPr>
              <a:t>B</a:t>
            </a:r>
            <a:r>
              <a:rPr lang="zh-CN" altLang="en-US">
                <a:solidFill>
                  <a:srgbClr val="0000FF"/>
                </a:solidFill>
                <a:latin typeface="黑体" panose="02010609060101010101" charset="-122"/>
              </a:rPr>
              <a:t>的对象的具体含义。</a:t>
            </a:r>
            <a:endParaRPr lang="zh-CN" altLang="en-US">
              <a:solidFill>
                <a:srgbClr val="0000FF"/>
              </a:solidFill>
              <a:latin typeface="黑体" panose="02010609060101010101" charset="-122"/>
            </a:endParaRPr>
          </a:p>
        </p:txBody>
      </p:sp>
      <p:pic>
        <p:nvPicPr>
          <p:cNvPr id="243719" name="Picture 7"/>
          <p:cNvPicPr>
            <a:picLocks noChangeAspect="1" noChangeArrowheads="1"/>
          </p:cNvPicPr>
          <p:nvPr/>
        </p:nvPicPr>
        <p:blipFill>
          <a:blip r:embed="rId1" cstate="print"/>
          <a:srcRect/>
          <a:stretch>
            <a:fillRect/>
          </a:stretch>
        </p:blipFill>
        <p:spPr bwMode="auto">
          <a:xfrm>
            <a:off x="1219200" y="3124200"/>
            <a:ext cx="7010400" cy="1701800"/>
          </a:xfrm>
          <a:prstGeom prst="rect">
            <a:avLst/>
          </a:prstGeom>
          <a:noFill/>
          <a:ln w="9525">
            <a:noFill/>
            <a:miter lim="800000"/>
            <a:headEnd/>
            <a:tailEnd/>
          </a:ln>
          <a:effectLst/>
        </p:spPr>
      </p:pic>
      <p:sp>
        <p:nvSpPr>
          <p:cNvPr id="243720" name="Rectangle 8"/>
          <p:cNvSpPr>
            <a:spLocks noChangeArrowheads="1"/>
          </p:cNvSpPr>
          <p:nvPr/>
        </p:nvSpPr>
        <p:spPr bwMode="auto">
          <a:xfrm>
            <a:off x="4648200" y="4724400"/>
            <a:ext cx="3962400" cy="1625600"/>
          </a:xfrm>
          <a:prstGeom prst="rect">
            <a:avLst/>
          </a:prstGeom>
          <a:noFill/>
          <a:ln w="9525">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妻子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丈夫 </a:t>
            </a:r>
            <a:r>
              <a:rPr lang="en-US" altLang="zh-CN" sz="2000" b="1">
                <a:ea typeface="黑体" panose="02010609060101010101" charset="-122"/>
              </a:rPr>
              <a:t>the</a:t>
            </a:r>
            <a:r>
              <a:rPr lang="zh-CN" altLang="en-US" sz="2000" b="1">
                <a:ea typeface="黑体" panose="02010609060101010101" charset="-122"/>
              </a:rPr>
              <a:t>丈夫</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妻子</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243721" name="Rectangle 9"/>
          <p:cNvSpPr>
            <a:spLocks noChangeArrowheads="1"/>
          </p:cNvSpPr>
          <p:nvPr/>
        </p:nvSpPr>
        <p:spPr bwMode="auto">
          <a:xfrm>
            <a:off x="762000" y="4724400"/>
            <a:ext cx="3810000" cy="1625600"/>
          </a:xfrm>
          <a:prstGeom prst="rect">
            <a:avLst/>
          </a:prstGeom>
          <a:no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丈夫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妻子 </a:t>
            </a:r>
            <a:r>
              <a:rPr lang="en-US" altLang="zh-CN" sz="2000" b="1">
                <a:ea typeface="黑体" panose="02010609060101010101" charset="-122"/>
              </a:rPr>
              <a:t>the</a:t>
            </a:r>
            <a:r>
              <a:rPr lang="zh-CN" altLang="en-US" sz="2000" b="1">
                <a:ea typeface="黑体" panose="02010609060101010101" charset="-122"/>
              </a:rPr>
              <a:t>妻子</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丈夫</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43719"/>
                                        </p:tgtEl>
                                        <p:attrNameLst>
                                          <p:attrName>style.visibility</p:attrName>
                                        </p:attrNameLst>
                                      </p:cBhvr>
                                      <p:to>
                                        <p:strVal val="visible"/>
                                      </p:to>
                                    </p:set>
                                    <p:animEffect transition="in" filter="box(in)">
                                      <p:cBhvr>
                                        <p:cTn id="7" dur="500"/>
                                        <p:tgtEl>
                                          <p:spTgt spid="24371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43721"/>
                                        </p:tgtEl>
                                        <p:attrNameLst>
                                          <p:attrName>style.visibility</p:attrName>
                                        </p:attrNameLst>
                                      </p:cBhvr>
                                      <p:to>
                                        <p:strVal val="visible"/>
                                      </p:to>
                                    </p:set>
                                    <p:anim calcmode="lin" valueType="num">
                                      <p:cBhvr additive="base">
                                        <p:cTn id="10" dur="500" fill="hold"/>
                                        <p:tgtEl>
                                          <p:spTgt spid="243721"/>
                                        </p:tgtEl>
                                        <p:attrNameLst>
                                          <p:attrName>ppt_x</p:attrName>
                                        </p:attrNameLst>
                                      </p:cBhvr>
                                      <p:tavLst>
                                        <p:tav tm="0">
                                          <p:val>
                                            <p:strVal val="#ppt_x"/>
                                          </p:val>
                                        </p:tav>
                                        <p:tav tm="100000">
                                          <p:val>
                                            <p:strVal val="#ppt_x"/>
                                          </p:val>
                                        </p:tav>
                                      </p:tavLst>
                                    </p:anim>
                                    <p:anim calcmode="lin" valueType="num">
                                      <p:cBhvr additive="base">
                                        <p:cTn id="11" dur="500" fill="hold"/>
                                        <p:tgtEl>
                                          <p:spTgt spid="243721"/>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43720"/>
                                        </p:tgtEl>
                                        <p:attrNameLst>
                                          <p:attrName>style.visibility</p:attrName>
                                        </p:attrNameLst>
                                      </p:cBhvr>
                                      <p:to>
                                        <p:strVal val="visible"/>
                                      </p:to>
                                    </p:set>
                                    <p:anim calcmode="lin" valueType="num">
                                      <p:cBhvr additive="base">
                                        <p:cTn id="14" dur="500" fill="hold"/>
                                        <p:tgtEl>
                                          <p:spTgt spid="243720"/>
                                        </p:tgtEl>
                                        <p:attrNameLst>
                                          <p:attrName>ppt_x</p:attrName>
                                        </p:attrNameLst>
                                      </p:cBhvr>
                                      <p:tavLst>
                                        <p:tav tm="0">
                                          <p:val>
                                            <p:strVal val="#ppt_x"/>
                                          </p:val>
                                        </p:tav>
                                        <p:tav tm="100000">
                                          <p:val>
                                            <p:strVal val="#ppt_x"/>
                                          </p:val>
                                        </p:tav>
                                      </p:tavLst>
                                    </p:anim>
                                    <p:anim calcmode="lin" valueType="num">
                                      <p:cBhvr additive="base">
                                        <p:cTn id="15" dur="500" fill="hold"/>
                                        <p:tgtEl>
                                          <p:spTgt spid="2437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0" grpId="0" animBg="1"/>
      <p:bldP spid="24372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B514DE9D-DCE3-4342-93F5-FCB388C8EDBB}" type="datetime1">
              <a:rPr lang="zh-CN" altLang="en-US"/>
            </a:fld>
            <a:endParaRPr lang="en-US" altLang="zh-CN"/>
          </a:p>
        </p:txBody>
      </p:sp>
      <p:sp>
        <p:nvSpPr>
          <p:cNvPr id="10" name="灯片编号占位符 4"/>
          <p:cNvSpPr>
            <a:spLocks noGrp="1"/>
          </p:cNvSpPr>
          <p:nvPr>
            <p:ph type="sldNum" sz="quarter" idx="11"/>
          </p:nvPr>
        </p:nvSpPr>
        <p:spPr/>
        <p:txBody>
          <a:bodyPr/>
          <a:lstStyle/>
          <a:p>
            <a:fld id="{8B9A206C-D986-4488-9582-AA60D6B3665E}" type="slidenum">
              <a:rPr lang="en-US" altLang="zh-CN"/>
            </a:fld>
            <a:endParaRPr lang="en-US" altLang="zh-CN"/>
          </a:p>
        </p:txBody>
      </p:sp>
      <p:sp>
        <p:nvSpPr>
          <p:cNvPr id="136194"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36195"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强化形式</a:t>
            </a:r>
            <a:r>
              <a:rPr lang="en-US" altLang="zh-CN">
                <a:solidFill>
                  <a:srgbClr val="CC0000"/>
                </a:solidFill>
              </a:rPr>
              <a:t>】</a:t>
            </a:r>
            <a:r>
              <a:rPr lang="zh-CN" altLang="en-US">
                <a:solidFill>
                  <a:srgbClr val="0000FF"/>
                </a:solidFill>
              </a:rPr>
              <a:t>聚合关系</a:t>
            </a:r>
            <a:r>
              <a:rPr lang="en-US" altLang="zh-CN"/>
              <a:t>(Aggregation)</a:t>
            </a:r>
            <a:endParaRPr lang="en-US" altLang="zh-CN"/>
          </a:p>
          <a:p>
            <a:pPr lvl="2"/>
            <a:r>
              <a:rPr lang="zh-CN" altLang="en-US"/>
              <a:t>表示两个类的对象间有</a:t>
            </a:r>
            <a:r>
              <a:rPr lang="zh-CN" altLang="en-US">
                <a:solidFill>
                  <a:srgbClr val="0000FF"/>
                </a:solidFill>
              </a:rPr>
              <a:t>“整体”</a:t>
            </a:r>
            <a:r>
              <a:rPr lang="zh-CN" altLang="en-US"/>
              <a:t>与</a:t>
            </a:r>
            <a:r>
              <a:rPr lang="zh-CN" altLang="en-US">
                <a:solidFill>
                  <a:srgbClr val="0000FF"/>
                </a:solidFill>
              </a:rPr>
              <a:t>“部分”</a:t>
            </a:r>
            <a:r>
              <a:rPr lang="zh-CN" altLang="en-US"/>
              <a:t>的关系。</a:t>
            </a:r>
            <a:endParaRPr lang="zh-CN" altLang="en-US"/>
          </a:p>
        </p:txBody>
      </p:sp>
      <p:sp>
        <p:nvSpPr>
          <p:cNvPr id="136196" name="Rectangle 4"/>
          <p:cNvSpPr>
            <a:spLocks noChangeArrowheads="1"/>
          </p:cNvSpPr>
          <p:nvPr/>
        </p:nvSpPr>
        <p:spPr bwMode="auto">
          <a:xfrm>
            <a:off x="4724400" y="5562600"/>
            <a:ext cx="3962400" cy="1016000"/>
          </a:xfrm>
          <a:prstGeom prst="rect">
            <a:avLst/>
          </a:prstGeom>
          <a:noFill/>
          <a:ln w="9525">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球员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球队 </a:t>
            </a:r>
            <a:r>
              <a:rPr lang="en-US" altLang="zh-CN" sz="2000" b="1">
                <a:ea typeface="黑体" panose="02010609060101010101" charset="-122"/>
              </a:rPr>
              <a:t>the</a:t>
            </a:r>
            <a:r>
              <a:rPr lang="zh-CN" altLang="en-US" sz="2000" b="1">
                <a:ea typeface="黑体" panose="02010609060101010101" charset="-122"/>
              </a:rPr>
              <a:t>球队</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136197" name="Rectangle 5"/>
          <p:cNvSpPr>
            <a:spLocks noChangeArrowheads="1"/>
          </p:cNvSpPr>
          <p:nvPr/>
        </p:nvSpPr>
        <p:spPr bwMode="auto">
          <a:xfrm>
            <a:off x="457200" y="5562600"/>
            <a:ext cx="3810000" cy="1016000"/>
          </a:xfrm>
          <a:prstGeom prst="rect">
            <a:avLst/>
          </a:prstGeom>
          <a:no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球队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private</a:t>
            </a:r>
            <a:r>
              <a:rPr lang="en-US" altLang="zh-CN" sz="2000" b="1">
                <a:ea typeface="黑体" panose="02010609060101010101" charset="-122"/>
              </a:rPr>
              <a:t> </a:t>
            </a:r>
            <a:r>
              <a:rPr lang="en-US" altLang="zh-CN" sz="2000" b="1">
                <a:solidFill>
                  <a:srgbClr val="0000FF"/>
                </a:solidFill>
                <a:ea typeface="黑体" panose="02010609060101010101" charset="-122"/>
              </a:rPr>
              <a:t>Vector</a:t>
            </a:r>
            <a:r>
              <a:rPr lang="en-US" altLang="zh-CN" sz="2000" b="1">
                <a:ea typeface="黑体" panose="02010609060101010101" charset="-122"/>
              </a:rPr>
              <a:t> the</a:t>
            </a:r>
            <a:r>
              <a:rPr lang="zh-CN" altLang="en-US" sz="2000" b="1">
                <a:ea typeface="黑体" panose="02010609060101010101" charset="-122"/>
              </a:rPr>
              <a:t>球员</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136202" name="AutoShape 10"/>
          <p:cNvSpPr/>
          <p:nvPr/>
        </p:nvSpPr>
        <p:spPr bwMode="auto">
          <a:xfrm>
            <a:off x="2362200" y="3124200"/>
            <a:ext cx="914400" cy="609600"/>
          </a:xfrm>
          <a:prstGeom prst="accentCallout2">
            <a:avLst>
              <a:gd name="adj1" fmla="val 18750"/>
              <a:gd name="adj2" fmla="val -8333"/>
              <a:gd name="adj3" fmla="val 18750"/>
              <a:gd name="adj4" fmla="val -38718"/>
              <a:gd name="adj5" fmla="val 161718"/>
              <a:gd name="adj6" fmla="val -69097"/>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整体</a:t>
            </a:r>
            <a:endParaRPr lang="zh-CN" altLang="en-US" sz="2400" b="1">
              <a:solidFill>
                <a:schemeClr val="bg1"/>
              </a:solidFill>
              <a:ea typeface="黑体" panose="02010609060101010101" charset="-122"/>
            </a:endParaRPr>
          </a:p>
        </p:txBody>
      </p:sp>
      <p:sp>
        <p:nvSpPr>
          <p:cNvPr id="136203" name="AutoShape 11"/>
          <p:cNvSpPr/>
          <p:nvPr/>
        </p:nvSpPr>
        <p:spPr bwMode="auto">
          <a:xfrm>
            <a:off x="6858000" y="3124200"/>
            <a:ext cx="914400" cy="609600"/>
          </a:xfrm>
          <a:prstGeom prst="accentCallout2">
            <a:avLst>
              <a:gd name="adj1" fmla="val 18750"/>
              <a:gd name="adj2" fmla="val -8333"/>
              <a:gd name="adj3" fmla="val 18750"/>
              <a:gd name="adj4" fmla="val -38718"/>
              <a:gd name="adj5" fmla="val 161718"/>
              <a:gd name="adj6" fmla="val -69097"/>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部分</a:t>
            </a:r>
            <a:endParaRPr lang="zh-CN" altLang="en-US" sz="2400" b="1">
              <a:solidFill>
                <a:schemeClr val="bg1"/>
              </a:solidFill>
              <a:ea typeface="黑体" panose="02010609060101010101" charset="-122"/>
            </a:endParaRPr>
          </a:p>
        </p:txBody>
      </p:sp>
      <p:pic>
        <p:nvPicPr>
          <p:cNvPr id="136204" name="Picture 12"/>
          <p:cNvPicPr>
            <a:picLocks noChangeAspect="1" noChangeArrowheads="1"/>
          </p:cNvPicPr>
          <p:nvPr/>
        </p:nvPicPr>
        <p:blipFill>
          <a:blip r:embed="rId1" cstate="print"/>
          <a:srcRect/>
          <a:stretch>
            <a:fillRect/>
          </a:stretch>
        </p:blipFill>
        <p:spPr bwMode="auto">
          <a:xfrm>
            <a:off x="914400" y="3733800"/>
            <a:ext cx="7162800" cy="177641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197"/>
                                        </p:tgtEl>
                                        <p:attrNameLst>
                                          <p:attrName>style.visibility</p:attrName>
                                        </p:attrNameLst>
                                      </p:cBhvr>
                                      <p:to>
                                        <p:strVal val="visible"/>
                                      </p:to>
                                    </p:set>
                                    <p:anim calcmode="lin" valueType="num">
                                      <p:cBhvr additive="base">
                                        <p:cTn id="7" dur="500" fill="hold"/>
                                        <p:tgtEl>
                                          <p:spTgt spid="136197"/>
                                        </p:tgtEl>
                                        <p:attrNameLst>
                                          <p:attrName>ppt_x</p:attrName>
                                        </p:attrNameLst>
                                      </p:cBhvr>
                                      <p:tavLst>
                                        <p:tav tm="0">
                                          <p:val>
                                            <p:strVal val="#ppt_x"/>
                                          </p:val>
                                        </p:tav>
                                        <p:tav tm="100000">
                                          <p:val>
                                            <p:strVal val="#ppt_x"/>
                                          </p:val>
                                        </p:tav>
                                      </p:tavLst>
                                    </p:anim>
                                    <p:anim calcmode="lin" valueType="num">
                                      <p:cBhvr additive="base">
                                        <p:cTn id="8" dur="500" fill="hold"/>
                                        <p:tgtEl>
                                          <p:spTgt spid="13619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6196"/>
                                        </p:tgtEl>
                                        <p:attrNameLst>
                                          <p:attrName>style.visibility</p:attrName>
                                        </p:attrNameLst>
                                      </p:cBhvr>
                                      <p:to>
                                        <p:strVal val="visible"/>
                                      </p:to>
                                    </p:set>
                                    <p:anim calcmode="lin" valueType="num">
                                      <p:cBhvr additive="base">
                                        <p:cTn id="11" dur="500" fill="hold"/>
                                        <p:tgtEl>
                                          <p:spTgt spid="136196"/>
                                        </p:tgtEl>
                                        <p:attrNameLst>
                                          <p:attrName>ppt_x</p:attrName>
                                        </p:attrNameLst>
                                      </p:cBhvr>
                                      <p:tavLst>
                                        <p:tav tm="0">
                                          <p:val>
                                            <p:strVal val="#ppt_x"/>
                                          </p:val>
                                        </p:tav>
                                        <p:tav tm="100000">
                                          <p:val>
                                            <p:strVal val="#ppt_x"/>
                                          </p:val>
                                        </p:tav>
                                      </p:tavLst>
                                    </p:anim>
                                    <p:anim calcmode="lin" valueType="num">
                                      <p:cBhvr additive="base">
                                        <p:cTn id="12" dur="500" fill="hold"/>
                                        <p:tgtEl>
                                          <p:spTgt spid="13619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36195">
                                            <p:txEl>
                                              <p:pRg st="2" end="2"/>
                                            </p:txEl>
                                          </p:spTgt>
                                        </p:tgtEl>
                                        <p:attrNameLst>
                                          <p:attrName>style.visibility</p:attrName>
                                        </p:attrNameLst>
                                      </p:cBhvr>
                                      <p:to>
                                        <p:strVal val="visible"/>
                                      </p:to>
                                    </p:set>
                                    <p:animEffect transition="in" filter="strips(downRight)">
                                      <p:cBhvr>
                                        <p:cTn id="17" dur="500"/>
                                        <p:tgtEl>
                                          <p:spTgt spid="136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36195">
                                            <p:txEl>
                                              <p:pRg st="3" end="3"/>
                                            </p:txEl>
                                          </p:spTgt>
                                        </p:tgtEl>
                                        <p:attrNameLst>
                                          <p:attrName>style.visibility</p:attrName>
                                        </p:attrNameLst>
                                      </p:cBhvr>
                                      <p:to>
                                        <p:strVal val="visible"/>
                                      </p:to>
                                    </p:set>
                                    <p:animEffect transition="in" filter="strips(downRight)">
                                      <p:cBhvr>
                                        <p:cTn id="22" dur="500"/>
                                        <p:tgtEl>
                                          <p:spTgt spid="136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6204"/>
                                        </p:tgtEl>
                                        <p:attrNameLst>
                                          <p:attrName>style.visibility</p:attrName>
                                        </p:attrNameLst>
                                      </p:cBhvr>
                                      <p:to>
                                        <p:strVal val="visible"/>
                                      </p:to>
                                    </p:set>
                                    <p:animEffect transition="in" filter="box(in)">
                                      <p:cBhvr>
                                        <p:cTn id="27" dur="500"/>
                                        <p:tgtEl>
                                          <p:spTgt spid="136204"/>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136202"/>
                                        </p:tgtEl>
                                        <p:attrNameLst>
                                          <p:attrName>style.visibility</p:attrName>
                                        </p:attrNameLst>
                                      </p:cBhvr>
                                      <p:to>
                                        <p:strVal val="visible"/>
                                      </p:to>
                                    </p:set>
                                    <p:animEffect transition="in" filter="strips(downLeft)">
                                      <p:cBhvr>
                                        <p:cTn id="32" dur="500"/>
                                        <p:tgtEl>
                                          <p:spTgt spid="13620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136203"/>
                                        </p:tgtEl>
                                        <p:attrNameLst>
                                          <p:attrName>style.visibility</p:attrName>
                                        </p:attrNameLst>
                                      </p:cBhvr>
                                      <p:to>
                                        <p:strVal val="visible"/>
                                      </p:to>
                                    </p:set>
                                    <p:animEffect transition="in" filter="strips(downLeft)">
                                      <p:cBhvr>
                                        <p:cTn id="37" dur="500"/>
                                        <p:tgtEl>
                                          <p:spTgt spid="136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uiExpand="1" build="p"/>
      <p:bldP spid="136196" grpId="0" animBg="1"/>
      <p:bldP spid="136197" grpId="0" animBg="1"/>
      <p:bldP spid="136202" grpId="0" animBg="1"/>
      <p:bldP spid="13620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92C01300-7C0E-40B8-A5F8-F10F73022E78}" type="datetime1">
              <a:rPr lang="zh-CN" altLang="en-US"/>
            </a:fld>
            <a:endParaRPr lang="en-US" altLang="zh-CN"/>
          </a:p>
        </p:txBody>
      </p:sp>
      <p:sp>
        <p:nvSpPr>
          <p:cNvPr id="7" name="灯片编号占位符 4"/>
          <p:cNvSpPr>
            <a:spLocks noGrp="1"/>
          </p:cNvSpPr>
          <p:nvPr>
            <p:ph type="sldNum" sz="quarter" idx="11"/>
          </p:nvPr>
        </p:nvSpPr>
        <p:spPr/>
        <p:txBody>
          <a:bodyPr/>
          <a:lstStyle/>
          <a:p>
            <a:fld id="{B4AD1D3B-C91B-4DC6-9C05-FF7D4569C946}" type="slidenum">
              <a:rPr lang="en-US" altLang="zh-CN"/>
            </a:fld>
            <a:endParaRPr lang="en-US" altLang="zh-CN"/>
          </a:p>
        </p:txBody>
      </p:sp>
      <p:sp>
        <p:nvSpPr>
          <p:cNvPr id="138242"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38243"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强化形式</a:t>
            </a:r>
            <a:r>
              <a:rPr lang="en-US" altLang="zh-CN">
                <a:solidFill>
                  <a:srgbClr val="CC0000"/>
                </a:solidFill>
              </a:rPr>
              <a:t>】</a:t>
            </a:r>
            <a:r>
              <a:rPr lang="zh-CN" altLang="en-US">
                <a:solidFill>
                  <a:srgbClr val="0000FF"/>
                </a:solidFill>
              </a:rPr>
              <a:t>聚合关系</a:t>
            </a:r>
            <a:r>
              <a:rPr lang="en-US" altLang="zh-CN"/>
              <a:t>(Aggregation)</a:t>
            </a:r>
            <a:endParaRPr lang="en-US" altLang="zh-CN"/>
          </a:p>
          <a:p>
            <a:pPr lvl="2"/>
            <a:r>
              <a:rPr lang="zh-CN" altLang="en-US"/>
              <a:t>表示两个类的对象间有</a:t>
            </a:r>
            <a:r>
              <a:rPr lang="zh-CN" altLang="en-US">
                <a:solidFill>
                  <a:srgbClr val="0000FF"/>
                </a:solidFill>
              </a:rPr>
              <a:t>“整体”</a:t>
            </a:r>
            <a:r>
              <a:rPr lang="zh-CN" altLang="en-US"/>
              <a:t>与</a:t>
            </a:r>
            <a:r>
              <a:rPr lang="zh-CN" altLang="en-US">
                <a:solidFill>
                  <a:srgbClr val="0000FF"/>
                </a:solidFill>
              </a:rPr>
              <a:t>“部分”</a:t>
            </a:r>
            <a:r>
              <a:rPr lang="zh-CN" altLang="en-US"/>
              <a:t>的关系</a:t>
            </a:r>
            <a:endParaRPr lang="zh-CN" altLang="en-US"/>
          </a:p>
          <a:p>
            <a:pPr lvl="2"/>
            <a:r>
              <a:rPr lang="zh-CN" altLang="en-US" u="sng">
                <a:solidFill>
                  <a:srgbClr val="CC0000"/>
                </a:solidFill>
              </a:rPr>
              <a:t>注意：</a:t>
            </a:r>
            <a:endParaRPr lang="zh-CN" altLang="en-US" u="sng">
              <a:solidFill>
                <a:srgbClr val="CC0000"/>
              </a:solidFill>
            </a:endParaRPr>
          </a:p>
          <a:p>
            <a:pPr lvl="2"/>
            <a:r>
              <a:rPr lang="zh-CN" altLang="en-US">
                <a:solidFill>
                  <a:srgbClr val="0000FF"/>
                </a:solidFill>
                <a:latin typeface="黑体" panose="02010609060101010101" charset="-122"/>
              </a:rPr>
              <a:t>⑴</a:t>
            </a:r>
            <a:r>
              <a:rPr lang="zh-CN" altLang="en-US">
                <a:solidFill>
                  <a:srgbClr val="0000FF"/>
                </a:solidFill>
              </a:rPr>
              <a:t>“整体”的对象消失不会导致“部分”的对象的消失。</a:t>
            </a:r>
            <a:endParaRPr lang="zh-CN" altLang="en-US">
              <a:solidFill>
                <a:srgbClr val="0000FF"/>
              </a:solidFill>
            </a:endParaRPr>
          </a:p>
          <a:p>
            <a:pPr lvl="3"/>
            <a:r>
              <a:rPr lang="zh-CN" altLang="en-US"/>
              <a:t>球队解散了，球员还在</a:t>
            </a:r>
            <a:endParaRPr lang="zh-CN" altLang="en-US">
              <a:latin typeface="黑体" panose="02010609060101010101" charset="-122"/>
            </a:endParaRPr>
          </a:p>
          <a:p>
            <a:pPr lvl="2"/>
            <a:r>
              <a:rPr lang="zh-CN" altLang="en-US">
                <a:solidFill>
                  <a:srgbClr val="0000FF"/>
                </a:solidFill>
                <a:latin typeface="黑体" panose="02010609060101010101" charset="-122"/>
              </a:rPr>
              <a:t>⑵</a:t>
            </a:r>
            <a:r>
              <a:rPr lang="zh-CN" altLang="en-US">
                <a:solidFill>
                  <a:srgbClr val="0000FF"/>
                </a:solidFill>
              </a:rPr>
              <a:t>“部分”的对象可以被多个“整体”的对象共享。</a:t>
            </a:r>
            <a:endParaRPr lang="zh-CN" altLang="en-US"/>
          </a:p>
          <a:p>
            <a:pPr lvl="3"/>
            <a:r>
              <a:rPr lang="zh-CN" altLang="en-US"/>
              <a:t>一个球员可以是俱乐部球队的球员</a:t>
            </a:r>
            <a:endParaRPr lang="zh-CN" altLang="en-US"/>
          </a:p>
          <a:p>
            <a:pPr lvl="3"/>
            <a:r>
              <a:rPr lang="zh-CN" altLang="en-US"/>
              <a:t>同时也可以是国家队的球员</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8243">
                                            <p:txEl>
                                              <p:pRg st="4" end="4"/>
                                            </p:txEl>
                                          </p:spTgt>
                                        </p:tgtEl>
                                        <p:attrNameLst>
                                          <p:attrName>style.visibility</p:attrName>
                                        </p:attrNameLst>
                                      </p:cBhvr>
                                      <p:to>
                                        <p:strVal val="visible"/>
                                      </p:to>
                                    </p:set>
                                    <p:animEffect transition="in" filter="strips(downRight)">
                                      <p:cBhvr>
                                        <p:cTn id="7" dur="500"/>
                                        <p:tgtEl>
                                          <p:spTgt spid="13824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38243">
                                            <p:txEl>
                                              <p:pRg st="6" end="6"/>
                                            </p:txEl>
                                          </p:spTgt>
                                        </p:tgtEl>
                                        <p:attrNameLst>
                                          <p:attrName>style.visibility</p:attrName>
                                        </p:attrNameLst>
                                      </p:cBhvr>
                                      <p:to>
                                        <p:strVal val="visible"/>
                                      </p:to>
                                    </p:set>
                                    <p:animEffect transition="in" filter="strips(downRight)">
                                      <p:cBhvr>
                                        <p:cTn id="12" dur="500"/>
                                        <p:tgtEl>
                                          <p:spTgt spid="13824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38243">
                                            <p:txEl>
                                              <p:pRg st="8" end="8"/>
                                            </p:txEl>
                                          </p:spTgt>
                                        </p:tgtEl>
                                        <p:attrNameLst>
                                          <p:attrName>style.visibility</p:attrName>
                                        </p:attrNameLst>
                                      </p:cBhvr>
                                      <p:to>
                                        <p:strVal val="visible"/>
                                      </p:to>
                                    </p:set>
                                    <p:animEffect transition="in" filter="strips(downRight)">
                                      <p:cBhvr>
                                        <p:cTn id="17" dur="500"/>
                                        <p:tgtEl>
                                          <p:spTgt spid="138243">
                                            <p:txEl>
                                              <p:pRg st="8" end="8"/>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38243">
                                            <p:txEl>
                                              <p:pRg st="9" end="9"/>
                                            </p:txEl>
                                          </p:spTgt>
                                        </p:tgtEl>
                                        <p:attrNameLst>
                                          <p:attrName>style.visibility</p:attrName>
                                        </p:attrNameLst>
                                      </p:cBhvr>
                                      <p:to>
                                        <p:strVal val="visible"/>
                                      </p:to>
                                    </p:set>
                                    <p:animEffect transition="in" filter="strips(downRight)">
                                      <p:cBhvr>
                                        <p:cTn id="20" dur="500"/>
                                        <p:tgtEl>
                                          <p:spTgt spid="138243">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38243">
                                            <p:txEl>
                                              <p:pRg st="5" end="5"/>
                                            </p:txEl>
                                          </p:spTgt>
                                        </p:tgtEl>
                                        <p:attrNameLst>
                                          <p:attrName>style.visibility</p:attrName>
                                        </p:attrNameLst>
                                      </p:cBhvr>
                                      <p:to>
                                        <p:strVal val="visible"/>
                                      </p:to>
                                    </p:set>
                                    <p:animEffect transition="in" filter="strips(downRight)">
                                      <p:cBhvr>
                                        <p:cTn id="25" dur="500"/>
                                        <p:tgtEl>
                                          <p:spTgt spid="13824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38243">
                                            <p:txEl>
                                              <p:pRg st="7" end="7"/>
                                            </p:txEl>
                                          </p:spTgt>
                                        </p:tgtEl>
                                        <p:attrNameLst>
                                          <p:attrName>style.visibility</p:attrName>
                                        </p:attrNameLst>
                                      </p:cBhvr>
                                      <p:to>
                                        <p:strVal val="visible"/>
                                      </p:to>
                                    </p:set>
                                    <p:animEffect transition="in" filter="strips(downRight)">
                                      <p:cBhvr>
                                        <p:cTn id="30" dur="500"/>
                                        <p:tgtEl>
                                          <p:spTgt spid="138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C50886D0-9407-4DFC-9A89-EB1A28AF27A1}" type="datetime1">
              <a:rPr lang="zh-CN" altLang="en-US"/>
            </a:fld>
            <a:endParaRPr lang="en-US" altLang="zh-CN"/>
          </a:p>
        </p:txBody>
      </p:sp>
      <p:sp>
        <p:nvSpPr>
          <p:cNvPr id="6" name="灯片编号占位符 5"/>
          <p:cNvSpPr>
            <a:spLocks noGrp="1"/>
          </p:cNvSpPr>
          <p:nvPr>
            <p:ph type="sldNum" sz="quarter" idx="11"/>
          </p:nvPr>
        </p:nvSpPr>
        <p:spPr/>
        <p:txBody>
          <a:bodyPr/>
          <a:lstStyle/>
          <a:p>
            <a:fld id="{132614D7-4C27-46A8-BAE0-E3F28ACE5730}" type="slidenum">
              <a:rPr lang="en-US" altLang="zh-CN"/>
            </a:fld>
            <a:endParaRPr lang="en-US" altLang="zh-CN"/>
          </a:p>
        </p:txBody>
      </p:sp>
      <p:sp>
        <p:nvSpPr>
          <p:cNvPr id="256002"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256003" name="Rectangle 3"/>
          <p:cNvSpPr>
            <a:spLocks noGrp="1" noChangeArrowheads="1"/>
          </p:cNvSpPr>
          <p:nvPr>
            <p:ph type="body" sz="half" idx="1"/>
          </p:nvPr>
        </p:nvSpPr>
        <p:spPr>
          <a:xfrm>
            <a:off x="468313" y="1052513"/>
            <a:ext cx="8370887" cy="5073650"/>
          </a:xfrm>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强化形式</a:t>
            </a:r>
            <a:r>
              <a:rPr lang="en-US" altLang="zh-CN">
                <a:solidFill>
                  <a:srgbClr val="CC0000"/>
                </a:solidFill>
              </a:rPr>
              <a:t>】</a:t>
            </a:r>
            <a:r>
              <a:rPr lang="zh-CN" altLang="en-US">
                <a:solidFill>
                  <a:srgbClr val="0000FF"/>
                </a:solidFill>
              </a:rPr>
              <a:t>组合关系</a:t>
            </a:r>
            <a:r>
              <a:rPr lang="en-US" altLang="zh-CN"/>
              <a:t>(Composition)</a:t>
            </a:r>
            <a:endParaRPr lang="en-US" altLang="zh-CN"/>
          </a:p>
          <a:p>
            <a:pPr lvl="2"/>
            <a:r>
              <a:rPr lang="en-US" altLang="zh-CN">
                <a:solidFill>
                  <a:srgbClr val="0000FF"/>
                </a:solidFill>
              </a:rPr>
              <a:t>“</a:t>
            </a:r>
            <a:r>
              <a:rPr lang="zh-CN" altLang="en-US">
                <a:solidFill>
                  <a:srgbClr val="0000FF"/>
                </a:solidFill>
              </a:rPr>
              <a:t>整体”</a:t>
            </a:r>
            <a:r>
              <a:rPr lang="zh-CN" altLang="en-US"/>
              <a:t>与</a:t>
            </a:r>
            <a:r>
              <a:rPr lang="zh-CN" altLang="en-US">
                <a:solidFill>
                  <a:srgbClr val="0000FF"/>
                </a:solidFill>
              </a:rPr>
              <a:t>“部分”</a:t>
            </a:r>
            <a:r>
              <a:rPr lang="zh-CN" altLang="en-US"/>
              <a:t>间有“</a:t>
            </a:r>
            <a:r>
              <a:rPr lang="zh-CN" altLang="en-US">
                <a:solidFill>
                  <a:srgbClr val="0000FF"/>
                </a:solidFill>
              </a:rPr>
              <a:t>皮之不存，毛将焉附</a:t>
            </a:r>
            <a:r>
              <a:rPr lang="zh-CN" altLang="en-US"/>
              <a:t>”的语义。</a:t>
            </a:r>
            <a:endParaRPr lang="zh-CN" altLang="en-US"/>
          </a:p>
          <a:p>
            <a:pPr lvl="2"/>
            <a:r>
              <a:rPr lang="zh-CN" altLang="en-US">
                <a:solidFill>
                  <a:srgbClr val="0000FF"/>
                </a:solidFill>
              </a:rPr>
              <a:t>“部分”不能被“整体”共享。</a:t>
            </a:r>
            <a:endParaRPr lang="zh-CN" altLang="en-US">
              <a:solidFill>
                <a:srgbClr val="0000FF"/>
              </a:solidFill>
            </a:endParaRPr>
          </a:p>
        </p:txBody>
      </p:sp>
      <p:graphicFrame>
        <p:nvGraphicFramePr>
          <p:cNvPr id="256005" name="Object 5"/>
          <p:cNvGraphicFramePr>
            <a:graphicFrameLocks noGrp="1" noChangeAspect="1"/>
          </p:cNvGraphicFramePr>
          <p:nvPr>
            <p:ph sz="half" idx="2"/>
          </p:nvPr>
        </p:nvGraphicFramePr>
        <p:xfrm>
          <a:off x="1371600" y="3429000"/>
          <a:ext cx="6858000" cy="2894013"/>
        </p:xfrm>
        <a:graphic>
          <a:graphicData uri="http://schemas.openxmlformats.org/presentationml/2006/ole">
            <mc:AlternateContent xmlns:mc="http://schemas.openxmlformats.org/markup-compatibility/2006">
              <mc:Choice xmlns:v="urn:schemas-microsoft-com:vml" Requires="v">
                <p:oleObj spid="_x0000_s256154" name="Visio" r:id="rId1" imgW="5249545" imgH="2223770" progId="Visio.Drawing.11">
                  <p:embed/>
                </p:oleObj>
              </mc:Choice>
              <mc:Fallback>
                <p:oleObj name="Visio" r:id="rId1" imgW="5249545" imgH="2223770" progId="Visio.Drawing.11">
                  <p:embed/>
                  <p:pic>
                    <p:nvPicPr>
                      <p:cNvPr id="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429000"/>
                        <a:ext cx="6858000" cy="289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6005"/>
                                        </p:tgtEl>
                                        <p:attrNameLst>
                                          <p:attrName>style.visibility</p:attrName>
                                        </p:attrNameLst>
                                      </p:cBhvr>
                                      <p:to>
                                        <p:strVal val="visible"/>
                                      </p:to>
                                    </p:set>
                                    <p:animEffect transition="in" filter="box(in)">
                                      <p:cBhvr>
                                        <p:cTn id="7" dur="500"/>
                                        <p:tgtEl>
                                          <p:spTgt spid="256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6A28135-6F96-4BAD-B0A0-69E4ACF680E3}" type="datetime1">
              <a:rPr lang="zh-CN" altLang="en-US"/>
            </a:fld>
            <a:endParaRPr lang="en-US" altLang="zh-CN"/>
          </a:p>
        </p:txBody>
      </p:sp>
      <p:sp>
        <p:nvSpPr>
          <p:cNvPr id="5" name="灯片编号占位符 4"/>
          <p:cNvSpPr>
            <a:spLocks noGrp="1"/>
          </p:cNvSpPr>
          <p:nvPr>
            <p:ph type="sldNum" sz="quarter" idx="11"/>
          </p:nvPr>
        </p:nvSpPr>
        <p:spPr/>
        <p:txBody>
          <a:bodyPr/>
          <a:lstStyle/>
          <a:p>
            <a:fld id="{00F8DDAB-084A-4355-888A-DCD38F462BA0}" type="slidenum">
              <a:rPr lang="en-US" altLang="zh-CN"/>
            </a:fld>
            <a:endParaRPr lang="en-US" altLang="zh-CN"/>
          </a:p>
        </p:txBody>
      </p:sp>
      <p:sp>
        <p:nvSpPr>
          <p:cNvPr id="27650"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27651" name="Rectangle 3"/>
          <p:cNvSpPr>
            <a:spLocks noGrp="1" noChangeArrowheads="1"/>
          </p:cNvSpPr>
          <p:nvPr>
            <p:ph type="body" idx="1"/>
          </p:nvPr>
        </p:nvSpPr>
        <p:spPr>
          <a:xfrm>
            <a:off x="468313" y="1052513"/>
            <a:ext cx="8229600" cy="5472112"/>
          </a:xfrm>
        </p:spPr>
        <p:txBody>
          <a:bodyPr/>
          <a:lstStyle/>
          <a:p>
            <a:r>
              <a:rPr lang="zh-CN" altLang="en-US" u="sng" dirty="0">
                <a:solidFill>
                  <a:srgbClr val="0000FF"/>
                </a:solidFill>
              </a:rPr>
              <a:t>面向对象方法（</a:t>
            </a:r>
            <a:r>
              <a:rPr lang="en-US" altLang="zh-CN" u="sng" dirty="0">
                <a:solidFill>
                  <a:srgbClr val="0000FF"/>
                </a:solidFill>
              </a:rPr>
              <a:t>OOA</a:t>
            </a:r>
            <a:r>
              <a:rPr lang="zh-CN" altLang="en-US" u="sng" dirty="0">
                <a:solidFill>
                  <a:srgbClr val="0000FF"/>
                </a:solidFill>
              </a:rPr>
              <a:t>、</a:t>
            </a:r>
            <a:r>
              <a:rPr lang="en-US" altLang="zh-CN" u="sng" dirty="0">
                <a:solidFill>
                  <a:srgbClr val="0000FF"/>
                </a:solidFill>
              </a:rPr>
              <a:t>OOD</a:t>
            </a:r>
            <a:r>
              <a:rPr lang="zh-CN" altLang="en-US" u="sng" dirty="0">
                <a:solidFill>
                  <a:srgbClr val="0000FF"/>
                </a:solidFill>
              </a:rPr>
              <a:t>、</a:t>
            </a:r>
            <a:r>
              <a:rPr lang="en-US" altLang="zh-CN" u="sng" dirty="0">
                <a:solidFill>
                  <a:srgbClr val="0000FF"/>
                </a:solidFill>
              </a:rPr>
              <a:t>OOP</a:t>
            </a:r>
            <a:r>
              <a:rPr lang="zh-CN" altLang="en-US" u="sng" dirty="0">
                <a:solidFill>
                  <a:srgbClr val="0000FF"/>
                </a:solidFill>
              </a:rPr>
              <a:t>）</a:t>
            </a:r>
            <a:endParaRPr lang="zh-CN" altLang="en-US" dirty="0">
              <a:solidFill>
                <a:srgbClr val="CC0000"/>
              </a:solidFill>
            </a:endParaRPr>
          </a:p>
          <a:p>
            <a:pPr lvl="1"/>
            <a:r>
              <a:rPr lang="en-US" altLang="zh-CN" dirty="0">
                <a:solidFill>
                  <a:srgbClr val="CC0000"/>
                </a:solidFill>
              </a:rPr>
              <a:t>【</a:t>
            </a:r>
            <a:r>
              <a:rPr lang="zh-CN" altLang="en-US" dirty="0">
                <a:solidFill>
                  <a:srgbClr val="CC0000"/>
                </a:solidFill>
              </a:rPr>
              <a:t>指导思想</a:t>
            </a:r>
            <a:r>
              <a:rPr lang="en-US" altLang="zh-CN" dirty="0">
                <a:solidFill>
                  <a:srgbClr val="CC0000"/>
                </a:solidFill>
              </a:rPr>
              <a:t>】</a:t>
            </a:r>
            <a:endParaRPr lang="en-US" altLang="zh-CN" dirty="0">
              <a:solidFill>
                <a:srgbClr val="CC0000"/>
              </a:solidFill>
            </a:endParaRPr>
          </a:p>
          <a:p>
            <a:pPr lvl="2"/>
            <a:r>
              <a:rPr lang="zh-CN" altLang="en-US" dirty="0"/>
              <a:t>基于</a:t>
            </a:r>
            <a:r>
              <a:rPr lang="zh-CN" altLang="en-US" u="sng" dirty="0">
                <a:solidFill>
                  <a:srgbClr val="FF0000"/>
                </a:solidFill>
              </a:rPr>
              <a:t>对象</a:t>
            </a:r>
            <a:r>
              <a:rPr lang="zh-CN" altLang="en-US" dirty="0"/>
              <a:t>的</a:t>
            </a:r>
            <a:r>
              <a:rPr lang="zh-CN" altLang="en-US" dirty="0">
                <a:solidFill>
                  <a:srgbClr val="0000FF"/>
                </a:solidFill>
              </a:rPr>
              <a:t>自底向上</a:t>
            </a:r>
            <a:r>
              <a:rPr lang="zh-CN" altLang="en-US" dirty="0"/>
              <a:t>地进行</a:t>
            </a:r>
            <a:r>
              <a:rPr lang="zh-CN" altLang="en-US" dirty="0">
                <a:solidFill>
                  <a:srgbClr val="0000FF"/>
                </a:solidFill>
              </a:rPr>
              <a:t>功能综合</a:t>
            </a:r>
            <a:r>
              <a:rPr lang="zh-CN" altLang="en-US" dirty="0"/>
              <a:t>；</a:t>
            </a:r>
            <a:endParaRPr lang="zh-CN" altLang="en-US" dirty="0"/>
          </a:p>
          <a:p>
            <a:pPr lvl="2"/>
            <a:r>
              <a:rPr lang="zh-CN" altLang="en-US" dirty="0">
                <a:solidFill>
                  <a:srgbClr val="FF0000"/>
                </a:solidFill>
              </a:rPr>
              <a:t>从内部结构上模拟客观世界</a:t>
            </a:r>
            <a:r>
              <a:rPr lang="zh-CN" altLang="en-US" dirty="0"/>
              <a:t>；</a:t>
            </a:r>
            <a:endParaRPr lang="zh-CN" altLang="en-US" dirty="0"/>
          </a:p>
          <a:p>
            <a:pPr lvl="1"/>
            <a:r>
              <a:rPr lang="en-US" altLang="zh-CN" dirty="0">
                <a:solidFill>
                  <a:srgbClr val="CC0000"/>
                </a:solidFill>
              </a:rPr>
              <a:t>【</a:t>
            </a:r>
            <a:r>
              <a:rPr lang="zh-CN" altLang="en-US" dirty="0">
                <a:solidFill>
                  <a:srgbClr val="CC0000"/>
                </a:solidFill>
              </a:rPr>
              <a:t>开发过程</a:t>
            </a:r>
            <a:r>
              <a:rPr lang="en-US" altLang="zh-CN" dirty="0">
                <a:solidFill>
                  <a:srgbClr val="CC0000"/>
                </a:solidFill>
              </a:rPr>
              <a:t>】</a:t>
            </a:r>
            <a:r>
              <a:rPr lang="en-US" altLang="zh-CN" dirty="0"/>
              <a:t>” </a:t>
            </a:r>
            <a:r>
              <a:rPr lang="zh-CN" altLang="en-US" dirty="0">
                <a:solidFill>
                  <a:srgbClr val="0000FF"/>
                </a:solidFill>
              </a:rPr>
              <a:t>做什么</a:t>
            </a:r>
            <a:r>
              <a:rPr lang="zh-CN" altLang="en-US" dirty="0"/>
              <a:t>” </a:t>
            </a:r>
            <a:r>
              <a:rPr lang="zh-CN" altLang="en-US" dirty="0">
                <a:sym typeface="Wingdings" panose="05000000000000000000" pitchFamily="2" charset="2"/>
              </a:rPr>
              <a:t></a:t>
            </a:r>
            <a:r>
              <a:rPr lang="zh-CN" altLang="en-US" dirty="0"/>
              <a:t>”</a:t>
            </a:r>
            <a:r>
              <a:rPr lang="zh-CN" altLang="en-US" dirty="0">
                <a:solidFill>
                  <a:srgbClr val="0000FF"/>
                </a:solidFill>
              </a:rPr>
              <a:t>用什么做</a:t>
            </a:r>
            <a:r>
              <a:rPr lang="zh-CN" altLang="en-US" dirty="0"/>
              <a:t>”</a:t>
            </a:r>
            <a:r>
              <a:rPr lang="zh-CN" altLang="en-US" dirty="0">
                <a:sym typeface="Wingdings" panose="05000000000000000000" pitchFamily="2" charset="2"/>
              </a:rPr>
              <a:t> </a:t>
            </a:r>
            <a:r>
              <a:rPr lang="zh-CN" altLang="en-US" dirty="0"/>
              <a:t>”</a:t>
            </a:r>
            <a:r>
              <a:rPr lang="zh-CN" altLang="en-US" dirty="0">
                <a:solidFill>
                  <a:srgbClr val="0000FF"/>
                </a:solidFill>
              </a:rPr>
              <a:t>如何做</a:t>
            </a:r>
            <a:r>
              <a:rPr lang="zh-CN" altLang="en-US" dirty="0"/>
              <a:t>”</a:t>
            </a:r>
            <a:endParaRPr lang="zh-CN" altLang="en-US" dirty="0"/>
          </a:p>
          <a:p>
            <a:pPr lvl="2"/>
            <a:r>
              <a:rPr lang="zh-CN" altLang="en-US" dirty="0">
                <a:solidFill>
                  <a:srgbClr val="0000FF"/>
                </a:solidFill>
              </a:rPr>
              <a:t>做什么</a:t>
            </a:r>
            <a:endParaRPr lang="zh-CN" altLang="en-US" dirty="0">
              <a:solidFill>
                <a:srgbClr val="0000FF"/>
              </a:solidFill>
            </a:endParaRPr>
          </a:p>
          <a:p>
            <a:pPr lvl="3"/>
            <a:r>
              <a:rPr lang="zh-CN" altLang="en-US" dirty="0"/>
              <a:t>需要具体解决某一应用任务；</a:t>
            </a:r>
            <a:endParaRPr lang="zh-CN" altLang="en-US" dirty="0"/>
          </a:p>
          <a:p>
            <a:pPr lvl="2"/>
            <a:r>
              <a:rPr lang="zh-CN" altLang="en-US" dirty="0">
                <a:solidFill>
                  <a:srgbClr val="0000FF"/>
                </a:solidFill>
              </a:rPr>
              <a:t>用什么做</a:t>
            </a:r>
            <a:endParaRPr lang="zh-CN" altLang="en-US" dirty="0">
              <a:solidFill>
                <a:srgbClr val="0000FF"/>
              </a:solidFill>
            </a:endParaRPr>
          </a:p>
          <a:p>
            <a:pPr lvl="3"/>
            <a:r>
              <a:rPr lang="zh-CN" altLang="en-US" dirty="0"/>
              <a:t>认识应用领域中的</a:t>
            </a:r>
            <a:r>
              <a:rPr lang="zh-CN" altLang="en-US" dirty="0">
                <a:solidFill>
                  <a:srgbClr val="C00000"/>
                </a:solidFill>
              </a:rPr>
              <a:t>对象及其关系</a:t>
            </a:r>
            <a:r>
              <a:rPr lang="zh-CN" altLang="en-US" dirty="0"/>
              <a:t>；</a:t>
            </a:r>
            <a:endParaRPr lang="zh-CN" altLang="en-US" dirty="0"/>
          </a:p>
          <a:p>
            <a:pPr lvl="3"/>
            <a:r>
              <a:rPr lang="zh-CN" altLang="en-US" dirty="0">
                <a:solidFill>
                  <a:srgbClr val="0000FF"/>
                </a:solidFill>
              </a:rPr>
              <a:t>设计出程序的基本单位</a:t>
            </a:r>
            <a:r>
              <a:rPr lang="en-US" altLang="zh-CN" dirty="0"/>
              <a:t>——</a:t>
            </a:r>
            <a:r>
              <a:rPr lang="zh-CN" altLang="en-US" u="sng" dirty="0">
                <a:solidFill>
                  <a:srgbClr val="CC0000"/>
                </a:solidFill>
              </a:rPr>
              <a:t>类</a:t>
            </a:r>
            <a:r>
              <a:rPr lang="zh-CN" altLang="en-US" dirty="0"/>
              <a:t>、</a:t>
            </a:r>
            <a:r>
              <a:rPr lang="zh-CN" altLang="en-US" u="sng" dirty="0">
                <a:solidFill>
                  <a:srgbClr val="CC0000"/>
                </a:solidFill>
              </a:rPr>
              <a:t>对象</a:t>
            </a:r>
            <a:r>
              <a:rPr lang="zh-CN" altLang="en-US" dirty="0"/>
              <a:t>；</a:t>
            </a:r>
            <a:endParaRPr lang="zh-CN" altLang="en-US" dirty="0"/>
          </a:p>
          <a:p>
            <a:pPr lvl="2"/>
            <a:r>
              <a:rPr lang="zh-CN" altLang="en-US" dirty="0" smtClean="0">
                <a:solidFill>
                  <a:srgbClr val="0000FF"/>
                </a:solidFill>
              </a:rPr>
              <a:t>如何</a:t>
            </a:r>
            <a:r>
              <a:rPr lang="en-US" altLang="zh-CN" dirty="0" smtClean="0">
                <a:solidFill>
                  <a:srgbClr val="0000FF"/>
                </a:solidFill>
              </a:rPr>
              <a:t>——</a:t>
            </a:r>
            <a:r>
              <a:rPr lang="zh-CN" altLang="en-US" dirty="0" smtClean="0"/>
              <a:t>如何</a:t>
            </a:r>
            <a:r>
              <a:rPr lang="zh-CN" altLang="en-US" dirty="0"/>
              <a:t>综合</a:t>
            </a:r>
            <a:r>
              <a:rPr lang="zh-CN" altLang="en-US" u="sng" dirty="0">
                <a:solidFill>
                  <a:srgbClr val="CC0000"/>
                </a:solidFill>
              </a:rPr>
              <a:t>类</a:t>
            </a:r>
            <a:r>
              <a:rPr lang="zh-CN" altLang="en-US" dirty="0"/>
              <a:t>、</a:t>
            </a:r>
            <a:r>
              <a:rPr lang="zh-CN" altLang="en-US" u="sng" dirty="0">
                <a:solidFill>
                  <a:srgbClr val="CC0000"/>
                </a:solidFill>
              </a:rPr>
              <a:t>对象</a:t>
            </a:r>
            <a:r>
              <a:rPr lang="zh-CN" altLang="en-US" dirty="0"/>
              <a:t>解决问题；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651">
                                            <p:txEl>
                                              <p:pRg st="5" end="5"/>
                                            </p:txEl>
                                          </p:spTgt>
                                        </p:tgtEl>
                                        <p:attrNameLst>
                                          <p:attrName>style.visibility</p:attrName>
                                        </p:attrNameLst>
                                      </p:cBhvr>
                                      <p:to>
                                        <p:strVal val="visible"/>
                                      </p:to>
                                    </p:set>
                                    <p:animEffect transition="in" filter="box(in)">
                                      <p:cBhvr>
                                        <p:cTn id="7" dur="500"/>
                                        <p:tgtEl>
                                          <p:spTgt spid="2765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651">
                                            <p:txEl>
                                              <p:pRg st="6" end="6"/>
                                            </p:txEl>
                                          </p:spTgt>
                                        </p:tgtEl>
                                        <p:attrNameLst>
                                          <p:attrName>style.visibility</p:attrName>
                                        </p:attrNameLst>
                                      </p:cBhvr>
                                      <p:to>
                                        <p:strVal val="visible"/>
                                      </p:to>
                                    </p:set>
                                    <p:animEffect transition="in" filter="box(in)">
                                      <p:cBhvr>
                                        <p:cTn id="12" dur="500"/>
                                        <p:tgtEl>
                                          <p:spTgt spid="27651">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651">
                                            <p:txEl>
                                              <p:pRg st="7" end="7"/>
                                            </p:txEl>
                                          </p:spTgt>
                                        </p:tgtEl>
                                        <p:attrNameLst>
                                          <p:attrName>style.visibility</p:attrName>
                                        </p:attrNameLst>
                                      </p:cBhvr>
                                      <p:to>
                                        <p:strVal val="visible"/>
                                      </p:to>
                                    </p:set>
                                    <p:animEffect transition="in" filter="box(in)">
                                      <p:cBhvr>
                                        <p:cTn id="17" dur="500"/>
                                        <p:tgtEl>
                                          <p:spTgt spid="27651">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7651">
                                            <p:txEl>
                                              <p:pRg st="8" end="8"/>
                                            </p:txEl>
                                          </p:spTgt>
                                        </p:tgtEl>
                                        <p:attrNameLst>
                                          <p:attrName>style.visibility</p:attrName>
                                        </p:attrNameLst>
                                      </p:cBhvr>
                                      <p:to>
                                        <p:strVal val="visible"/>
                                      </p:to>
                                    </p:set>
                                    <p:animEffect transition="in" filter="box(in)">
                                      <p:cBhvr>
                                        <p:cTn id="22" dur="500"/>
                                        <p:tgtEl>
                                          <p:spTgt spid="27651">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651">
                                            <p:txEl>
                                              <p:pRg st="9" end="9"/>
                                            </p:txEl>
                                          </p:spTgt>
                                        </p:tgtEl>
                                        <p:attrNameLst>
                                          <p:attrName>style.visibility</p:attrName>
                                        </p:attrNameLst>
                                      </p:cBhvr>
                                      <p:to>
                                        <p:strVal val="visible"/>
                                      </p:to>
                                    </p:set>
                                    <p:animEffect transition="in" filter="box(in)">
                                      <p:cBhvr>
                                        <p:cTn id="27" dur="500"/>
                                        <p:tgtEl>
                                          <p:spTgt spid="2765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7651">
                                            <p:txEl>
                                              <p:pRg st="10" end="10"/>
                                            </p:txEl>
                                          </p:spTgt>
                                        </p:tgtEl>
                                        <p:attrNameLst>
                                          <p:attrName>style.visibility</p:attrName>
                                        </p:attrNameLst>
                                      </p:cBhvr>
                                      <p:to>
                                        <p:strVal val="visible"/>
                                      </p:to>
                                    </p:set>
                                    <p:animEffect transition="in" filter="box(in)">
                                      <p:cBhvr>
                                        <p:cTn id="32" dur="500"/>
                                        <p:tgtEl>
                                          <p:spTgt spid="2765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2E8835B3-A742-43AB-A698-BFA49B577DEB}" type="datetime1">
              <a:rPr lang="zh-CN" altLang="en-US"/>
            </a:fld>
            <a:endParaRPr lang="en-US" altLang="zh-CN"/>
          </a:p>
        </p:txBody>
      </p:sp>
      <p:sp>
        <p:nvSpPr>
          <p:cNvPr id="10" name="灯片编号占位符 4"/>
          <p:cNvSpPr>
            <a:spLocks noGrp="1"/>
          </p:cNvSpPr>
          <p:nvPr>
            <p:ph type="sldNum" sz="quarter" idx="11"/>
          </p:nvPr>
        </p:nvSpPr>
        <p:spPr/>
        <p:txBody>
          <a:bodyPr/>
          <a:lstStyle/>
          <a:p>
            <a:fld id="{384479AD-F885-4CEB-8BAF-95A604733067}" type="slidenum">
              <a:rPr lang="en-US" altLang="zh-CN"/>
            </a:fld>
            <a:endParaRPr lang="en-US" altLang="zh-CN"/>
          </a:p>
        </p:txBody>
      </p:sp>
      <p:sp>
        <p:nvSpPr>
          <p:cNvPr id="140290"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40291"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关联关系</a:t>
            </a:r>
            <a:r>
              <a:rPr lang="en-US" altLang="zh-CN"/>
              <a:t>(Association)</a:t>
            </a:r>
            <a:endParaRPr lang="en-US" altLang="zh-CN"/>
          </a:p>
          <a:p>
            <a:pPr lvl="1"/>
            <a:r>
              <a:rPr lang="en-US" altLang="zh-CN">
                <a:solidFill>
                  <a:srgbClr val="CC0000"/>
                </a:solidFill>
              </a:rPr>
              <a:t>【</a:t>
            </a:r>
            <a:r>
              <a:rPr lang="zh-CN" altLang="en-US">
                <a:solidFill>
                  <a:srgbClr val="CC0000"/>
                </a:solidFill>
              </a:rPr>
              <a:t>强化形式</a:t>
            </a:r>
            <a:r>
              <a:rPr lang="en-US" altLang="zh-CN">
                <a:solidFill>
                  <a:srgbClr val="CC0000"/>
                </a:solidFill>
              </a:rPr>
              <a:t>】</a:t>
            </a:r>
            <a:r>
              <a:rPr lang="zh-CN" altLang="en-US">
                <a:solidFill>
                  <a:srgbClr val="0000FF"/>
                </a:solidFill>
              </a:rPr>
              <a:t>组合关系</a:t>
            </a:r>
            <a:r>
              <a:rPr lang="en-US" altLang="zh-CN"/>
              <a:t>(Composition)</a:t>
            </a:r>
            <a:endParaRPr lang="en-US" altLang="zh-CN"/>
          </a:p>
          <a:p>
            <a:pPr lvl="2"/>
            <a:r>
              <a:rPr lang="en-US" altLang="zh-CN">
                <a:solidFill>
                  <a:srgbClr val="0000FF"/>
                </a:solidFill>
              </a:rPr>
              <a:t>“</a:t>
            </a:r>
            <a:r>
              <a:rPr lang="zh-CN" altLang="en-US">
                <a:solidFill>
                  <a:srgbClr val="0000FF"/>
                </a:solidFill>
              </a:rPr>
              <a:t>整体”</a:t>
            </a:r>
            <a:r>
              <a:rPr lang="zh-CN" altLang="en-US"/>
              <a:t>与</a:t>
            </a:r>
            <a:r>
              <a:rPr lang="zh-CN" altLang="en-US">
                <a:solidFill>
                  <a:srgbClr val="0000FF"/>
                </a:solidFill>
              </a:rPr>
              <a:t>“部分”</a:t>
            </a:r>
            <a:r>
              <a:rPr lang="zh-CN" altLang="en-US"/>
              <a:t>间有“</a:t>
            </a:r>
            <a:r>
              <a:rPr lang="zh-CN" altLang="en-US">
                <a:solidFill>
                  <a:srgbClr val="0000FF"/>
                </a:solidFill>
              </a:rPr>
              <a:t>皮之不存，毛将焉附</a:t>
            </a:r>
            <a:r>
              <a:rPr lang="zh-CN" altLang="en-US"/>
              <a:t>”的语义。</a:t>
            </a:r>
            <a:endParaRPr lang="zh-CN" altLang="en-US"/>
          </a:p>
          <a:p>
            <a:pPr lvl="2"/>
            <a:r>
              <a:rPr lang="zh-CN" altLang="en-US">
                <a:solidFill>
                  <a:srgbClr val="0000FF"/>
                </a:solidFill>
              </a:rPr>
              <a:t>“部分”不能被“整体”共享。</a:t>
            </a:r>
            <a:endParaRPr lang="zh-CN" altLang="en-US">
              <a:solidFill>
                <a:srgbClr val="0000FF"/>
              </a:solidFill>
            </a:endParaRPr>
          </a:p>
        </p:txBody>
      </p:sp>
      <p:sp>
        <p:nvSpPr>
          <p:cNvPr id="140293" name="Rectangle 5"/>
          <p:cNvSpPr>
            <a:spLocks noChangeArrowheads="1"/>
          </p:cNvSpPr>
          <p:nvPr/>
        </p:nvSpPr>
        <p:spPr bwMode="auto">
          <a:xfrm>
            <a:off x="1066800" y="5105400"/>
            <a:ext cx="7162800" cy="1625600"/>
          </a:xfrm>
          <a:prstGeom prst="rect">
            <a:avLst/>
          </a:prstGeom>
          <a:no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活人</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private</a:t>
            </a:r>
            <a:r>
              <a:rPr lang="en-US" altLang="zh-CN" sz="2000" b="1">
                <a:ea typeface="黑体" panose="02010609060101010101" charset="-122"/>
              </a:rPr>
              <a:t> </a:t>
            </a:r>
            <a:r>
              <a:rPr lang="zh-CN" altLang="en-US" sz="2000" b="1">
                <a:ea typeface="黑体" panose="02010609060101010101" charset="-122"/>
              </a:rPr>
              <a:t>跳动的心脏 </a:t>
            </a:r>
            <a:r>
              <a:rPr lang="en-US" altLang="zh-CN" sz="2000" b="1">
                <a:ea typeface="黑体" panose="02010609060101010101" charset="-122"/>
              </a:rPr>
              <a:t>the</a:t>
            </a:r>
            <a:r>
              <a:rPr lang="zh-CN" altLang="en-US" sz="2000" b="1">
                <a:ea typeface="黑体" panose="02010609060101010101" charset="-122"/>
              </a:rPr>
              <a:t>心脏</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活人</a:t>
            </a:r>
            <a:r>
              <a:rPr lang="en-US" altLang="zh-CN" sz="2000" b="1">
                <a:ea typeface="黑体" panose="02010609060101010101" charset="-122"/>
              </a:rPr>
              <a:t>(){ the</a:t>
            </a:r>
            <a:r>
              <a:rPr lang="zh-CN" altLang="en-US" sz="2000" b="1">
                <a:ea typeface="黑体" panose="02010609060101010101" charset="-122"/>
              </a:rPr>
              <a:t>心脏 </a:t>
            </a:r>
            <a:r>
              <a:rPr lang="en-US" altLang="zh-CN" sz="2000" b="1">
                <a:ea typeface="黑体" panose="02010609060101010101" charset="-122"/>
              </a:rPr>
              <a:t>= </a:t>
            </a:r>
            <a:r>
              <a:rPr lang="en-US" altLang="zh-CN" sz="2000" b="1">
                <a:solidFill>
                  <a:srgbClr val="0000FF"/>
                </a:solidFill>
                <a:ea typeface="黑体" panose="02010609060101010101" charset="-122"/>
              </a:rPr>
              <a:t>new</a:t>
            </a:r>
            <a:r>
              <a:rPr lang="en-US" altLang="zh-CN" sz="2000" b="1">
                <a:ea typeface="黑体" panose="02010609060101010101" charset="-122"/>
              </a:rPr>
              <a:t> </a:t>
            </a:r>
            <a:r>
              <a:rPr lang="zh-CN" altLang="en-US" sz="2000" b="1">
                <a:ea typeface="黑体" panose="02010609060101010101" charset="-122"/>
              </a:rPr>
              <a:t>跳动的心脏</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活人</a:t>
            </a:r>
            <a:r>
              <a:rPr lang="en-US" altLang="zh-CN" sz="2000" b="1">
                <a:ea typeface="黑体" panose="02010609060101010101" charset="-122"/>
              </a:rPr>
              <a:t>(){ </a:t>
            </a:r>
            <a:r>
              <a:rPr lang="en-US" altLang="zh-CN" sz="2000" b="1">
                <a:solidFill>
                  <a:srgbClr val="0000FF"/>
                </a:solidFill>
                <a:ea typeface="黑体" panose="02010609060101010101" charset="-122"/>
              </a:rPr>
              <a:t>delete</a:t>
            </a:r>
            <a:r>
              <a:rPr lang="en-US" altLang="zh-CN" sz="2000" b="1">
                <a:ea typeface="黑体" panose="02010609060101010101" charset="-122"/>
              </a:rPr>
              <a:t> the</a:t>
            </a:r>
            <a:r>
              <a:rPr lang="zh-CN" altLang="en-US" sz="2000" b="1">
                <a:ea typeface="黑体" panose="02010609060101010101" charset="-122"/>
              </a:rPr>
              <a:t>心脏</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140294" name="AutoShape 6"/>
          <p:cNvSpPr/>
          <p:nvPr/>
        </p:nvSpPr>
        <p:spPr bwMode="auto">
          <a:xfrm>
            <a:off x="2362200" y="3429000"/>
            <a:ext cx="914400" cy="609600"/>
          </a:xfrm>
          <a:prstGeom prst="accentCallout2">
            <a:avLst>
              <a:gd name="adj1" fmla="val 18750"/>
              <a:gd name="adj2" fmla="val -8333"/>
              <a:gd name="adj3" fmla="val 18750"/>
              <a:gd name="adj4" fmla="val -26218"/>
              <a:gd name="adj5" fmla="val 111718"/>
              <a:gd name="adj6" fmla="val -44097"/>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整体</a:t>
            </a:r>
            <a:endParaRPr lang="zh-CN" altLang="en-US" sz="2400" b="1">
              <a:solidFill>
                <a:schemeClr val="bg1"/>
              </a:solidFill>
              <a:ea typeface="黑体" panose="02010609060101010101" charset="-122"/>
            </a:endParaRPr>
          </a:p>
        </p:txBody>
      </p:sp>
      <p:sp>
        <p:nvSpPr>
          <p:cNvPr id="140295" name="AutoShape 7"/>
          <p:cNvSpPr/>
          <p:nvPr/>
        </p:nvSpPr>
        <p:spPr bwMode="auto">
          <a:xfrm>
            <a:off x="6400800" y="3429000"/>
            <a:ext cx="914400" cy="609600"/>
          </a:xfrm>
          <a:prstGeom prst="accentCallout2">
            <a:avLst>
              <a:gd name="adj1" fmla="val 18750"/>
              <a:gd name="adj2" fmla="val -8333"/>
              <a:gd name="adj3" fmla="val 18750"/>
              <a:gd name="adj4" fmla="val -26218"/>
              <a:gd name="adj5" fmla="val 111718"/>
              <a:gd name="adj6" fmla="val -44097"/>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部分</a:t>
            </a:r>
            <a:endParaRPr lang="zh-CN" altLang="en-US" sz="2400" b="1">
              <a:solidFill>
                <a:schemeClr val="bg1"/>
              </a:solidFill>
              <a:ea typeface="黑体" panose="02010609060101010101" charset="-122"/>
            </a:endParaRPr>
          </a:p>
        </p:txBody>
      </p:sp>
      <p:pic>
        <p:nvPicPr>
          <p:cNvPr id="140297" name="Picture 9"/>
          <p:cNvPicPr>
            <a:picLocks noChangeAspect="1" noChangeArrowheads="1"/>
          </p:cNvPicPr>
          <p:nvPr/>
        </p:nvPicPr>
        <p:blipFill>
          <a:blip r:embed="rId1" cstate="print"/>
          <a:srcRect/>
          <a:stretch>
            <a:fillRect/>
          </a:stretch>
        </p:blipFill>
        <p:spPr bwMode="auto">
          <a:xfrm>
            <a:off x="1371600" y="3886200"/>
            <a:ext cx="6324600" cy="1550988"/>
          </a:xfrm>
          <a:prstGeom prst="rect">
            <a:avLst/>
          </a:prstGeom>
          <a:noFill/>
          <a:ln w="9525">
            <a:noFill/>
            <a:miter lim="800000"/>
            <a:headEnd/>
            <a:tailEnd/>
          </a:ln>
          <a:effectLst/>
        </p:spPr>
      </p:pic>
      <p:sp>
        <p:nvSpPr>
          <p:cNvPr id="140298" name="Rectangle 10"/>
          <p:cNvSpPr>
            <a:spLocks noChangeArrowheads="1"/>
          </p:cNvSpPr>
          <p:nvPr/>
        </p:nvSpPr>
        <p:spPr bwMode="auto">
          <a:xfrm>
            <a:off x="4495800" y="685800"/>
            <a:ext cx="3962400" cy="1320800"/>
          </a:xfrm>
          <a:prstGeom prst="rect">
            <a:avLst/>
          </a:prstGeom>
          <a:solidFill>
            <a:schemeClr val="bg1"/>
          </a:solidFill>
          <a:ln w="9525">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a:t>
            </a:r>
            <a:r>
              <a:rPr lang="en-US" altLang="zh-CN" sz="2000" b="1">
                <a:ea typeface="黑体" panose="02010609060101010101" charset="-122"/>
              </a:rPr>
              <a:t> </a:t>
            </a:r>
            <a:r>
              <a:rPr lang="en-US" altLang="zh-CN" sz="2000" b="1">
                <a:solidFill>
                  <a:srgbClr val="0000FF"/>
                </a:solidFill>
                <a:ea typeface="黑体" panose="02010609060101010101" charset="-122"/>
              </a:rPr>
              <a:t>class</a:t>
            </a:r>
            <a:r>
              <a:rPr lang="en-US" altLang="zh-CN" sz="2000" b="1">
                <a:ea typeface="黑体" panose="02010609060101010101" charset="-122"/>
              </a:rPr>
              <a:t> </a:t>
            </a:r>
            <a:r>
              <a:rPr lang="zh-CN" altLang="en-US" sz="2000" b="1">
                <a:ea typeface="黑体" panose="02010609060101010101" charset="-122"/>
              </a:rPr>
              <a:t>跳动的心脏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private</a:t>
            </a:r>
            <a:r>
              <a:rPr lang="en-US" altLang="zh-CN" sz="2000" b="1">
                <a:ea typeface="黑体" panose="02010609060101010101" charset="-122"/>
              </a:rPr>
              <a:t> </a:t>
            </a:r>
            <a:r>
              <a:rPr lang="zh-CN" altLang="en-US" sz="2000" b="1">
                <a:ea typeface="黑体" panose="02010609060101010101" charset="-122"/>
              </a:rPr>
              <a:t>活人 </a:t>
            </a:r>
            <a:r>
              <a:rPr lang="en-US" altLang="zh-CN" sz="2000" b="1">
                <a:ea typeface="黑体" panose="02010609060101010101" charset="-122"/>
              </a:rPr>
              <a:t>the</a:t>
            </a:r>
            <a:r>
              <a:rPr lang="zh-CN" altLang="en-US" sz="2000" b="1">
                <a:ea typeface="黑体" panose="02010609060101010101" charset="-122"/>
              </a:rPr>
              <a:t>活人</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a:t>
            </a:r>
            <a:r>
              <a:rPr lang="en-US" altLang="zh-CN" sz="2000" b="1">
                <a:ea typeface="黑体" panose="02010609060101010101" charset="-122"/>
              </a:rPr>
              <a:t> </a:t>
            </a:r>
            <a:r>
              <a:rPr lang="zh-CN" altLang="en-US" sz="2000" b="1">
                <a:ea typeface="黑体" panose="02010609060101010101" charset="-122"/>
              </a:rPr>
              <a:t>跳动的心脏</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0291">
                                            <p:txEl>
                                              <p:pRg st="2" end="2"/>
                                            </p:txEl>
                                          </p:spTgt>
                                        </p:tgtEl>
                                        <p:attrNameLst>
                                          <p:attrName>style.visibility</p:attrName>
                                        </p:attrNameLst>
                                      </p:cBhvr>
                                      <p:to>
                                        <p:strVal val="visible"/>
                                      </p:to>
                                    </p:set>
                                    <p:animEffect transition="in" filter="strips(downRight)">
                                      <p:cBhvr>
                                        <p:cTn id="7" dur="500"/>
                                        <p:tgtEl>
                                          <p:spTgt spid="14029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0291">
                                            <p:txEl>
                                              <p:pRg st="3" end="3"/>
                                            </p:txEl>
                                          </p:spTgt>
                                        </p:tgtEl>
                                        <p:attrNameLst>
                                          <p:attrName>style.visibility</p:attrName>
                                        </p:attrNameLst>
                                      </p:cBhvr>
                                      <p:to>
                                        <p:strVal val="visible"/>
                                      </p:to>
                                    </p:set>
                                    <p:animEffect transition="in" filter="strips(downRight)">
                                      <p:cBhvr>
                                        <p:cTn id="12" dur="500"/>
                                        <p:tgtEl>
                                          <p:spTgt spid="140291">
                                            <p:txEl>
                                              <p:pRg st="3" end="3"/>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140291">
                                            <p:txEl>
                                              <p:pRg st="4" end="4"/>
                                            </p:txEl>
                                          </p:spTgt>
                                        </p:tgtEl>
                                        <p:attrNameLst>
                                          <p:attrName>style.visibility</p:attrName>
                                        </p:attrNameLst>
                                      </p:cBhvr>
                                      <p:to>
                                        <p:strVal val="visible"/>
                                      </p:to>
                                    </p:set>
                                    <p:animEffect transition="in" filter="strips(downRight)">
                                      <p:cBhvr>
                                        <p:cTn id="15" dur="500"/>
                                        <p:tgtEl>
                                          <p:spTgt spid="14029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40297"/>
                                        </p:tgtEl>
                                        <p:attrNameLst>
                                          <p:attrName>style.visibility</p:attrName>
                                        </p:attrNameLst>
                                      </p:cBhvr>
                                      <p:to>
                                        <p:strVal val="visible"/>
                                      </p:to>
                                    </p:set>
                                    <p:animEffect transition="in" filter="box(in)">
                                      <p:cBhvr>
                                        <p:cTn id="20" dur="500"/>
                                        <p:tgtEl>
                                          <p:spTgt spid="140297"/>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140294"/>
                                        </p:tgtEl>
                                        <p:attrNameLst>
                                          <p:attrName>style.visibility</p:attrName>
                                        </p:attrNameLst>
                                      </p:cBhvr>
                                      <p:to>
                                        <p:strVal val="visible"/>
                                      </p:to>
                                    </p:set>
                                    <p:animEffect transition="in" filter="strips(downLeft)">
                                      <p:cBhvr>
                                        <p:cTn id="25" dur="500"/>
                                        <p:tgtEl>
                                          <p:spTgt spid="140294"/>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140295"/>
                                        </p:tgtEl>
                                        <p:attrNameLst>
                                          <p:attrName>style.visibility</p:attrName>
                                        </p:attrNameLst>
                                      </p:cBhvr>
                                      <p:to>
                                        <p:strVal val="visible"/>
                                      </p:to>
                                    </p:set>
                                    <p:animEffect transition="in" filter="strips(downLeft)">
                                      <p:cBhvr>
                                        <p:cTn id="30" dur="500"/>
                                        <p:tgtEl>
                                          <p:spTgt spid="14029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0293"/>
                                        </p:tgtEl>
                                        <p:attrNameLst>
                                          <p:attrName>style.visibility</p:attrName>
                                        </p:attrNameLst>
                                      </p:cBhvr>
                                      <p:to>
                                        <p:strVal val="visible"/>
                                      </p:to>
                                    </p:set>
                                    <p:anim calcmode="lin" valueType="num">
                                      <p:cBhvr additive="base">
                                        <p:cTn id="35" dur="500" fill="hold"/>
                                        <p:tgtEl>
                                          <p:spTgt spid="140293"/>
                                        </p:tgtEl>
                                        <p:attrNameLst>
                                          <p:attrName>ppt_x</p:attrName>
                                        </p:attrNameLst>
                                      </p:cBhvr>
                                      <p:tavLst>
                                        <p:tav tm="0">
                                          <p:val>
                                            <p:strVal val="#ppt_x"/>
                                          </p:val>
                                        </p:tav>
                                        <p:tav tm="100000">
                                          <p:val>
                                            <p:strVal val="#ppt_x"/>
                                          </p:val>
                                        </p:tav>
                                      </p:tavLst>
                                    </p:anim>
                                    <p:anim calcmode="lin" valueType="num">
                                      <p:cBhvr additive="base">
                                        <p:cTn id="36" dur="500" fill="hold"/>
                                        <p:tgtEl>
                                          <p:spTgt spid="14029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0298"/>
                                        </p:tgtEl>
                                        <p:attrNameLst>
                                          <p:attrName>style.visibility</p:attrName>
                                        </p:attrNameLst>
                                      </p:cBhvr>
                                      <p:to>
                                        <p:strVal val="visible"/>
                                      </p:to>
                                    </p:set>
                                    <p:anim calcmode="lin" valueType="num">
                                      <p:cBhvr additive="base">
                                        <p:cTn id="41" dur="500" fill="hold"/>
                                        <p:tgtEl>
                                          <p:spTgt spid="140298"/>
                                        </p:tgtEl>
                                        <p:attrNameLst>
                                          <p:attrName>ppt_x</p:attrName>
                                        </p:attrNameLst>
                                      </p:cBhvr>
                                      <p:tavLst>
                                        <p:tav tm="0">
                                          <p:val>
                                            <p:strVal val="#ppt_x"/>
                                          </p:val>
                                        </p:tav>
                                        <p:tav tm="100000">
                                          <p:val>
                                            <p:strVal val="#ppt_x"/>
                                          </p:val>
                                        </p:tav>
                                      </p:tavLst>
                                    </p:anim>
                                    <p:anim calcmode="lin" valueType="num">
                                      <p:cBhvr additive="base">
                                        <p:cTn id="42" dur="500" fill="hold"/>
                                        <p:tgtEl>
                                          <p:spTgt spid="140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P spid="140293" grpId="0" animBg="1"/>
      <p:bldP spid="140294" grpId="0" animBg="1"/>
      <p:bldP spid="140295" grpId="0" animBg="1"/>
      <p:bldP spid="14029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28CCF2EF-C5EC-47FE-A763-3C549B993EA3}" type="datetime1">
              <a:rPr lang="zh-CN" altLang="en-US"/>
            </a:fld>
            <a:endParaRPr lang="en-US" altLang="zh-CN"/>
          </a:p>
        </p:txBody>
      </p:sp>
      <p:sp>
        <p:nvSpPr>
          <p:cNvPr id="6" name="灯片编号占位符 4"/>
          <p:cNvSpPr>
            <a:spLocks noGrp="1"/>
          </p:cNvSpPr>
          <p:nvPr>
            <p:ph type="sldNum" sz="quarter" idx="11"/>
          </p:nvPr>
        </p:nvSpPr>
        <p:spPr/>
        <p:txBody>
          <a:bodyPr/>
          <a:lstStyle/>
          <a:p>
            <a:fld id="{E5DFAACF-6606-4139-B35D-7E802EEED8EA}" type="slidenum">
              <a:rPr lang="en-US" altLang="zh-CN"/>
            </a:fld>
            <a:endParaRPr lang="en-US" altLang="zh-CN"/>
          </a:p>
        </p:txBody>
      </p:sp>
      <p:sp>
        <p:nvSpPr>
          <p:cNvPr id="122882"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22883" name="Rectangle 3"/>
          <p:cNvSpPr>
            <a:spLocks noGrp="1" noChangeArrowheads="1"/>
          </p:cNvSpPr>
          <p:nvPr>
            <p:ph type="body" idx="1"/>
          </p:nvPr>
        </p:nvSpPr>
        <p:spPr/>
        <p:txBody>
          <a:bodyPr/>
          <a:lstStyle/>
          <a:p>
            <a:r>
              <a:rPr lang="en-US" altLang="zh-CN" dirty="0">
                <a:solidFill>
                  <a:srgbClr val="CC0000"/>
                </a:solidFill>
              </a:rPr>
              <a:t>1</a:t>
            </a:r>
            <a:r>
              <a:rPr lang="zh-CN" altLang="en-US" dirty="0">
                <a:solidFill>
                  <a:srgbClr val="CC0000"/>
                </a:solidFill>
              </a:rPr>
              <a:t>、 类图</a:t>
            </a:r>
            <a:r>
              <a:rPr lang="zh-CN" altLang="en-US" dirty="0">
                <a:cs typeface="Times New Roman" panose="02020603050405020304" pitchFamily="18" charset="0"/>
              </a:rPr>
              <a:t>（</a:t>
            </a:r>
            <a:r>
              <a:rPr lang="en-US" altLang="zh-CN" dirty="0">
                <a:cs typeface="Times New Roman" panose="02020603050405020304" pitchFamily="18" charset="0"/>
              </a:rPr>
              <a:t>Class Diagram</a:t>
            </a:r>
            <a:r>
              <a:rPr lang="zh-CN" altLang="en-US" dirty="0">
                <a:cs typeface="Times New Roman" panose="02020603050405020304" pitchFamily="18" charset="0"/>
              </a:rPr>
              <a:t>）</a:t>
            </a:r>
            <a:endParaRPr lang="zh-CN" altLang="en-US" dirty="0"/>
          </a:p>
          <a:p>
            <a:pPr lvl="1"/>
            <a:r>
              <a:rPr lang="en-US" altLang="zh-CN" dirty="0">
                <a:solidFill>
                  <a:srgbClr val="CC0000"/>
                </a:solidFill>
              </a:rPr>
              <a:t>【</a:t>
            </a:r>
            <a:r>
              <a:rPr lang="zh-CN" altLang="en-US" dirty="0">
                <a:solidFill>
                  <a:srgbClr val="CC0000"/>
                </a:solidFill>
              </a:rPr>
              <a:t>组成</a:t>
            </a:r>
            <a:r>
              <a:rPr lang="en-US" altLang="zh-CN" dirty="0">
                <a:solidFill>
                  <a:srgbClr val="CC0000"/>
                </a:solidFill>
              </a:rPr>
              <a:t>】</a:t>
            </a:r>
            <a:r>
              <a:rPr lang="zh-CN" altLang="en-US" dirty="0">
                <a:solidFill>
                  <a:srgbClr val="0000FF"/>
                </a:solidFill>
              </a:rPr>
              <a:t>依赖关系</a:t>
            </a:r>
            <a:r>
              <a:rPr lang="en-US" altLang="zh-CN" dirty="0"/>
              <a:t>(Dependency)</a:t>
            </a:r>
            <a:endParaRPr lang="en-US" altLang="zh-CN" dirty="0"/>
          </a:p>
          <a:p>
            <a:pPr lvl="2"/>
            <a:r>
              <a:rPr lang="zh-CN" altLang="en-US" dirty="0">
                <a:solidFill>
                  <a:srgbClr val="0000FF"/>
                </a:solidFill>
              </a:rPr>
              <a:t>两个对象之间由于通信而形成的关系</a:t>
            </a:r>
            <a:r>
              <a:rPr lang="zh-CN" altLang="en-US" dirty="0"/>
              <a:t>，表示</a:t>
            </a:r>
            <a:endParaRPr lang="zh-CN" altLang="en-US" dirty="0"/>
          </a:p>
          <a:p>
            <a:pPr lvl="3"/>
            <a:r>
              <a:rPr lang="zh-CN" altLang="en-US" dirty="0">
                <a:solidFill>
                  <a:srgbClr val="0000FF"/>
                </a:solidFill>
              </a:rPr>
              <a:t>对象</a:t>
            </a:r>
            <a:r>
              <a:rPr lang="en-US" altLang="zh-CN" dirty="0">
                <a:solidFill>
                  <a:srgbClr val="0000FF"/>
                </a:solidFill>
              </a:rPr>
              <a:t>A</a:t>
            </a:r>
            <a:r>
              <a:rPr lang="zh-CN" altLang="en-US" dirty="0"/>
              <a:t>发送消息到另一个</a:t>
            </a:r>
            <a:r>
              <a:rPr lang="zh-CN" altLang="en-US" dirty="0">
                <a:solidFill>
                  <a:srgbClr val="0000FF"/>
                </a:solidFill>
              </a:rPr>
              <a:t>对象</a:t>
            </a:r>
            <a:r>
              <a:rPr lang="en-US" altLang="zh-CN" dirty="0">
                <a:solidFill>
                  <a:srgbClr val="0000FF"/>
                </a:solidFill>
              </a:rPr>
              <a:t>B</a:t>
            </a:r>
            <a:r>
              <a:rPr lang="zh-CN" altLang="en-US" dirty="0"/>
              <a:t>；</a:t>
            </a:r>
            <a:endParaRPr lang="zh-CN" altLang="en-US" dirty="0"/>
          </a:p>
          <a:p>
            <a:pPr lvl="3"/>
            <a:r>
              <a:rPr lang="zh-CN" altLang="en-US" dirty="0"/>
              <a:t>由</a:t>
            </a:r>
            <a:r>
              <a:rPr lang="zh-CN" altLang="en-US" dirty="0">
                <a:solidFill>
                  <a:srgbClr val="0000FF"/>
                </a:solidFill>
              </a:rPr>
              <a:t>对象</a:t>
            </a:r>
            <a:r>
              <a:rPr lang="en-US" altLang="zh-CN" dirty="0">
                <a:solidFill>
                  <a:srgbClr val="0000FF"/>
                </a:solidFill>
              </a:rPr>
              <a:t>B</a:t>
            </a:r>
            <a:r>
              <a:rPr lang="zh-CN" altLang="en-US" dirty="0"/>
              <a:t>完成某些处理。 </a:t>
            </a:r>
            <a:endParaRPr lang="zh-CN" altLang="en-US" dirty="0"/>
          </a:p>
          <a:p>
            <a:pPr lvl="2"/>
            <a:r>
              <a:rPr lang="zh-CN" altLang="en-US" dirty="0">
                <a:solidFill>
                  <a:srgbClr val="0000FF"/>
                </a:solidFill>
              </a:rPr>
              <a:t>对象收到消息后执行的操作称为它提供的</a:t>
            </a:r>
            <a:r>
              <a:rPr lang="zh-CN" altLang="en-US" dirty="0" smtClean="0">
                <a:solidFill>
                  <a:srgbClr val="0000FF"/>
                </a:solidFill>
              </a:rPr>
              <a:t>服务</a:t>
            </a:r>
            <a:endParaRPr lang="zh-CN" altLang="en-US" dirty="0" smtClean="0">
              <a:solidFill>
                <a:srgbClr val="0000FF"/>
              </a:solidFill>
            </a:endParaRPr>
          </a:p>
        </p:txBody>
      </p:sp>
      <p:pic>
        <p:nvPicPr>
          <p:cNvPr id="122885" name="Picture 5" descr="依赖关系"/>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905000" y="3908426"/>
            <a:ext cx="5105400" cy="2416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animEffect transition="in" filter="strips(downRight)">
                                      <p:cBhvr>
                                        <p:cTn id="7" dur="500"/>
                                        <p:tgtEl>
                                          <p:spTgt spid="1228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2885"/>
                                        </p:tgtEl>
                                        <p:attrNameLst>
                                          <p:attrName>style.visibility</p:attrName>
                                        </p:attrNameLst>
                                      </p:cBhvr>
                                      <p:to>
                                        <p:strVal val="visible"/>
                                      </p:to>
                                    </p:set>
                                    <p:animEffect transition="in" filter="box(in)">
                                      <p:cBhvr>
                                        <p:cTn id="12" dur="500"/>
                                        <p:tgtEl>
                                          <p:spTgt spid="12288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2883">
                                            <p:txEl>
                                              <p:pRg st="2" end="2"/>
                                            </p:txEl>
                                          </p:spTgt>
                                        </p:tgtEl>
                                        <p:attrNameLst>
                                          <p:attrName>style.visibility</p:attrName>
                                        </p:attrNameLst>
                                      </p:cBhvr>
                                      <p:to>
                                        <p:strVal val="visible"/>
                                      </p:to>
                                    </p:set>
                                    <p:animEffect transition="in" filter="strips(downRight)">
                                      <p:cBhvr>
                                        <p:cTn id="17" dur="500"/>
                                        <p:tgtEl>
                                          <p:spTgt spid="122883">
                                            <p:txEl>
                                              <p:pRg st="2" end="2"/>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22883">
                                            <p:txEl>
                                              <p:pRg st="3" end="3"/>
                                            </p:txEl>
                                          </p:spTgt>
                                        </p:tgtEl>
                                        <p:attrNameLst>
                                          <p:attrName>style.visibility</p:attrName>
                                        </p:attrNameLst>
                                      </p:cBhvr>
                                      <p:to>
                                        <p:strVal val="visible"/>
                                      </p:to>
                                    </p:set>
                                    <p:animEffect transition="in" filter="strips(downRight)">
                                      <p:cBhvr>
                                        <p:cTn id="20" dur="500"/>
                                        <p:tgtEl>
                                          <p:spTgt spid="122883">
                                            <p:txEl>
                                              <p:pRg st="3" end="3"/>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22883">
                                            <p:txEl>
                                              <p:pRg st="4" end="4"/>
                                            </p:txEl>
                                          </p:spTgt>
                                        </p:tgtEl>
                                        <p:attrNameLst>
                                          <p:attrName>style.visibility</p:attrName>
                                        </p:attrNameLst>
                                      </p:cBhvr>
                                      <p:to>
                                        <p:strVal val="visible"/>
                                      </p:to>
                                    </p:set>
                                    <p:animEffect transition="in" filter="strips(downRight)">
                                      <p:cBhvr>
                                        <p:cTn id="23" dur="500"/>
                                        <p:tgtEl>
                                          <p:spTgt spid="122883">
                                            <p:txEl>
                                              <p:pRg st="4" end="4"/>
                                            </p:txEl>
                                          </p:spTgt>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22883">
                                            <p:txEl>
                                              <p:pRg st="5" end="5"/>
                                            </p:txEl>
                                          </p:spTgt>
                                        </p:tgtEl>
                                        <p:attrNameLst>
                                          <p:attrName>style.visibility</p:attrName>
                                        </p:attrNameLst>
                                      </p:cBhvr>
                                      <p:to>
                                        <p:strVal val="visible"/>
                                      </p:to>
                                    </p:set>
                                    <p:animEffect transition="in" filter="strips(downRight)">
                                      <p:cBhvr>
                                        <p:cTn id="26" dur="500"/>
                                        <p:tgtEl>
                                          <p:spTgt spid="1228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28CCF2EF-C5EC-47FE-A763-3C549B993EA3}" type="datetime1">
              <a:rPr lang="zh-CN" altLang="en-US"/>
            </a:fld>
            <a:endParaRPr lang="en-US" altLang="zh-CN"/>
          </a:p>
        </p:txBody>
      </p:sp>
      <p:sp>
        <p:nvSpPr>
          <p:cNvPr id="6" name="灯片编号占位符 4"/>
          <p:cNvSpPr>
            <a:spLocks noGrp="1"/>
          </p:cNvSpPr>
          <p:nvPr>
            <p:ph type="sldNum" sz="quarter" idx="11"/>
          </p:nvPr>
        </p:nvSpPr>
        <p:spPr/>
        <p:txBody>
          <a:bodyPr/>
          <a:lstStyle/>
          <a:p>
            <a:fld id="{E5DFAACF-6606-4139-B35D-7E802EEED8EA}" type="slidenum">
              <a:rPr lang="en-US" altLang="zh-CN"/>
            </a:fld>
            <a:endParaRPr lang="en-US" altLang="zh-CN"/>
          </a:p>
        </p:txBody>
      </p:sp>
      <p:sp>
        <p:nvSpPr>
          <p:cNvPr id="122882"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22883" name="Rectangle 3"/>
          <p:cNvSpPr>
            <a:spLocks noGrp="1" noChangeArrowheads="1"/>
          </p:cNvSpPr>
          <p:nvPr>
            <p:ph type="body" idx="1"/>
          </p:nvPr>
        </p:nvSpPr>
        <p:spPr/>
        <p:txBody>
          <a:bodyPr/>
          <a:lstStyle/>
          <a:p>
            <a:r>
              <a:rPr lang="en-US" altLang="zh-CN" dirty="0">
                <a:solidFill>
                  <a:srgbClr val="CC0000"/>
                </a:solidFill>
              </a:rPr>
              <a:t>1</a:t>
            </a:r>
            <a:r>
              <a:rPr lang="zh-CN" altLang="en-US" dirty="0">
                <a:solidFill>
                  <a:srgbClr val="CC0000"/>
                </a:solidFill>
              </a:rPr>
              <a:t>、 类图</a:t>
            </a:r>
            <a:r>
              <a:rPr lang="zh-CN" altLang="en-US" dirty="0">
                <a:cs typeface="Times New Roman" panose="02020603050405020304" pitchFamily="18" charset="0"/>
              </a:rPr>
              <a:t>（</a:t>
            </a:r>
            <a:r>
              <a:rPr lang="en-US" altLang="zh-CN" dirty="0">
                <a:cs typeface="Times New Roman" panose="02020603050405020304" pitchFamily="18" charset="0"/>
              </a:rPr>
              <a:t>Class Diagram</a:t>
            </a:r>
            <a:r>
              <a:rPr lang="zh-CN" altLang="en-US" dirty="0">
                <a:cs typeface="Times New Roman" panose="02020603050405020304" pitchFamily="18" charset="0"/>
              </a:rPr>
              <a:t>）</a:t>
            </a:r>
            <a:endParaRPr lang="zh-CN" altLang="en-US" dirty="0"/>
          </a:p>
          <a:p>
            <a:pPr lvl="1"/>
            <a:r>
              <a:rPr lang="en-US" altLang="zh-CN" dirty="0">
                <a:solidFill>
                  <a:srgbClr val="CC0000"/>
                </a:solidFill>
              </a:rPr>
              <a:t>【</a:t>
            </a:r>
            <a:r>
              <a:rPr lang="zh-CN" altLang="en-US" dirty="0">
                <a:solidFill>
                  <a:srgbClr val="CC0000"/>
                </a:solidFill>
              </a:rPr>
              <a:t>组成</a:t>
            </a:r>
            <a:r>
              <a:rPr lang="en-US" altLang="zh-CN" dirty="0">
                <a:solidFill>
                  <a:srgbClr val="CC0000"/>
                </a:solidFill>
              </a:rPr>
              <a:t>】</a:t>
            </a:r>
            <a:r>
              <a:rPr lang="zh-CN" altLang="en-US" dirty="0">
                <a:solidFill>
                  <a:srgbClr val="0000FF"/>
                </a:solidFill>
              </a:rPr>
              <a:t>依赖关系</a:t>
            </a:r>
            <a:r>
              <a:rPr lang="en-US" altLang="zh-CN" dirty="0"/>
              <a:t>(Dependency</a:t>
            </a:r>
            <a:r>
              <a:rPr lang="en-US" altLang="zh-CN" dirty="0" smtClean="0"/>
              <a:t>)</a:t>
            </a:r>
            <a:endParaRPr lang="en-US" altLang="zh-CN" dirty="0"/>
          </a:p>
        </p:txBody>
      </p:sp>
      <p:pic>
        <p:nvPicPr>
          <p:cNvPr id="2" name="图片 1"/>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7396" y="2138171"/>
            <a:ext cx="8233055" cy="1811272"/>
          </a:xfrm>
          <a:prstGeom prst="rect">
            <a:avLst/>
          </a:prstGeom>
        </p:spPr>
      </p:pic>
      <p:sp>
        <p:nvSpPr>
          <p:cNvPr id="3" name="矩形 2"/>
          <p:cNvSpPr/>
          <p:nvPr/>
        </p:nvSpPr>
        <p:spPr>
          <a:xfrm>
            <a:off x="498336" y="3992048"/>
            <a:ext cx="3311664" cy="230832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l"/>
            <a:r>
              <a:rPr lang="en-US" altLang="zh-CN" sz="1800" dirty="0">
                <a:solidFill>
                  <a:srgbClr val="0000FF"/>
                </a:solidFill>
              </a:rPr>
              <a:t>public</a:t>
            </a:r>
            <a:r>
              <a:rPr lang="en-US" altLang="zh-CN" sz="1800" dirty="0">
                <a:solidFill>
                  <a:schemeClr val="tx1"/>
                </a:solidFill>
              </a:rPr>
              <a:t> </a:t>
            </a:r>
            <a:r>
              <a:rPr lang="en-US" altLang="zh-CN" sz="1800" dirty="0">
                <a:solidFill>
                  <a:srgbClr val="0000FF"/>
                </a:solidFill>
              </a:rPr>
              <a:t>class</a:t>
            </a:r>
            <a:r>
              <a:rPr lang="en-US" altLang="zh-CN" sz="1800" dirty="0">
                <a:solidFill>
                  <a:schemeClr val="tx1"/>
                </a:solidFill>
              </a:rPr>
              <a:t> Driver  </a:t>
            </a:r>
            <a:endParaRPr lang="en-US" altLang="zh-CN" sz="1800" dirty="0">
              <a:solidFill>
                <a:schemeClr val="tx1"/>
              </a:solidFill>
            </a:endParaRPr>
          </a:p>
          <a:p>
            <a:pPr algn="l"/>
            <a:r>
              <a:rPr lang="en-US" altLang="zh-CN" sz="1800" dirty="0">
                <a:solidFill>
                  <a:schemeClr val="tx1"/>
                </a:solidFill>
              </a:rPr>
              <a:t>{  </a:t>
            </a:r>
            <a:endParaRPr lang="en-US" altLang="zh-CN" sz="1800" dirty="0">
              <a:solidFill>
                <a:schemeClr val="tx1"/>
              </a:solidFill>
            </a:endParaRPr>
          </a:p>
          <a:p>
            <a:pPr algn="l"/>
            <a:r>
              <a:rPr lang="en-US" altLang="zh-CN" sz="1800" dirty="0">
                <a:solidFill>
                  <a:schemeClr val="tx1"/>
                </a:solidFill>
              </a:rPr>
              <a:t>    </a:t>
            </a:r>
            <a:r>
              <a:rPr lang="en-US" altLang="zh-CN" sz="1800" dirty="0">
                <a:solidFill>
                  <a:srgbClr val="0000FF"/>
                </a:solidFill>
              </a:rPr>
              <a:t>public</a:t>
            </a:r>
            <a:r>
              <a:rPr lang="en-US" altLang="zh-CN" sz="1800" dirty="0">
                <a:solidFill>
                  <a:schemeClr val="tx1"/>
                </a:solidFill>
              </a:rPr>
              <a:t> </a:t>
            </a:r>
            <a:r>
              <a:rPr lang="en-US" altLang="zh-CN" sz="1800" dirty="0">
                <a:solidFill>
                  <a:srgbClr val="0000FF"/>
                </a:solidFill>
              </a:rPr>
              <a:t>void</a:t>
            </a:r>
            <a:r>
              <a:rPr lang="en-US" altLang="zh-CN" sz="1800" dirty="0">
                <a:solidFill>
                  <a:schemeClr val="tx1"/>
                </a:solidFill>
              </a:rPr>
              <a:t> drive(Car car)  </a:t>
            </a:r>
            <a:endParaRPr lang="en-US" altLang="zh-CN" sz="1800" dirty="0">
              <a:solidFill>
                <a:schemeClr val="tx1"/>
              </a:solidFill>
            </a:endParaRPr>
          </a:p>
          <a:p>
            <a:pPr algn="l"/>
            <a:r>
              <a:rPr lang="en-US" altLang="zh-CN" sz="1800" dirty="0">
                <a:solidFill>
                  <a:schemeClr val="tx1"/>
                </a:solidFill>
              </a:rPr>
              <a:t>    {  </a:t>
            </a:r>
            <a:endParaRPr lang="en-US" altLang="zh-CN" sz="1800" dirty="0">
              <a:solidFill>
                <a:schemeClr val="tx1"/>
              </a:solidFill>
            </a:endParaRPr>
          </a:p>
          <a:p>
            <a:pPr algn="l"/>
            <a:r>
              <a:rPr lang="en-US" altLang="zh-CN" sz="1800" dirty="0">
                <a:solidFill>
                  <a:schemeClr val="tx1"/>
                </a:solidFill>
              </a:rPr>
              <a:t>        </a:t>
            </a:r>
            <a:r>
              <a:rPr lang="en-US" altLang="zh-CN" sz="1800" dirty="0" err="1">
                <a:solidFill>
                  <a:schemeClr val="tx1"/>
                </a:solidFill>
              </a:rPr>
              <a:t>car.move</a:t>
            </a:r>
            <a:r>
              <a:rPr lang="en-US" altLang="zh-CN" sz="1800" dirty="0">
                <a:solidFill>
                  <a:schemeClr val="tx1"/>
                </a:solidFill>
              </a:rPr>
              <a:t>();  </a:t>
            </a:r>
            <a:endParaRPr lang="en-US" altLang="zh-CN" sz="1800" dirty="0">
              <a:solidFill>
                <a:schemeClr val="tx1"/>
              </a:solidFill>
            </a:endParaRPr>
          </a:p>
          <a:p>
            <a:pPr algn="l"/>
            <a:r>
              <a:rPr lang="en-US" altLang="zh-CN" sz="1800" dirty="0">
                <a:solidFill>
                  <a:schemeClr val="tx1"/>
                </a:solidFill>
              </a:rPr>
              <a:t>    }  </a:t>
            </a:r>
            <a:endParaRPr lang="en-US" altLang="zh-CN" sz="1800" dirty="0">
              <a:solidFill>
                <a:schemeClr val="tx1"/>
              </a:solidFill>
            </a:endParaRPr>
          </a:p>
          <a:p>
            <a:pPr algn="l"/>
            <a:r>
              <a:rPr lang="en-US" altLang="zh-CN" sz="1800" dirty="0">
                <a:solidFill>
                  <a:schemeClr val="tx1"/>
                </a:solidFill>
              </a:rPr>
              <a:t>    ……  </a:t>
            </a:r>
            <a:endParaRPr lang="en-US" altLang="zh-CN" sz="1800" dirty="0">
              <a:solidFill>
                <a:schemeClr val="tx1"/>
              </a:solidFill>
            </a:endParaRPr>
          </a:p>
          <a:p>
            <a:pPr algn="l"/>
            <a:r>
              <a:rPr lang="en-US" altLang="zh-CN" sz="1800" dirty="0">
                <a:solidFill>
                  <a:schemeClr val="tx1"/>
                </a:solidFill>
              </a:rPr>
              <a:t>} </a:t>
            </a:r>
            <a:endParaRPr lang="zh-CN" altLang="en-US" sz="1800" dirty="0">
              <a:solidFill>
                <a:schemeClr val="tx1"/>
              </a:solidFill>
            </a:endParaRPr>
          </a:p>
        </p:txBody>
      </p:sp>
      <p:sp>
        <p:nvSpPr>
          <p:cNvPr id="4" name="矩形 3"/>
          <p:cNvSpPr/>
          <p:nvPr/>
        </p:nvSpPr>
        <p:spPr>
          <a:xfrm>
            <a:off x="5560220" y="3987286"/>
            <a:ext cx="3107531" cy="2308324"/>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l"/>
            <a:r>
              <a:rPr lang="zh-CN" altLang="en-US" sz="1800" dirty="0">
                <a:solidFill>
                  <a:srgbClr val="0000FF"/>
                </a:solidFill>
                <a:latin typeface="+mn-lt"/>
                <a:ea typeface="+mn-ea"/>
              </a:rPr>
              <a:t>public</a:t>
            </a:r>
            <a:r>
              <a:rPr lang="zh-CN" altLang="en-US" sz="1800" dirty="0">
                <a:solidFill>
                  <a:schemeClr val="tx1"/>
                </a:solidFill>
                <a:latin typeface="+mn-lt"/>
                <a:ea typeface="+mn-ea"/>
              </a:rPr>
              <a:t> </a:t>
            </a:r>
            <a:r>
              <a:rPr lang="zh-CN" altLang="en-US" sz="1800" dirty="0">
                <a:solidFill>
                  <a:srgbClr val="0000FF"/>
                </a:solidFill>
              </a:rPr>
              <a:t>class</a:t>
            </a:r>
            <a:r>
              <a:rPr lang="zh-CN" altLang="en-US" sz="1800" dirty="0">
                <a:solidFill>
                  <a:schemeClr val="tx1"/>
                </a:solidFill>
                <a:latin typeface="+mn-lt"/>
                <a:ea typeface="+mn-ea"/>
              </a:rPr>
              <a:t> Car  </a:t>
            </a:r>
            <a:endParaRPr lang="zh-CN" altLang="en-US" sz="1800" dirty="0">
              <a:solidFill>
                <a:schemeClr val="tx1"/>
              </a:solidFill>
              <a:latin typeface="+mn-lt"/>
              <a:ea typeface="+mn-ea"/>
            </a:endParaRPr>
          </a:p>
          <a:p>
            <a:pPr algn="l"/>
            <a:r>
              <a:rPr lang="zh-CN" altLang="en-US" sz="1800" dirty="0">
                <a:solidFill>
                  <a:schemeClr val="tx1"/>
                </a:solidFill>
                <a:latin typeface="+mn-lt"/>
                <a:ea typeface="+mn-ea"/>
              </a:rPr>
              <a:t>{  </a:t>
            </a:r>
            <a:endParaRPr lang="zh-CN" altLang="en-US" sz="1800" dirty="0">
              <a:solidFill>
                <a:schemeClr val="tx1"/>
              </a:solidFill>
              <a:latin typeface="+mn-lt"/>
              <a:ea typeface="+mn-ea"/>
            </a:endParaRPr>
          </a:p>
          <a:p>
            <a:pPr algn="l"/>
            <a:r>
              <a:rPr lang="zh-CN" altLang="en-US" sz="1800" dirty="0">
                <a:solidFill>
                  <a:schemeClr val="tx1"/>
                </a:solidFill>
                <a:latin typeface="+mn-lt"/>
                <a:ea typeface="+mn-ea"/>
              </a:rPr>
              <a:t>    </a:t>
            </a:r>
            <a:r>
              <a:rPr lang="zh-CN" altLang="en-US" sz="1800" dirty="0">
                <a:solidFill>
                  <a:srgbClr val="0000FF"/>
                </a:solidFill>
              </a:rPr>
              <a:t>public</a:t>
            </a:r>
            <a:r>
              <a:rPr lang="zh-CN" altLang="en-US" sz="1800" dirty="0">
                <a:solidFill>
                  <a:schemeClr val="tx1"/>
                </a:solidFill>
                <a:latin typeface="+mn-lt"/>
                <a:ea typeface="+mn-ea"/>
              </a:rPr>
              <a:t> </a:t>
            </a:r>
            <a:r>
              <a:rPr lang="zh-CN" altLang="en-US" sz="1800" dirty="0">
                <a:solidFill>
                  <a:srgbClr val="0000FF"/>
                </a:solidFill>
              </a:rPr>
              <a:t>void</a:t>
            </a:r>
            <a:r>
              <a:rPr lang="zh-CN" altLang="en-US" sz="1800" dirty="0">
                <a:solidFill>
                  <a:schemeClr val="tx1"/>
                </a:solidFill>
                <a:latin typeface="+mn-lt"/>
                <a:ea typeface="+mn-ea"/>
              </a:rPr>
              <a:t> move()  </a:t>
            </a:r>
            <a:endParaRPr lang="zh-CN" altLang="en-US" sz="1800" dirty="0">
              <a:solidFill>
                <a:schemeClr val="tx1"/>
              </a:solidFill>
              <a:latin typeface="+mn-lt"/>
              <a:ea typeface="+mn-ea"/>
            </a:endParaRPr>
          </a:p>
          <a:p>
            <a:pPr algn="l"/>
            <a:r>
              <a:rPr lang="zh-CN" altLang="en-US" sz="1800" dirty="0">
                <a:solidFill>
                  <a:schemeClr val="tx1"/>
                </a:solidFill>
                <a:latin typeface="+mn-lt"/>
                <a:ea typeface="+mn-ea"/>
              </a:rPr>
              <a:t>    {  </a:t>
            </a:r>
            <a:endParaRPr lang="zh-CN" altLang="en-US" sz="1800" dirty="0">
              <a:solidFill>
                <a:schemeClr val="tx1"/>
              </a:solidFill>
              <a:latin typeface="+mn-lt"/>
              <a:ea typeface="+mn-ea"/>
            </a:endParaRPr>
          </a:p>
          <a:p>
            <a:pPr algn="l"/>
            <a:r>
              <a:rPr lang="zh-CN" altLang="en-US" sz="1800" dirty="0">
                <a:solidFill>
                  <a:schemeClr val="tx1"/>
                </a:solidFill>
                <a:latin typeface="+mn-lt"/>
                <a:ea typeface="+mn-ea"/>
              </a:rPr>
              <a:t>        ......  </a:t>
            </a:r>
            <a:endParaRPr lang="zh-CN" altLang="en-US" sz="1800" dirty="0">
              <a:solidFill>
                <a:schemeClr val="tx1"/>
              </a:solidFill>
              <a:latin typeface="+mn-lt"/>
              <a:ea typeface="+mn-ea"/>
            </a:endParaRPr>
          </a:p>
          <a:p>
            <a:pPr algn="l"/>
            <a:r>
              <a:rPr lang="zh-CN" altLang="en-US" sz="1800" dirty="0">
                <a:solidFill>
                  <a:schemeClr val="tx1"/>
                </a:solidFill>
                <a:latin typeface="+mn-lt"/>
                <a:ea typeface="+mn-ea"/>
              </a:rPr>
              <a:t>    }  </a:t>
            </a:r>
            <a:endParaRPr lang="zh-CN" altLang="en-US" sz="1800" dirty="0">
              <a:solidFill>
                <a:schemeClr val="tx1"/>
              </a:solidFill>
              <a:latin typeface="+mn-lt"/>
              <a:ea typeface="+mn-ea"/>
            </a:endParaRPr>
          </a:p>
          <a:p>
            <a:pPr algn="l"/>
            <a:r>
              <a:rPr lang="zh-CN" altLang="en-US" sz="1800" dirty="0">
                <a:solidFill>
                  <a:schemeClr val="tx1"/>
                </a:solidFill>
                <a:latin typeface="+mn-lt"/>
                <a:ea typeface="+mn-ea"/>
              </a:rPr>
              <a:t>    ……  </a:t>
            </a:r>
            <a:endParaRPr lang="zh-CN" altLang="en-US" sz="1800" dirty="0">
              <a:solidFill>
                <a:schemeClr val="tx1"/>
              </a:solidFill>
              <a:latin typeface="+mn-lt"/>
              <a:ea typeface="+mn-ea"/>
            </a:endParaRPr>
          </a:p>
          <a:p>
            <a:pPr algn="l"/>
            <a:r>
              <a:rPr lang="zh-CN" altLang="en-US" sz="1800" dirty="0">
                <a:solidFill>
                  <a:schemeClr val="tx1"/>
                </a:solidFill>
                <a:latin typeface="+mn-lt"/>
                <a:ea typeface="+mn-ea"/>
              </a:rPr>
              <a:t>} </a:t>
            </a:r>
            <a:endParaRPr lang="zh-CN" altLang="en-US" sz="1800" dirty="0">
              <a:solidFill>
                <a:schemeClr val="tx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animEffect transition="in" filter="strips(downRight)">
                                      <p:cBhvr>
                                        <p:cTn id="7" dur="500"/>
                                        <p:tgtEl>
                                          <p:spTgt spid="1228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BB162CC-1A68-4407-80F4-7534209AA5F4}" type="datetime1">
              <a:rPr lang="zh-CN" altLang="en-US"/>
            </a:fld>
            <a:endParaRPr lang="en-US" altLang="zh-CN"/>
          </a:p>
        </p:txBody>
      </p:sp>
      <p:sp>
        <p:nvSpPr>
          <p:cNvPr id="7" name="灯片编号占位符 4"/>
          <p:cNvSpPr>
            <a:spLocks noGrp="1"/>
          </p:cNvSpPr>
          <p:nvPr>
            <p:ph type="sldNum" sz="quarter" idx="11"/>
          </p:nvPr>
        </p:nvSpPr>
        <p:spPr/>
        <p:txBody>
          <a:bodyPr/>
          <a:lstStyle/>
          <a:p>
            <a:fld id="{170709C1-2223-417A-8057-EAB95D6E96C5}" type="slidenum">
              <a:rPr lang="en-US" altLang="zh-CN"/>
            </a:fld>
            <a:endParaRPr lang="en-US" altLang="zh-CN"/>
          </a:p>
        </p:txBody>
      </p:sp>
      <p:sp>
        <p:nvSpPr>
          <p:cNvPr id="123907"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泛化关系</a:t>
            </a:r>
            <a:r>
              <a:rPr lang="en-US" altLang="zh-CN"/>
              <a:t>(Generalization)</a:t>
            </a:r>
            <a:endParaRPr lang="en-US" altLang="zh-CN"/>
          </a:p>
          <a:p>
            <a:pPr lvl="2"/>
            <a:r>
              <a:rPr lang="zh-CN" altLang="en-US"/>
              <a:t>类</a:t>
            </a:r>
            <a:r>
              <a:rPr lang="en-US" altLang="zh-CN"/>
              <a:t>A</a:t>
            </a:r>
            <a:r>
              <a:rPr lang="zh-CN" altLang="en-US"/>
              <a:t>（</a:t>
            </a:r>
            <a:r>
              <a:rPr lang="zh-CN" altLang="en-US">
                <a:solidFill>
                  <a:srgbClr val="CC0000"/>
                </a:solidFill>
              </a:rPr>
              <a:t>特殊</a:t>
            </a:r>
            <a:r>
              <a:rPr lang="zh-CN" altLang="en-US"/>
              <a:t>）</a:t>
            </a:r>
            <a:r>
              <a:rPr lang="zh-CN" altLang="en-US">
                <a:sym typeface="Wingdings" panose="05000000000000000000" pitchFamily="2" charset="2"/>
              </a:rPr>
              <a:t>到类</a:t>
            </a:r>
            <a:r>
              <a:rPr lang="en-US" altLang="zh-CN">
                <a:sym typeface="Wingdings" panose="05000000000000000000" pitchFamily="2" charset="2"/>
              </a:rPr>
              <a:t>B</a:t>
            </a:r>
            <a:r>
              <a:rPr lang="zh-CN" altLang="en-US">
                <a:sym typeface="Wingdings" panose="05000000000000000000" pitchFamily="2" charset="2"/>
              </a:rPr>
              <a:t>（</a:t>
            </a:r>
            <a:r>
              <a:rPr lang="zh-CN" altLang="en-US">
                <a:solidFill>
                  <a:srgbClr val="CC0000"/>
                </a:solidFill>
                <a:sym typeface="Wingdings" panose="05000000000000000000" pitchFamily="2" charset="2"/>
              </a:rPr>
              <a:t>一般</a:t>
            </a:r>
            <a:r>
              <a:rPr lang="zh-CN" altLang="en-US">
                <a:sym typeface="Wingdings" panose="05000000000000000000" pitchFamily="2" charset="2"/>
              </a:rPr>
              <a:t>）的</a:t>
            </a:r>
            <a:r>
              <a:rPr lang="zh-CN" altLang="en-US">
                <a:solidFill>
                  <a:srgbClr val="0000FF"/>
                </a:solidFill>
                <a:sym typeface="Wingdings" panose="05000000000000000000" pitchFamily="2" charset="2"/>
              </a:rPr>
              <a:t>泛化关系表示“类</a:t>
            </a:r>
            <a:r>
              <a:rPr lang="en-US" altLang="zh-CN">
                <a:solidFill>
                  <a:srgbClr val="0000FF"/>
                </a:solidFill>
                <a:sym typeface="Wingdings" panose="05000000000000000000" pitchFamily="2" charset="2"/>
              </a:rPr>
              <a:t>A</a:t>
            </a:r>
            <a:r>
              <a:rPr lang="zh-CN" altLang="en-US">
                <a:solidFill>
                  <a:srgbClr val="0000FF"/>
                </a:solidFill>
                <a:sym typeface="Wingdings" panose="05000000000000000000" pitchFamily="2" charset="2"/>
              </a:rPr>
              <a:t>是类</a:t>
            </a:r>
            <a:r>
              <a:rPr lang="en-US" altLang="zh-CN">
                <a:solidFill>
                  <a:srgbClr val="0000FF"/>
                </a:solidFill>
                <a:sym typeface="Wingdings" panose="05000000000000000000" pitchFamily="2" charset="2"/>
              </a:rPr>
              <a:t>B</a:t>
            </a:r>
            <a:r>
              <a:rPr lang="zh-CN" altLang="en-US">
                <a:solidFill>
                  <a:srgbClr val="0000FF"/>
                </a:solidFill>
                <a:sym typeface="Wingdings" panose="05000000000000000000" pitchFamily="2" charset="2"/>
              </a:rPr>
              <a:t>的一种”</a:t>
            </a:r>
            <a:r>
              <a:rPr lang="zh-CN" altLang="en-US">
                <a:sym typeface="Wingdings" panose="05000000000000000000" pitchFamily="2" charset="2"/>
              </a:rPr>
              <a:t>。</a:t>
            </a:r>
            <a:endParaRPr lang="zh-CN" altLang="en-US">
              <a:sym typeface="Wingdings" panose="05000000000000000000" pitchFamily="2" charset="2"/>
            </a:endParaRPr>
          </a:p>
          <a:p>
            <a:pPr lvl="3"/>
            <a:r>
              <a:rPr lang="zh-CN" altLang="en-US">
                <a:sym typeface="Wingdings" panose="05000000000000000000" pitchFamily="2" charset="2"/>
              </a:rPr>
              <a:t>类</a:t>
            </a:r>
            <a:r>
              <a:rPr lang="en-US" altLang="zh-CN">
                <a:sym typeface="Wingdings" panose="05000000000000000000" pitchFamily="2" charset="2"/>
              </a:rPr>
              <a:t>A——</a:t>
            </a:r>
            <a:r>
              <a:rPr lang="zh-CN" altLang="en-US">
                <a:sym typeface="Wingdings" panose="05000000000000000000" pitchFamily="2" charset="2"/>
              </a:rPr>
              <a:t>子类</a:t>
            </a:r>
            <a:endParaRPr lang="zh-CN" altLang="en-US">
              <a:sym typeface="Wingdings" panose="05000000000000000000" pitchFamily="2" charset="2"/>
            </a:endParaRPr>
          </a:p>
          <a:p>
            <a:pPr lvl="3"/>
            <a:r>
              <a:rPr lang="zh-CN" altLang="en-US">
                <a:sym typeface="Wingdings" panose="05000000000000000000" pitchFamily="2" charset="2"/>
              </a:rPr>
              <a:t>类</a:t>
            </a:r>
            <a:r>
              <a:rPr lang="en-US" altLang="zh-CN">
                <a:sym typeface="Wingdings" panose="05000000000000000000" pitchFamily="2" charset="2"/>
              </a:rPr>
              <a:t>B——</a:t>
            </a:r>
            <a:r>
              <a:rPr lang="zh-CN" altLang="en-US">
                <a:sym typeface="Wingdings" panose="05000000000000000000" pitchFamily="2" charset="2"/>
              </a:rPr>
              <a:t>父类</a:t>
            </a:r>
            <a:endParaRPr lang="zh-CN" altLang="en-US">
              <a:sym typeface="Wingdings" panose="05000000000000000000" pitchFamily="2" charset="2"/>
            </a:endParaRPr>
          </a:p>
          <a:p>
            <a:pPr lvl="1"/>
            <a:r>
              <a:rPr lang="en-US" altLang="zh-CN">
                <a:solidFill>
                  <a:srgbClr val="CC0000"/>
                </a:solidFill>
              </a:rPr>
              <a:t>【</a:t>
            </a:r>
            <a:r>
              <a:rPr lang="zh-CN" altLang="en-US">
                <a:solidFill>
                  <a:srgbClr val="CC0000"/>
                </a:solidFill>
              </a:rPr>
              <a:t>泛化关系 </a:t>
            </a:r>
            <a:r>
              <a:rPr lang="en-US" altLang="zh-CN">
                <a:solidFill>
                  <a:srgbClr val="CC0000"/>
                </a:solidFill>
              </a:rPr>
              <a:t>.VS.</a:t>
            </a:r>
            <a:r>
              <a:rPr lang="zh-CN" altLang="en-US">
                <a:solidFill>
                  <a:srgbClr val="CC0000"/>
                </a:solidFill>
              </a:rPr>
              <a:t>继承</a:t>
            </a:r>
            <a:r>
              <a:rPr lang="en-US" altLang="zh-CN">
                <a:solidFill>
                  <a:srgbClr val="CC0000"/>
                </a:solidFill>
              </a:rPr>
              <a:t>】</a:t>
            </a:r>
            <a:endParaRPr lang="en-US" altLang="zh-CN">
              <a:solidFill>
                <a:srgbClr val="CC0000"/>
              </a:solidFill>
            </a:endParaRPr>
          </a:p>
          <a:p>
            <a:pPr lvl="2"/>
            <a:r>
              <a:rPr lang="zh-CN" altLang="en-US">
                <a:solidFill>
                  <a:srgbClr val="0000FF"/>
                </a:solidFill>
              </a:rPr>
              <a:t>泛化关系</a:t>
            </a:r>
            <a:r>
              <a:rPr lang="zh-CN" altLang="en-US"/>
              <a:t>是一种</a:t>
            </a:r>
            <a:r>
              <a:rPr lang="zh-CN" altLang="en-US">
                <a:solidFill>
                  <a:srgbClr val="CC0000"/>
                </a:solidFill>
              </a:rPr>
              <a:t>关系</a:t>
            </a:r>
            <a:r>
              <a:rPr lang="zh-CN" altLang="en-US"/>
              <a:t>的名称，用在</a:t>
            </a:r>
            <a:r>
              <a:rPr lang="zh-CN" altLang="en-US">
                <a:solidFill>
                  <a:srgbClr val="0000FF"/>
                </a:solidFill>
              </a:rPr>
              <a:t>分析、设计</a:t>
            </a:r>
            <a:r>
              <a:rPr lang="zh-CN" altLang="en-US"/>
              <a:t>。</a:t>
            </a:r>
            <a:endParaRPr lang="zh-CN" altLang="en-US">
              <a:solidFill>
                <a:srgbClr val="0000FF"/>
              </a:solidFill>
            </a:endParaRPr>
          </a:p>
          <a:p>
            <a:pPr lvl="2"/>
            <a:r>
              <a:rPr lang="zh-CN" altLang="en-US">
                <a:solidFill>
                  <a:srgbClr val="0000FF"/>
                </a:solidFill>
              </a:rPr>
              <a:t>继承</a:t>
            </a:r>
            <a:r>
              <a:rPr lang="zh-CN" altLang="en-US"/>
              <a:t>是一种实现</a:t>
            </a:r>
            <a:r>
              <a:rPr lang="zh-CN" altLang="en-US">
                <a:solidFill>
                  <a:srgbClr val="0000FF"/>
                </a:solidFill>
              </a:rPr>
              <a:t>泛化关系</a:t>
            </a:r>
            <a:r>
              <a:rPr lang="zh-CN" altLang="en-US"/>
              <a:t>的机制，用在</a:t>
            </a:r>
            <a:r>
              <a:rPr lang="zh-CN" altLang="en-US">
                <a:solidFill>
                  <a:srgbClr val="0000FF"/>
                </a:solidFill>
              </a:rPr>
              <a:t>实施</a:t>
            </a:r>
            <a:r>
              <a:rPr lang="zh-CN" altLang="en-US"/>
              <a:t>。</a:t>
            </a:r>
            <a:endParaRPr lang="zh-CN" altLang="en-US"/>
          </a:p>
        </p:txBody>
      </p:sp>
      <p:sp>
        <p:nvSpPr>
          <p:cNvPr id="123906"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pic>
        <p:nvPicPr>
          <p:cNvPr id="123912" name="Picture 8" descr="泛化关系"/>
          <p:cNvPicPr>
            <a:picLocks noChangeAspect="1" noChangeArrowheads="1"/>
          </p:cNvPicPr>
          <p:nvPr/>
        </p:nvPicPr>
        <p:blipFill>
          <a:blip r:embed="rId1" cstate="print"/>
          <a:srcRect/>
          <a:stretch>
            <a:fillRect/>
          </a:stretch>
        </p:blipFill>
        <p:spPr bwMode="auto">
          <a:xfrm>
            <a:off x="3925888" y="762000"/>
            <a:ext cx="4914900" cy="5314950"/>
          </a:xfrm>
          <a:prstGeom prst="rect">
            <a:avLst/>
          </a:prstGeom>
          <a:noFill/>
        </p:spPr>
      </p:pic>
      <p:sp>
        <p:nvSpPr>
          <p:cNvPr id="123911" name="Rectangle 7"/>
          <p:cNvSpPr>
            <a:spLocks noChangeArrowheads="1"/>
          </p:cNvSpPr>
          <p:nvPr/>
        </p:nvSpPr>
        <p:spPr bwMode="auto">
          <a:xfrm>
            <a:off x="685800" y="5000625"/>
            <a:ext cx="7772400" cy="1552575"/>
          </a:xfrm>
          <a:prstGeom prst="rect">
            <a:avLst/>
          </a:prstGeom>
          <a:solidFill>
            <a:srgbClr val="FFFF99"/>
          </a:solidFill>
          <a:ln w="9525">
            <a:noFill/>
            <a:miter lim="800000"/>
          </a:ln>
          <a:effectLst/>
        </p:spPr>
        <p:txBody>
          <a:bodyPr>
            <a:spAutoFit/>
          </a:bodyPr>
          <a:lstStyle/>
          <a:p>
            <a:pPr lvl="2" algn="l"/>
            <a:r>
              <a:rPr lang="en-US" altLang="zh-CN" sz="2400" b="1">
                <a:solidFill>
                  <a:srgbClr val="0000FF"/>
                </a:solidFill>
              </a:rPr>
              <a:t>public class </a:t>
            </a:r>
            <a:r>
              <a:rPr lang="zh-CN" altLang="en-US" sz="2400" b="1"/>
              <a:t>运动员</a:t>
            </a:r>
            <a:r>
              <a:rPr lang="en-US" altLang="zh-CN" sz="2400" b="1"/>
              <a:t>{}</a:t>
            </a:r>
            <a:endParaRPr lang="en-US" altLang="zh-CN" sz="2400" b="1"/>
          </a:p>
          <a:p>
            <a:pPr lvl="2" algn="l"/>
            <a:r>
              <a:rPr lang="en-US" altLang="zh-CN" sz="2400" b="1">
                <a:solidFill>
                  <a:srgbClr val="0000FF"/>
                </a:solidFill>
              </a:rPr>
              <a:t>public class</a:t>
            </a:r>
            <a:r>
              <a:rPr lang="en-US" altLang="zh-CN" sz="2400" b="1"/>
              <a:t> </a:t>
            </a:r>
            <a:r>
              <a:rPr lang="zh-CN" altLang="en-US" sz="2400" b="1"/>
              <a:t>球类运动员 </a:t>
            </a:r>
            <a:r>
              <a:rPr lang="en-US" altLang="zh-CN" sz="2400" b="1">
                <a:solidFill>
                  <a:srgbClr val="0000FF"/>
                </a:solidFill>
              </a:rPr>
              <a:t>extends</a:t>
            </a:r>
            <a:r>
              <a:rPr lang="en-US" altLang="zh-CN" sz="2400" b="1"/>
              <a:t> </a:t>
            </a:r>
            <a:r>
              <a:rPr lang="zh-CN" altLang="en-US" sz="2400" b="1"/>
              <a:t>运动员 </a:t>
            </a:r>
            <a:r>
              <a:rPr lang="en-US" altLang="zh-CN" sz="2400" b="1"/>
              <a:t>{}</a:t>
            </a:r>
            <a:endParaRPr lang="en-US" altLang="zh-CN" sz="2400" b="1"/>
          </a:p>
          <a:p>
            <a:pPr lvl="2" algn="l"/>
            <a:r>
              <a:rPr lang="en-US" altLang="zh-CN" sz="2400" b="1">
                <a:solidFill>
                  <a:srgbClr val="0000FF"/>
                </a:solidFill>
              </a:rPr>
              <a:t>public class</a:t>
            </a:r>
            <a:r>
              <a:rPr lang="en-US" altLang="zh-CN" sz="2400" b="1"/>
              <a:t> </a:t>
            </a:r>
            <a:r>
              <a:rPr lang="zh-CN" altLang="en-US" sz="2400" b="1"/>
              <a:t>大球运动员 </a:t>
            </a:r>
            <a:r>
              <a:rPr lang="en-US" altLang="zh-CN" sz="2400" b="1">
                <a:solidFill>
                  <a:srgbClr val="0000FF"/>
                </a:solidFill>
              </a:rPr>
              <a:t>extends</a:t>
            </a:r>
            <a:r>
              <a:rPr lang="en-US" altLang="zh-CN" sz="2400" b="1"/>
              <a:t> </a:t>
            </a:r>
            <a:r>
              <a:rPr lang="zh-CN" altLang="en-US" sz="2400" b="1"/>
              <a:t>球类运动员 </a:t>
            </a:r>
            <a:r>
              <a:rPr lang="en-US" altLang="zh-CN" sz="2400" b="1"/>
              <a:t>{}</a:t>
            </a:r>
            <a:endParaRPr lang="en-US" altLang="zh-CN" sz="2400" b="1"/>
          </a:p>
          <a:p>
            <a:pPr lvl="2" algn="l"/>
            <a:r>
              <a:rPr lang="en-US" altLang="zh-CN" sz="2400" b="1">
                <a:solidFill>
                  <a:srgbClr val="0000FF"/>
                </a:solidFill>
              </a:rPr>
              <a:t>public class</a:t>
            </a:r>
            <a:r>
              <a:rPr lang="en-US" altLang="zh-CN" sz="2400" b="1"/>
              <a:t> </a:t>
            </a:r>
            <a:r>
              <a:rPr lang="zh-CN" altLang="en-US" sz="2400" b="1"/>
              <a:t>足球运动员 </a:t>
            </a:r>
            <a:r>
              <a:rPr lang="en-US" altLang="zh-CN" sz="2400" b="1">
                <a:solidFill>
                  <a:srgbClr val="0000FF"/>
                </a:solidFill>
              </a:rPr>
              <a:t>extends</a:t>
            </a:r>
            <a:r>
              <a:rPr lang="en-US" altLang="zh-CN" sz="2400" b="1"/>
              <a:t> </a:t>
            </a:r>
            <a:r>
              <a:rPr lang="zh-CN" altLang="en-US" sz="2400" b="1"/>
              <a:t>大球运动员 </a:t>
            </a:r>
            <a:r>
              <a:rPr lang="en-US" altLang="zh-CN" sz="2400" b="1"/>
              <a:t>{}</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3907">
                                            <p:txEl>
                                              <p:pRg st="1" end="1"/>
                                            </p:txEl>
                                          </p:spTgt>
                                        </p:tgtEl>
                                        <p:attrNameLst>
                                          <p:attrName>style.visibility</p:attrName>
                                        </p:attrNameLst>
                                      </p:cBhvr>
                                      <p:to>
                                        <p:strVal val="visible"/>
                                      </p:to>
                                    </p:set>
                                    <p:animEffect transition="in" filter="strips(downRight)">
                                      <p:cBhvr>
                                        <p:cTn id="7" dur="500"/>
                                        <p:tgtEl>
                                          <p:spTgt spid="1239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3907">
                                            <p:txEl>
                                              <p:pRg st="2" end="2"/>
                                            </p:txEl>
                                          </p:spTgt>
                                        </p:tgtEl>
                                        <p:attrNameLst>
                                          <p:attrName>style.visibility</p:attrName>
                                        </p:attrNameLst>
                                      </p:cBhvr>
                                      <p:to>
                                        <p:strVal val="visible"/>
                                      </p:to>
                                    </p:set>
                                    <p:animEffect transition="in" filter="strips(downRight)">
                                      <p:cBhvr>
                                        <p:cTn id="12" dur="500"/>
                                        <p:tgtEl>
                                          <p:spTgt spid="123907">
                                            <p:txEl>
                                              <p:pRg st="2" end="2"/>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123907">
                                            <p:txEl>
                                              <p:pRg st="3" end="3"/>
                                            </p:txEl>
                                          </p:spTgt>
                                        </p:tgtEl>
                                        <p:attrNameLst>
                                          <p:attrName>style.visibility</p:attrName>
                                        </p:attrNameLst>
                                      </p:cBhvr>
                                      <p:to>
                                        <p:strVal val="visible"/>
                                      </p:to>
                                    </p:set>
                                    <p:animEffect transition="in" filter="strips(downRight)">
                                      <p:cBhvr>
                                        <p:cTn id="15" dur="500"/>
                                        <p:tgtEl>
                                          <p:spTgt spid="123907">
                                            <p:txEl>
                                              <p:pRg st="3" end="3"/>
                                            </p:txEl>
                                          </p:spTgt>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23907">
                                            <p:txEl>
                                              <p:pRg st="4" end="4"/>
                                            </p:txEl>
                                          </p:spTgt>
                                        </p:tgtEl>
                                        <p:attrNameLst>
                                          <p:attrName>style.visibility</p:attrName>
                                        </p:attrNameLst>
                                      </p:cBhvr>
                                      <p:to>
                                        <p:strVal val="visible"/>
                                      </p:to>
                                    </p:set>
                                    <p:animEffect transition="in" filter="strips(downRight)">
                                      <p:cBhvr>
                                        <p:cTn id="18" dur="500"/>
                                        <p:tgtEl>
                                          <p:spTgt spid="12390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23907">
                                            <p:txEl>
                                              <p:pRg st="5" end="5"/>
                                            </p:txEl>
                                          </p:spTgt>
                                        </p:tgtEl>
                                        <p:attrNameLst>
                                          <p:attrName>style.visibility</p:attrName>
                                        </p:attrNameLst>
                                      </p:cBhvr>
                                      <p:to>
                                        <p:strVal val="visible"/>
                                      </p:to>
                                    </p:set>
                                    <p:animEffect transition="in" filter="strips(downRight)">
                                      <p:cBhvr>
                                        <p:cTn id="23" dur="500"/>
                                        <p:tgtEl>
                                          <p:spTgt spid="12390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123907">
                                            <p:txEl>
                                              <p:pRg st="6" end="6"/>
                                            </p:txEl>
                                          </p:spTgt>
                                        </p:tgtEl>
                                        <p:attrNameLst>
                                          <p:attrName>style.visibility</p:attrName>
                                        </p:attrNameLst>
                                      </p:cBhvr>
                                      <p:to>
                                        <p:strVal val="visible"/>
                                      </p:to>
                                    </p:set>
                                    <p:animEffect transition="in" filter="strips(downRight)">
                                      <p:cBhvr>
                                        <p:cTn id="28" dur="500"/>
                                        <p:tgtEl>
                                          <p:spTgt spid="12390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23907">
                                            <p:txEl>
                                              <p:pRg st="7" end="7"/>
                                            </p:txEl>
                                          </p:spTgt>
                                        </p:tgtEl>
                                        <p:attrNameLst>
                                          <p:attrName>style.visibility</p:attrName>
                                        </p:attrNameLst>
                                      </p:cBhvr>
                                      <p:to>
                                        <p:strVal val="visible"/>
                                      </p:to>
                                    </p:set>
                                    <p:animEffect transition="in" filter="strips(downRight)">
                                      <p:cBhvr>
                                        <p:cTn id="33" dur="500"/>
                                        <p:tgtEl>
                                          <p:spTgt spid="12390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23912"/>
                                        </p:tgtEl>
                                        <p:attrNameLst>
                                          <p:attrName>style.visibility</p:attrName>
                                        </p:attrNameLst>
                                      </p:cBhvr>
                                      <p:to>
                                        <p:strVal val="visible"/>
                                      </p:to>
                                    </p:set>
                                    <p:anim calcmode="lin" valueType="num">
                                      <p:cBhvr additive="base">
                                        <p:cTn id="38" dur="500" fill="hold"/>
                                        <p:tgtEl>
                                          <p:spTgt spid="123912"/>
                                        </p:tgtEl>
                                        <p:attrNameLst>
                                          <p:attrName>ppt_x</p:attrName>
                                        </p:attrNameLst>
                                      </p:cBhvr>
                                      <p:tavLst>
                                        <p:tav tm="0">
                                          <p:val>
                                            <p:strVal val="#ppt_x"/>
                                          </p:val>
                                        </p:tav>
                                        <p:tav tm="100000">
                                          <p:val>
                                            <p:strVal val="#ppt_x"/>
                                          </p:val>
                                        </p:tav>
                                      </p:tavLst>
                                    </p:anim>
                                    <p:anim calcmode="lin" valueType="num">
                                      <p:cBhvr additive="base">
                                        <p:cTn id="39" dur="500" fill="hold"/>
                                        <p:tgtEl>
                                          <p:spTgt spid="12391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123911">
                                            <p:bg/>
                                          </p:spTgt>
                                        </p:tgtEl>
                                        <p:attrNameLst>
                                          <p:attrName>style.visibility</p:attrName>
                                        </p:attrNameLst>
                                      </p:cBhvr>
                                      <p:to>
                                        <p:strVal val="visible"/>
                                      </p:to>
                                    </p:set>
                                    <p:animEffect transition="in" filter="strips(downRight)">
                                      <p:cBhvr>
                                        <p:cTn id="44" dur="500"/>
                                        <p:tgtEl>
                                          <p:spTgt spid="123911">
                                            <p:bg/>
                                          </p:spTgt>
                                        </p:tgtEl>
                                      </p:cBhvr>
                                    </p:animEffect>
                                  </p:childTnLst>
                                </p:cTn>
                              </p:par>
                              <p:par>
                                <p:cTn id="45" presetID="18" presetClass="entr" presetSubtype="6" fill="hold" grpId="0" nodeType="withEffect">
                                  <p:stCondLst>
                                    <p:cond delay="0"/>
                                  </p:stCondLst>
                                  <p:childTnLst>
                                    <p:set>
                                      <p:cBhvr>
                                        <p:cTn id="46" dur="1" fill="hold">
                                          <p:stCondLst>
                                            <p:cond delay="0"/>
                                          </p:stCondLst>
                                        </p:cTn>
                                        <p:tgtEl>
                                          <p:spTgt spid="123911">
                                            <p:txEl>
                                              <p:pRg st="0" end="0"/>
                                            </p:txEl>
                                          </p:spTgt>
                                        </p:tgtEl>
                                        <p:attrNameLst>
                                          <p:attrName>style.visibility</p:attrName>
                                        </p:attrNameLst>
                                      </p:cBhvr>
                                      <p:to>
                                        <p:strVal val="visible"/>
                                      </p:to>
                                    </p:set>
                                    <p:animEffect transition="in" filter="strips(downRight)">
                                      <p:cBhvr>
                                        <p:cTn id="47" dur="500"/>
                                        <p:tgtEl>
                                          <p:spTgt spid="123911">
                                            <p:txEl>
                                              <p:pRg st="0" end="0"/>
                                            </p:txEl>
                                          </p:spTgt>
                                        </p:tgtEl>
                                      </p:cBhvr>
                                    </p:animEffect>
                                  </p:childTnLst>
                                </p:cTn>
                              </p:par>
                              <p:par>
                                <p:cTn id="48" presetID="18" presetClass="entr" presetSubtype="6" fill="hold" grpId="0" nodeType="withEffect">
                                  <p:stCondLst>
                                    <p:cond delay="0"/>
                                  </p:stCondLst>
                                  <p:childTnLst>
                                    <p:set>
                                      <p:cBhvr>
                                        <p:cTn id="49" dur="1" fill="hold">
                                          <p:stCondLst>
                                            <p:cond delay="0"/>
                                          </p:stCondLst>
                                        </p:cTn>
                                        <p:tgtEl>
                                          <p:spTgt spid="123911">
                                            <p:txEl>
                                              <p:pRg st="1" end="1"/>
                                            </p:txEl>
                                          </p:spTgt>
                                        </p:tgtEl>
                                        <p:attrNameLst>
                                          <p:attrName>style.visibility</p:attrName>
                                        </p:attrNameLst>
                                      </p:cBhvr>
                                      <p:to>
                                        <p:strVal val="visible"/>
                                      </p:to>
                                    </p:set>
                                    <p:animEffect transition="in" filter="strips(downRight)">
                                      <p:cBhvr>
                                        <p:cTn id="50" dur="500"/>
                                        <p:tgtEl>
                                          <p:spTgt spid="123911">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123911">
                                            <p:txEl>
                                              <p:pRg st="2" end="2"/>
                                            </p:txEl>
                                          </p:spTgt>
                                        </p:tgtEl>
                                        <p:attrNameLst>
                                          <p:attrName>style.visibility</p:attrName>
                                        </p:attrNameLst>
                                      </p:cBhvr>
                                      <p:to>
                                        <p:strVal val="visible"/>
                                      </p:to>
                                    </p:set>
                                    <p:animEffect transition="in" filter="strips(downRight)">
                                      <p:cBhvr>
                                        <p:cTn id="55" dur="500"/>
                                        <p:tgtEl>
                                          <p:spTgt spid="123911">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grpId="0" nodeType="clickEffect">
                                  <p:stCondLst>
                                    <p:cond delay="0"/>
                                  </p:stCondLst>
                                  <p:childTnLst>
                                    <p:set>
                                      <p:cBhvr>
                                        <p:cTn id="59" dur="1" fill="hold">
                                          <p:stCondLst>
                                            <p:cond delay="0"/>
                                          </p:stCondLst>
                                        </p:cTn>
                                        <p:tgtEl>
                                          <p:spTgt spid="123911">
                                            <p:txEl>
                                              <p:pRg st="3" end="3"/>
                                            </p:txEl>
                                          </p:spTgt>
                                        </p:tgtEl>
                                        <p:attrNameLst>
                                          <p:attrName>style.visibility</p:attrName>
                                        </p:attrNameLst>
                                      </p:cBhvr>
                                      <p:to>
                                        <p:strVal val="visible"/>
                                      </p:to>
                                    </p:set>
                                    <p:animEffect transition="in" filter="strips(downRight)">
                                      <p:cBhvr>
                                        <p:cTn id="60" dur="500"/>
                                        <p:tgtEl>
                                          <p:spTgt spid="1239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uiExpand="1" build="p"/>
      <p:bldP spid="123911" grpId="0" animBg="1" uiExpand="1" build="allAtOnce"/>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08430334-9CB4-4F38-9F36-26CCDA81CD74}" type="datetime1">
              <a:rPr lang="zh-CN" altLang="en-US"/>
            </a:fld>
            <a:endParaRPr lang="en-US" altLang="zh-CN"/>
          </a:p>
        </p:txBody>
      </p:sp>
      <p:sp>
        <p:nvSpPr>
          <p:cNvPr id="8" name="灯片编号占位符 4"/>
          <p:cNvSpPr>
            <a:spLocks noGrp="1"/>
          </p:cNvSpPr>
          <p:nvPr>
            <p:ph type="sldNum" sz="quarter" idx="11"/>
          </p:nvPr>
        </p:nvSpPr>
        <p:spPr/>
        <p:txBody>
          <a:bodyPr/>
          <a:lstStyle/>
          <a:p>
            <a:fld id="{19566DEF-429E-4C95-AAAA-08EEFC570BF0}" type="slidenum">
              <a:rPr lang="en-US" altLang="zh-CN"/>
            </a:fld>
            <a:endParaRPr lang="en-US" altLang="zh-CN"/>
          </a:p>
        </p:txBody>
      </p:sp>
      <p:sp>
        <p:nvSpPr>
          <p:cNvPr id="163842"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63843"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泛化关系</a:t>
            </a:r>
            <a:r>
              <a:rPr lang="en-US" altLang="zh-CN"/>
              <a:t>(Generalization)</a:t>
            </a:r>
            <a:endParaRPr lang="en-US" altLang="zh-CN"/>
          </a:p>
          <a:p>
            <a:pPr lvl="2"/>
            <a:r>
              <a:rPr lang="zh-CN" altLang="en-US"/>
              <a:t>类</a:t>
            </a:r>
            <a:r>
              <a:rPr lang="en-US" altLang="zh-CN"/>
              <a:t>A</a:t>
            </a:r>
            <a:r>
              <a:rPr lang="zh-CN" altLang="en-US"/>
              <a:t>（特殊）</a:t>
            </a:r>
            <a:r>
              <a:rPr lang="zh-CN" altLang="en-US">
                <a:sym typeface="Wingdings" panose="05000000000000000000" pitchFamily="2" charset="2"/>
              </a:rPr>
              <a:t>到类</a:t>
            </a:r>
            <a:r>
              <a:rPr lang="en-US" altLang="zh-CN">
                <a:sym typeface="Wingdings" panose="05000000000000000000" pitchFamily="2" charset="2"/>
              </a:rPr>
              <a:t>B</a:t>
            </a:r>
            <a:r>
              <a:rPr lang="zh-CN" altLang="en-US">
                <a:sym typeface="Wingdings" panose="05000000000000000000" pitchFamily="2" charset="2"/>
              </a:rPr>
              <a:t>（一般）的</a:t>
            </a:r>
            <a:r>
              <a:rPr lang="zh-CN" altLang="en-US">
                <a:solidFill>
                  <a:srgbClr val="0000FF"/>
                </a:solidFill>
                <a:sym typeface="Wingdings" panose="05000000000000000000" pitchFamily="2" charset="2"/>
              </a:rPr>
              <a:t>泛化关系表示“类</a:t>
            </a:r>
            <a:r>
              <a:rPr lang="en-US" altLang="zh-CN">
                <a:solidFill>
                  <a:srgbClr val="0000FF"/>
                </a:solidFill>
                <a:sym typeface="Wingdings" panose="05000000000000000000" pitchFamily="2" charset="2"/>
              </a:rPr>
              <a:t>A</a:t>
            </a:r>
            <a:r>
              <a:rPr lang="zh-CN" altLang="en-US">
                <a:solidFill>
                  <a:srgbClr val="0000FF"/>
                </a:solidFill>
                <a:sym typeface="Wingdings" panose="05000000000000000000" pitchFamily="2" charset="2"/>
              </a:rPr>
              <a:t>是类</a:t>
            </a:r>
            <a:r>
              <a:rPr lang="en-US" altLang="zh-CN">
                <a:solidFill>
                  <a:srgbClr val="0000FF"/>
                </a:solidFill>
                <a:sym typeface="Wingdings" panose="05000000000000000000" pitchFamily="2" charset="2"/>
              </a:rPr>
              <a:t>B</a:t>
            </a:r>
            <a:r>
              <a:rPr lang="zh-CN" altLang="en-US">
                <a:solidFill>
                  <a:srgbClr val="0000FF"/>
                </a:solidFill>
                <a:sym typeface="Wingdings" panose="05000000000000000000" pitchFamily="2" charset="2"/>
              </a:rPr>
              <a:t>的一种”</a:t>
            </a:r>
            <a:r>
              <a:rPr lang="zh-CN" altLang="en-US">
                <a:sym typeface="Wingdings" panose="05000000000000000000" pitchFamily="2" charset="2"/>
              </a:rPr>
              <a:t>。</a:t>
            </a:r>
            <a:endParaRPr lang="zh-CN" altLang="en-US">
              <a:sym typeface="Wingdings" panose="05000000000000000000" pitchFamily="2" charset="2"/>
            </a:endParaRPr>
          </a:p>
          <a:p>
            <a:endParaRPr lang="en-US" altLang="zh-CN"/>
          </a:p>
        </p:txBody>
      </p:sp>
      <p:pic>
        <p:nvPicPr>
          <p:cNvPr id="163846" name="Picture 6" descr="泛化关系"/>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191000" y="2590800"/>
            <a:ext cx="4953000" cy="3886200"/>
          </a:xfrm>
          <a:prstGeom prst="rect">
            <a:avLst/>
          </a:prstGeom>
          <a:noFill/>
        </p:spPr>
      </p:pic>
      <p:sp>
        <p:nvSpPr>
          <p:cNvPr id="163847" name="Rectangle 7"/>
          <p:cNvSpPr>
            <a:spLocks noChangeArrowheads="1"/>
          </p:cNvSpPr>
          <p:nvPr/>
        </p:nvSpPr>
        <p:spPr bwMode="auto">
          <a:xfrm>
            <a:off x="838200" y="2133600"/>
            <a:ext cx="4572000" cy="22352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 class </a:t>
            </a:r>
            <a:r>
              <a:rPr lang="zh-CN" altLang="en-US" sz="2000" b="1">
                <a:ea typeface="黑体" panose="02010609060101010101" charset="-122"/>
              </a:rPr>
              <a:t>交通工具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int </a:t>
            </a:r>
            <a:r>
              <a:rPr lang="zh-CN" altLang="en-US" sz="2000" b="1">
                <a:ea typeface="黑体" panose="02010609060101010101" charset="-122"/>
              </a:rPr>
              <a:t>旅客容量</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int </a:t>
            </a:r>
            <a:r>
              <a:rPr lang="zh-CN" altLang="en-US" sz="2000" b="1">
                <a:ea typeface="黑体" panose="02010609060101010101" charset="-122"/>
              </a:rPr>
              <a:t>最大速度</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float </a:t>
            </a:r>
            <a:r>
              <a:rPr lang="zh-CN" altLang="en-US" sz="2000" b="1">
                <a:ea typeface="黑体" panose="02010609060101010101" charset="-122"/>
              </a:rPr>
              <a:t>百公里耗油量</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abstract void </a:t>
            </a:r>
            <a:r>
              <a:rPr lang="zh-CN" altLang="en-US" sz="2000" b="1">
                <a:ea typeface="黑体" panose="02010609060101010101" charset="-122"/>
              </a:rPr>
              <a:t>启动</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abstract void </a:t>
            </a:r>
            <a:r>
              <a:rPr lang="zh-CN" altLang="en-US" sz="2000" b="1">
                <a:ea typeface="黑体" panose="02010609060101010101" charset="-122"/>
              </a:rPr>
              <a:t>驾驶</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163848" name="Rectangle 8"/>
          <p:cNvSpPr>
            <a:spLocks noChangeArrowheads="1"/>
          </p:cNvSpPr>
          <p:nvPr/>
        </p:nvSpPr>
        <p:spPr bwMode="auto">
          <a:xfrm>
            <a:off x="838200" y="4572000"/>
            <a:ext cx="4572000" cy="19304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 class </a:t>
            </a:r>
            <a:r>
              <a:rPr lang="zh-CN" altLang="en-US" sz="2000" b="1">
                <a:ea typeface="黑体" panose="02010609060101010101" charset="-122"/>
              </a:rPr>
              <a:t>汽车</a:t>
            </a:r>
            <a:r>
              <a:rPr lang="zh-CN" altLang="en-US" sz="2000" b="1">
                <a:solidFill>
                  <a:srgbClr val="0000FF"/>
                </a:solidFill>
                <a:ea typeface="黑体" panose="02010609060101010101" charset="-122"/>
              </a:rPr>
              <a:t> </a:t>
            </a:r>
            <a:r>
              <a:rPr lang="en-US" altLang="zh-CN" sz="2000" b="1">
                <a:solidFill>
                  <a:srgbClr val="0000FF"/>
                </a:solidFill>
                <a:ea typeface="黑体" panose="02010609060101010101" charset="-122"/>
              </a:rPr>
              <a:t>extends </a:t>
            </a:r>
            <a:r>
              <a:rPr lang="zh-CN" altLang="en-US" sz="2000" b="1">
                <a:ea typeface="黑体" panose="02010609060101010101" charset="-122"/>
              </a:rPr>
              <a:t>交通工具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float </a:t>
            </a:r>
            <a:r>
              <a:rPr lang="zh-CN" altLang="en-US" sz="2000" b="1">
                <a:ea typeface="黑体" panose="02010609060101010101" charset="-122"/>
              </a:rPr>
              <a:t>排气量</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void </a:t>
            </a:r>
            <a:r>
              <a:rPr lang="zh-CN" altLang="en-US" sz="2000" b="1">
                <a:ea typeface="黑体" panose="02010609060101010101" charset="-122"/>
              </a:rPr>
              <a:t>刹车</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void </a:t>
            </a:r>
            <a:r>
              <a:rPr lang="zh-CN" altLang="en-US" sz="2000" b="1">
                <a:ea typeface="黑体" panose="02010609060101010101" charset="-122"/>
              </a:rPr>
              <a:t>启动</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void </a:t>
            </a:r>
            <a:r>
              <a:rPr lang="zh-CN" altLang="en-US" sz="2000" b="1">
                <a:ea typeface="黑体" panose="02010609060101010101" charset="-122"/>
              </a:rPr>
              <a:t>驾驶</a:t>
            </a:r>
            <a:r>
              <a:rPr lang="en-US" altLang="zh-CN" sz="2000" b="1">
                <a:ea typeface="黑体" panose="02010609060101010101" charset="-122"/>
              </a:rPr>
              <a:t>() {}</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46"/>
                                        </p:tgtEl>
                                        <p:attrNameLst>
                                          <p:attrName>style.visibility</p:attrName>
                                        </p:attrNameLst>
                                      </p:cBhvr>
                                      <p:to>
                                        <p:strVal val="visible"/>
                                      </p:to>
                                    </p:set>
                                    <p:anim calcmode="lin" valueType="num">
                                      <p:cBhvr additive="base">
                                        <p:cTn id="7" dur="500" fill="hold"/>
                                        <p:tgtEl>
                                          <p:spTgt spid="163846"/>
                                        </p:tgtEl>
                                        <p:attrNameLst>
                                          <p:attrName>ppt_x</p:attrName>
                                        </p:attrNameLst>
                                      </p:cBhvr>
                                      <p:tavLst>
                                        <p:tav tm="0">
                                          <p:val>
                                            <p:strVal val="#ppt_x"/>
                                          </p:val>
                                        </p:tav>
                                        <p:tav tm="100000">
                                          <p:val>
                                            <p:strVal val="#ppt_x"/>
                                          </p:val>
                                        </p:tav>
                                      </p:tavLst>
                                    </p:anim>
                                    <p:anim calcmode="lin" valueType="num">
                                      <p:cBhvr additive="base">
                                        <p:cTn id="8" dur="500" fill="hold"/>
                                        <p:tgtEl>
                                          <p:spTgt spid="1638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47"/>
                                        </p:tgtEl>
                                        <p:attrNameLst>
                                          <p:attrName>style.visibility</p:attrName>
                                        </p:attrNameLst>
                                      </p:cBhvr>
                                      <p:to>
                                        <p:strVal val="visible"/>
                                      </p:to>
                                    </p:set>
                                    <p:anim calcmode="lin" valueType="num">
                                      <p:cBhvr additive="base">
                                        <p:cTn id="13" dur="500" fill="hold"/>
                                        <p:tgtEl>
                                          <p:spTgt spid="163847"/>
                                        </p:tgtEl>
                                        <p:attrNameLst>
                                          <p:attrName>ppt_x</p:attrName>
                                        </p:attrNameLst>
                                      </p:cBhvr>
                                      <p:tavLst>
                                        <p:tav tm="0">
                                          <p:val>
                                            <p:strVal val="#ppt_x"/>
                                          </p:val>
                                        </p:tav>
                                        <p:tav tm="100000">
                                          <p:val>
                                            <p:strVal val="#ppt_x"/>
                                          </p:val>
                                        </p:tav>
                                      </p:tavLst>
                                    </p:anim>
                                    <p:anim calcmode="lin" valueType="num">
                                      <p:cBhvr additive="base">
                                        <p:cTn id="14" dur="500" fill="hold"/>
                                        <p:tgtEl>
                                          <p:spTgt spid="1638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48"/>
                                        </p:tgtEl>
                                        <p:attrNameLst>
                                          <p:attrName>style.visibility</p:attrName>
                                        </p:attrNameLst>
                                      </p:cBhvr>
                                      <p:to>
                                        <p:strVal val="visible"/>
                                      </p:to>
                                    </p:set>
                                    <p:anim calcmode="lin" valueType="num">
                                      <p:cBhvr additive="base">
                                        <p:cTn id="19" dur="500" fill="hold"/>
                                        <p:tgtEl>
                                          <p:spTgt spid="163848"/>
                                        </p:tgtEl>
                                        <p:attrNameLst>
                                          <p:attrName>ppt_x</p:attrName>
                                        </p:attrNameLst>
                                      </p:cBhvr>
                                      <p:tavLst>
                                        <p:tav tm="0">
                                          <p:val>
                                            <p:strVal val="#ppt_x"/>
                                          </p:val>
                                        </p:tav>
                                        <p:tav tm="100000">
                                          <p:val>
                                            <p:strVal val="#ppt_x"/>
                                          </p:val>
                                        </p:tav>
                                      </p:tavLst>
                                    </p:anim>
                                    <p:anim calcmode="lin" valueType="num">
                                      <p:cBhvr additive="base">
                                        <p:cTn id="20" dur="500" fill="hold"/>
                                        <p:tgtEl>
                                          <p:spTgt spid="16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7" grpId="0" animBg="1"/>
      <p:bldP spid="16384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6F200E6-308B-475D-ADBB-C8F4AB59680B}" type="datetime1">
              <a:rPr lang="zh-CN" altLang="en-US"/>
            </a:fld>
            <a:endParaRPr lang="en-US" altLang="zh-CN"/>
          </a:p>
        </p:txBody>
      </p:sp>
      <p:sp>
        <p:nvSpPr>
          <p:cNvPr id="5" name="灯片编号占位符 4"/>
          <p:cNvSpPr>
            <a:spLocks noGrp="1"/>
          </p:cNvSpPr>
          <p:nvPr>
            <p:ph type="sldNum" sz="quarter" idx="11"/>
          </p:nvPr>
        </p:nvSpPr>
        <p:spPr/>
        <p:txBody>
          <a:bodyPr/>
          <a:lstStyle/>
          <a:p>
            <a:fld id="{6AEFDBA0-C8E9-4969-8F65-B0A2B2E238B5}" type="slidenum">
              <a:rPr lang="en-US" altLang="zh-CN"/>
            </a:fld>
            <a:endParaRPr lang="en-US" altLang="zh-CN"/>
          </a:p>
        </p:txBody>
      </p:sp>
      <p:sp>
        <p:nvSpPr>
          <p:cNvPr id="162818" name="Rectangle 2"/>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泛化关系</a:t>
            </a:r>
            <a:r>
              <a:rPr lang="en-US" altLang="zh-CN"/>
              <a:t>(Generalization)</a:t>
            </a:r>
            <a:endParaRPr lang="en-US" altLang="zh-CN"/>
          </a:p>
          <a:p>
            <a:pPr lvl="2"/>
            <a:r>
              <a:rPr lang="zh-CN" altLang="en-US"/>
              <a:t>类</a:t>
            </a:r>
            <a:r>
              <a:rPr lang="en-US" altLang="zh-CN"/>
              <a:t>A</a:t>
            </a:r>
            <a:r>
              <a:rPr lang="zh-CN" altLang="en-US"/>
              <a:t>（特殊）</a:t>
            </a:r>
            <a:r>
              <a:rPr lang="zh-CN" altLang="en-US">
                <a:sym typeface="Wingdings" panose="05000000000000000000" pitchFamily="2" charset="2"/>
              </a:rPr>
              <a:t>到类</a:t>
            </a:r>
            <a:r>
              <a:rPr lang="en-US" altLang="zh-CN">
                <a:sym typeface="Wingdings" panose="05000000000000000000" pitchFamily="2" charset="2"/>
              </a:rPr>
              <a:t>B</a:t>
            </a:r>
            <a:r>
              <a:rPr lang="zh-CN" altLang="en-US">
                <a:sym typeface="Wingdings" panose="05000000000000000000" pitchFamily="2" charset="2"/>
              </a:rPr>
              <a:t>（一般）的</a:t>
            </a:r>
            <a:r>
              <a:rPr lang="zh-CN" altLang="en-US">
                <a:solidFill>
                  <a:srgbClr val="0000FF"/>
                </a:solidFill>
                <a:sym typeface="Wingdings" panose="05000000000000000000" pitchFamily="2" charset="2"/>
              </a:rPr>
              <a:t>泛化关系表示“类</a:t>
            </a:r>
            <a:r>
              <a:rPr lang="en-US" altLang="zh-CN">
                <a:solidFill>
                  <a:srgbClr val="0000FF"/>
                </a:solidFill>
                <a:sym typeface="Wingdings" panose="05000000000000000000" pitchFamily="2" charset="2"/>
              </a:rPr>
              <a:t>A</a:t>
            </a:r>
            <a:r>
              <a:rPr lang="zh-CN" altLang="en-US">
                <a:solidFill>
                  <a:srgbClr val="0000FF"/>
                </a:solidFill>
                <a:sym typeface="Wingdings" panose="05000000000000000000" pitchFamily="2" charset="2"/>
              </a:rPr>
              <a:t>是类</a:t>
            </a:r>
            <a:r>
              <a:rPr lang="en-US" altLang="zh-CN">
                <a:solidFill>
                  <a:srgbClr val="0000FF"/>
                </a:solidFill>
                <a:sym typeface="Wingdings" panose="05000000000000000000" pitchFamily="2" charset="2"/>
              </a:rPr>
              <a:t>B</a:t>
            </a:r>
            <a:r>
              <a:rPr lang="zh-CN" altLang="en-US">
                <a:solidFill>
                  <a:srgbClr val="0000FF"/>
                </a:solidFill>
                <a:sym typeface="Wingdings" panose="05000000000000000000" pitchFamily="2" charset="2"/>
              </a:rPr>
              <a:t>的一种”</a:t>
            </a:r>
            <a:r>
              <a:rPr lang="zh-CN" altLang="en-US">
                <a:sym typeface="Wingdings" panose="05000000000000000000" pitchFamily="2" charset="2"/>
              </a:rPr>
              <a:t>。</a:t>
            </a:r>
            <a:endParaRPr lang="zh-CN" altLang="en-US">
              <a:sym typeface="Wingdings" panose="05000000000000000000" pitchFamily="2" charset="2"/>
            </a:endParaRPr>
          </a:p>
          <a:p>
            <a:pPr lvl="3"/>
            <a:r>
              <a:rPr lang="zh-CN" altLang="en-US">
                <a:sym typeface="Wingdings" panose="05000000000000000000" pitchFamily="2" charset="2"/>
              </a:rPr>
              <a:t>类</a:t>
            </a:r>
            <a:r>
              <a:rPr lang="en-US" altLang="zh-CN">
                <a:sym typeface="Wingdings" panose="05000000000000000000" pitchFamily="2" charset="2"/>
              </a:rPr>
              <a:t>A——</a:t>
            </a:r>
            <a:r>
              <a:rPr lang="zh-CN" altLang="en-US">
                <a:sym typeface="Wingdings" panose="05000000000000000000" pitchFamily="2" charset="2"/>
              </a:rPr>
              <a:t>子类</a:t>
            </a:r>
            <a:endParaRPr lang="zh-CN" altLang="en-US">
              <a:sym typeface="Wingdings" panose="05000000000000000000" pitchFamily="2" charset="2"/>
            </a:endParaRPr>
          </a:p>
          <a:p>
            <a:pPr lvl="3"/>
            <a:r>
              <a:rPr lang="zh-CN" altLang="en-US">
                <a:sym typeface="Wingdings" panose="05000000000000000000" pitchFamily="2" charset="2"/>
              </a:rPr>
              <a:t>类</a:t>
            </a:r>
            <a:r>
              <a:rPr lang="en-US" altLang="zh-CN">
                <a:sym typeface="Wingdings" panose="05000000000000000000" pitchFamily="2" charset="2"/>
              </a:rPr>
              <a:t>B——</a:t>
            </a:r>
            <a:r>
              <a:rPr lang="zh-CN" altLang="en-US">
                <a:sym typeface="Wingdings" panose="05000000000000000000" pitchFamily="2" charset="2"/>
              </a:rPr>
              <a:t>父类</a:t>
            </a:r>
            <a:endParaRPr lang="zh-CN" altLang="en-US">
              <a:sym typeface="Wingdings" panose="05000000000000000000" pitchFamily="2" charset="2"/>
            </a:endParaRPr>
          </a:p>
          <a:p>
            <a:pPr lvl="1"/>
            <a:r>
              <a:rPr lang="zh-CN" altLang="en-US">
                <a:solidFill>
                  <a:srgbClr val="0000FF"/>
                </a:solidFill>
              </a:rPr>
              <a:t>泛化关系</a:t>
            </a:r>
            <a:r>
              <a:rPr lang="zh-CN" altLang="en-US"/>
              <a:t>有助于</a:t>
            </a:r>
            <a:r>
              <a:rPr lang="zh-CN" altLang="en-US">
                <a:solidFill>
                  <a:srgbClr val="CC0000"/>
                </a:solidFill>
              </a:rPr>
              <a:t>代码共享</a:t>
            </a:r>
            <a:r>
              <a:rPr lang="zh-CN" altLang="en-US"/>
              <a:t>和</a:t>
            </a:r>
            <a:r>
              <a:rPr lang="zh-CN" altLang="en-US">
                <a:solidFill>
                  <a:srgbClr val="CC0000"/>
                </a:solidFill>
              </a:rPr>
              <a:t>复用</a:t>
            </a:r>
            <a:r>
              <a:rPr lang="zh-CN" altLang="en-US"/>
              <a:t>。 </a:t>
            </a:r>
            <a:endParaRPr lang="zh-CN" altLang="en-US"/>
          </a:p>
          <a:p>
            <a:pPr lvl="2"/>
            <a:r>
              <a:rPr lang="zh-CN" altLang="en-US">
                <a:solidFill>
                  <a:srgbClr val="0000FF"/>
                </a:solidFill>
              </a:rPr>
              <a:t>共同的属性</a:t>
            </a:r>
            <a:r>
              <a:rPr lang="zh-CN" altLang="en-US"/>
              <a:t>放在上层，而将</a:t>
            </a:r>
            <a:r>
              <a:rPr lang="zh-CN" altLang="en-US">
                <a:solidFill>
                  <a:srgbClr val="0000FF"/>
                </a:solidFill>
              </a:rPr>
              <a:t>特有的属性</a:t>
            </a:r>
            <a:r>
              <a:rPr lang="zh-CN" altLang="en-US"/>
              <a:t>放在下层；</a:t>
            </a:r>
            <a:endParaRPr lang="zh-CN" altLang="en-US"/>
          </a:p>
          <a:p>
            <a:pPr lvl="2"/>
            <a:r>
              <a:rPr lang="zh-CN" altLang="en-US">
                <a:solidFill>
                  <a:srgbClr val="0000FF"/>
                </a:solidFill>
              </a:rPr>
              <a:t>共同的服务</a:t>
            </a:r>
            <a:r>
              <a:rPr lang="zh-CN" altLang="en-US"/>
              <a:t>放在上层，而将</a:t>
            </a:r>
            <a:r>
              <a:rPr lang="zh-CN" altLang="en-US">
                <a:solidFill>
                  <a:srgbClr val="0000FF"/>
                </a:solidFill>
              </a:rPr>
              <a:t>特有的服务</a:t>
            </a:r>
            <a:r>
              <a:rPr lang="zh-CN" altLang="en-US"/>
              <a:t>放在下层 </a:t>
            </a:r>
            <a:endParaRPr lang="zh-CN" altLang="en-US"/>
          </a:p>
        </p:txBody>
      </p:sp>
      <p:sp>
        <p:nvSpPr>
          <p:cNvPr id="162819" name="Rectangle 3"/>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2818">
                                            <p:txEl>
                                              <p:pRg st="5" end="5"/>
                                            </p:txEl>
                                          </p:spTgt>
                                        </p:tgtEl>
                                        <p:attrNameLst>
                                          <p:attrName>style.visibility</p:attrName>
                                        </p:attrNameLst>
                                      </p:cBhvr>
                                      <p:to>
                                        <p:strVal val="visible"/>
                                      </p:to>
                                    </p:set>
                                    <p:animEffect transition="in" filter="strips(downRight)">
                                      <p:cBhvr>
                                        <p:cTn id="7" dur="500"/>
                                        <p:tgtEl>
                                          <p:spTgt spid="16281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2818">
                                            <p:txEl>
                                              <p:pRg st="6" end="6"/>
                                            </p:txEl>
                                          </p:spTgt>
                                        </p:tgtEl>
                                        <p:attrNameLst>
                                          <p:attrName>style.visibility</p:attrName>
                                        </p:attrNameLst>
                                      </p:cBhvr>
                                      <p:to>
                                        <p:strVal val="visible"/>
                                      </p:to>
                                    </p:set>
                                    <p:animEffect transition="in" filter="strips(downRight)">
                                      <p:cBhvr>
                                        <p:cTn id="12" dur="500"/>
                                        <p:tgtEl>
                                          <p:spTgt spid="16281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2818">
                                            <p:txEl>
                                              <p:pRg st="7" end="7"/>
                                            </p:txEl>
                                          </p:spTgt>
                                        </p:tgtEl>
                                        <p:attrNameLst>
                                          <p:attrName>style.visibility</p:attrName>
                                        </p:attrNameLst>
                                      </p:cBhvr>
                                      <p:to>
                                        <p:strVal val="visible"/>
                                      </p:to>
                                    </p:set>
                                    <p:animEffect transition="in" filter="strips(downRight)">
                                      <p:cBhvr>
                                        <p:cTn id="17" dur="500"/>
                                        <p:tgtEl>
                                          <p:spTgt spid="1628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8"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3CE97A7D-C494-42C5-81D2-E42A86B723E6}" type="datetime1">
              <a:rPr lang="zh-CN" altLang="en-US"/>
            </a:fld>
            <a:endParaRPr lang="en-US" altLang="zh-CN"/>
          </a:p>
        </p:txBody>
      </p:sp>
      <p:sp>
        <p:nvSpPr>
          <p:cNvPr id="10" name="灯片编号占位符 4"/>
          <p:cNvSpPr>
            <a:spLocks noGrp="1"/>
          </p:cNvSpPr>
          <p:nvPr>
            <p:ph type="sldNum" sz="quarter" idx="11"/>
          </p:nvPr>
        </p:nvSpPr>
        <p:spPr/>
        <p:txBody>
          <a:bodyPr/>
          <a:lstStyle/>
          <a:p>
            <a:fld id="{644FAC55-E7A9-4AD1-B49A-E2DF1B37E0D4}" type="slidenum">
              <a:rPr lang="en-US" altLang="zh-CN"/>
            </a:fld>
            <a:endParaRPr lang="en-US" altLang="zh-CN"/>
          </a:p>
        </p:txBody>
      </p:sp>
      <p:pic>
        <p:nvPicPr>
          <p:cNvPr id="454658" name="Picture 2" descr="UseCaseDiagram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0" y="1600200"/>
            <a:ext cx="9144000" cy="4905375"/>
          </a:xfrm>
          <a:prstGeom prst="rect">
            <a:avLst/>
          </a:prstGeom>
          <a:noFill/>
        </p:spPr>
      </p:pic>
      <p:sp>
        <p:nvSpPr>
          <p:cNvPr id="454659" name="Rectangle 3"/>
          <p:cNvSpPr>
            <a:spLocks noGrp="1" noChangeArrowheads="1"/>
          </p:cNvSpPr>
          <p:nvPr>
            <p:ph type="title"/>
          </p:nvPr>
        </p:nvSpPr>
        <p:spPr/>
        <p:txBody>
          <a:bodyPr/>
          <a:lstStyle/>
          <a:p>
            <a:r>
              <a:rPr lang="zh-CN" altLang="en-US"/>
              <a:t>天气预报网站用例</a:t>
            </a:r>
            <a:endParaRPr lang="zh-CN" altLang="en-US"/>
          </a:p>
        </p:txBody>
      </p:sp>
      <p:sp>
        <p:nvSpPr>
          <p:cNvPr id="454660" name="Rectangle 4"/>
          <p:cNvSpPr>
            <a:spLocks noChangeArrowheads="1"/>
          </p:cNvSpPr>
          <p:nvPr/>
        </p:nvSpPr>
        <p:spPr bwMode="auto">
          <a:xfrm>
            <a:off x="1752600" y="3429000"/>
            <a:ext cx="1135063" cy="519113"/>
          </a:xfrm>
          <a:prstGeom prst="rect">
            <a:avLst/>
          </a:prstGeom>
          <a:solidFill>
            <a:srgbClr val="FF0000"/>
          </a:solidFill>
          <a:ln w="9525">
            <a:noFill/>
            <a:miter lim="800000"/>
          </a:ln>
          <a:effectLst/>
        </p:spPr>
        <p:txBody>
          <a:bodyPr wrap="none">
            <a:spAutoFit/>
          </a:bodyPr>
          <a:lstStyle/>
          <a:p>
            <a:pPr algn="l"/>
            <a:r>
              <a:rPr lang="en-US" altLang="zh-CN" sz="2800" b="1">
                <a:solidFill>
                  <a:schemeClr val="bg1"/>
                </a:solidFill>
                <a:ea typeface="黑体" panose="02010609060101010101" charset="-122"/>
              </a:rPr>
              <a:t>Has a</a:t>
            </a:r>
            <a:endParaRPr lang="en-US" altLang="zh-CN" sz="2800" b="1">
              <a:solidFill>
                <a:schemeClr val="bg1"/>
              </a:solidFill>
              <a:ea typeface="黑体" panose="02010609060101010101" charset="-122"/>
            </a:endParaRPr>
          </a:p>
        </p:txBody>
      </p:sp>
      <p:sp>
        <p:nvSpPr>
          <p:cNvPr id="454661" name="Rectangle 5"/>
          <p:cNvSpPr>
            <a:spLocks noChangeArrowheads="1"/>
          </p:cNvSpPr>
          <p:nvPr/>
        </p:nvSpPr>
        <p:spPr bwMode="auto">
          <a:xfrm>
            <a:off x="3810000" y="4891088"/>
            <a:ext cx="1233488" cy="519112"/>
          </a:xfrm>
          <a:prstGeom prst="rect">
            <a:avLst/>
          </a:prstGeom>
          <a:solidFill>
            <a:srgbClr val="FF0000"/>
          </a:solidFill>
          <a:ln w="9525">
            <a:noFill/>
            <a:miter lim="800000"/>
          </a:ln>
          <a:effectLst/>
        </p:spPr>
        <p:txBody>
          <a:bodyPr wrap="none">
            <a:spAutoFit/>
          </a:bodyPr>
          <a:lstStyle/>
          <a:p>
            <a:pPr algn="l"/>
            <a:r>
              <a:rPr lang="en-US" altLang="zh-CN" sz="2800" b="1">
                <a:solidFill>
                  <a:schemeClr val="bg1"/>
                </a:solidFill>
                <a:ea typeface="黑体" panose="02010609060101010101" charset="-122"/>
              </a:rPr>
              <a:t>Has a </a:t>
            </a:r>
            <a:endParaRPr lang="en-US" altLang="zh-CN" sz="2800" b="1">
              <a:solidFill>
                <a:schemeClr val="bg1"/>
              </a:solidFill>
              <a:ea typeface="黑体" panose="02010609060101010101" charset="-122"/>
            </a:endParaRPr>
          </a:p>
        </p:txBody>
      </p:sp>
      <p:sp>
        <p:nvSpPr>
          <p:cNvPr id="454662" name="Rectangle 6"/>
          <p:cNvSpPr>
            <a:spLocks noChangeArrowheads="1"/>
          </p:cNvSpPr>
          <p:nvPr/>
        </p:nvSpPr>
        <p:spPr bwMode="auto">
          <a:xfrm>
            <a:off x="6096000" y="5181600"/>
            <a:ext cx="1606550" cy="519113"/>
          </a:xfrm>
          <a:prstGeom prst="rect">
            <a:avLst/>
          </a:prstGeom>
          <a:solidFill>
            <a:srgbClr val="FF0000"/>
          </a:solidFill>
          <a:ln w="9525" algn="ctr">
            <a:noFill/>
            <a:miter lim="800000"/>
          </a:ln>
          <a:effectLst/>
        </p:spPr>
        <p:txBody>
          <a:bodyPr wrap="none">
            <a:spAutoFit/>
          </a:bodyPr>
          <a:lstStyle/>
          <a:p>
            <a:pPr algn="l"/>
            <a:r>
              <a:rPr lang="zh-CN" altLang="en-US" sz="2800" b="1">
                <a:solidFill>
                  <a:schemeClr val="bg1"/>
                </a:solidFill>
                <a:ea typeface="黑体" panose="02010609060101010101" charset="-122"/>
              </a:rPr>
              <a:t>泛化关系</a:t>
            </a:r>
            <a:endParaRPr lang="zh-CN" altLang="en-US" sz="2800" b="1">
              <a:solidFill>
                <a:schemeClr val="bg1"/>
              </a:solidFill>
              <a:ea typeface="黑体" panose="02010609060101010101" charset="-122"/>
            </a:endParaRPr>
          </a:p>
        </p:txBody>
      </p:sp>
      <p:sp>
        <p:nvSpPr>
          <p:cNvPr id="454663" name="Rectangle 7"/>
          <p:cNvSpPr>
            <a:spLocks noChangeArrowheads="1"/>
          </p:cNvSpPr>
          <p:nvPr/>
        </p:nvSpPr>
        <p:spPr bwMode="auto">
          <a:xfrm>
            <a:off x="0" y="3962400"/>
            <a:ext cx="1606550" cy="519113"/>
          </a:xfrm>
          <a:prstGeom prst="rect">
            <a:avLst/>
          </a:prstGeom>
          <a:solidFill>
            <a:srgbClr val="FF0000"/>
          </a:solidFill>
          <a:ln w="9525" algn="ctr">
            <a:noFill/>
            <a:miter lim="800000"/>
          </a:ln>
          <a:effectLst/>
        </p:spPr>
        <p:txBody>
          <a:bodyPr wrap="none">
            <a:spAutoFit/>
          </a:bodyPr>
          <a:lstStyle/>
          <a:p>
            <a:pPr algn="l"/>
            <a:r>
              <a:rPr lang="zh-CN" altLang="en-US" sz="2800" b="1">
                <a:solidFill>
                  <a:schemeClr val="bg1"/>
                </a:solidFill>
                <a:ea typeface="黑体" panose="02010609060101010101" charset="-122"/>
              </a:rPr>
              <a:t>泛化关系</a:t>
            </a:r>
            <a:endParaRPr lang="zh-CN" altLang="en-US" sz="2800" b="1">
              <a:solidFill>
                <a:schemeClr val="bg1"/>
              </a:solidFill>
              <a:ea typeface="黑体" panose="02010609060101010101" charset="-122"/>
            </a:endParaRPr>
          </a:p>
        </p:txBody>
      </p:sp>
      <p:sp>
        <p:nvSpPr>
          <p:cNvPr id="454664" name="Rectangle 8"/>
          <p:cNvSpPr>
            <a:spLocks noChangeArrowheads="1"/>
          </p:cNvSpPr>
          <p:nvPr/>
        </p:nvSpPr>
        <p:spPr bwMode="auto">
          <a:xfrm>
            <a:off x="7938" y="1219200"/>
            <a:ext cx="9212262" cy="519113"/>
          </a:xfrm>
          <a:prstGeom prst="rect">
            <a:avLst/>
          </a:prstGeom>
          <a:solidFill>
            <a:srgbClr val="FF0000"/>
          </a:solidFill>
          <a:ln w="9525" algn="ctr">
            <a:noFill/>
            <a:miter lim="800000"/>
          </a:ln>
          <a:effectLst/>
        </p:spPr>
        <p:txBody>
          <a:bodyPr wrap="none">
            <a:spAutoFit/>
          </a:bodyPr>
          <a:lstStyle/>
          <a:p>
            <a:pPr algn="l"/>
            <a:r>
              <a:rPr lang="zh-CN" altLang="en-US" sz="2800" b="1">
                <a:solidFill>
                  <a:schemeClr val="bg1"/>
                </a:solidFill>
                <a:ea typeface="黑体" panose="02010609060101010101" charset="-122"/>
              </a:rPr>
              <a:t>扩展用例的执行取决于执行基本用例时与主角进行的交互 </a:t>
            </a:r>
            <a:endParaRPr lang="zh-CN" altLang="en-US" sz="2800" b="1">
              <a:solidFill>
                <a:schemeClr val="bg1"/>
              </a:solidFill>
              <a:ea typeface="黑体" panose="02010609060101010101"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E80E1F23-5C1C-4AB4-8064-33AE515FA017}" type="datetime1">
              <a:rPr lang="zh-CN" altLang="en-US"/>
            </a:fld>
            <a:endParaRPr lang="en-US" altLang="zh-CN"/>
          </a:p>
        </p:txBody>
      </p:sp>
      <p:sp>
        <p:nvSpPr>
          <p:cNvPr id="9" name="灯片编号占位符 4"/>
          <p:cNvSpPr>
            <a:spLocks noGrp="1"/>
          </p:cNvSpPr>
          <p:nvPr>
            <p:ph type="sldNum" sz="quarter" idx="11"/>
          </p:nvPr>
        </p:nvSpPr>
        <p:spPr/>
        <p:txBody>
          <a:bodyPr/>
          <a:lstStyle/>
          <a:p>
            <a:fld id="{730B45B1-BC88-4803-8BDA-99639137044D}" type="slidenum">
              <a:rPr lang="en-US" altLang="zh-CN"/>
            </a:fld>
            <a:endParaRPr lang="en-US" altLang="zh-CN"/>
          </a:p>
        </p:txBody>
      </p:sp>
      <p:pic>
        <p:nvPicPr>
          <p:cNvPr id="124936" name="Picture 8" descr="实现关系"/>
          <p:cNvPicPr>
            <a:picLocks noChangeAspect="1" noChangeArrowheads="1"/>
          </p:cNvPicPr>
          <p:nvPr/>
        </p:nvPicPr>
        <p:blipFill>
          <a:blip r:embed="rId1" cstate="print">
            <a:clrChange>
              <a:clrFrom>
                <a:srgbClr val="FFFCFD"/>
              </a:clrFrom>
              <a:clrTo>
                <a:srgbClr val="FFFCFD">
                  <a:alpha val="0"/>
                </a:srgbClr>
              </a:clrTo>
            </a:clrChange>
          </a:blip>
          <a:srcRect/>
          <a:stretch>
            <a:fillRect/>
          </a:stretch>
        </p:blipFill>
        <p:spPr bwMode="auto">
          <a:xfrm>
            <a:off x="838200" y="3276600"/>
            <a:ext cx="7467600" cy="2089150"/>
          </a:xfrm>
          <a:prstGeom prst="rect">
            <a:avLst/>
          </a:prstGeom>
          <a:noFill/>
        </p:spPr>
      </p:pic>
      <p:sp>
        <p:nvSpPr>
          <p:cNvPr id="124930"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24931"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p>
          <a:p>
            <a:pPr lvl="1"/>
            <a:r>
              <a:rPr lang="en-US" altLang="zh-CN">
                <a:solidFill>
                  <a:srgbClr val="CC0000"/>
                </a:solidFill>
              </a:rPr>
              <a:t>【</a:t>
            </a:r>
            <a:r>
              <a:rPr lang="zh-CN" altLang="en-US">
                <a:solidFill>
                  <a:srgbClr val="CC0000"/>
                </a:solidFill>
              </a:rPr>
              <a:t>组成</a:t>
            </a:r>
            <a:r>
              <a:rPr lang="en-US" altLang="zh-CN">
                <a:solidFill>
                  <a:srgbClr val="CC0000"/>
                </a:solidFill>
              </a:rPr>
              <a:t>】</a:t>
            </a:r>
            <a:r>
              <a:rPr lang="zh-CN" altLang="en-US">
                <a:solidFill>
                  <a:srgbClr val="0000FF"/>
                </a:solidFill>
              </a:rPr>
              <a:t>实现关系</a:t>
            </a:r>
            <a:r>
              <a:rPr lang="en-US" altLang="zh-CN"/>
              <a:t>(Realization)</a:t>
            </a:r>
            <a:endParaRPr lang="en-US" altLang="zh-CN"/>
          </a:p>
          <a:p>
            <a:pPr lvl="2"/>
            <a:r>
              <a:rPr lang="zh-CN" altLang="en-US"/>
              <a:t>描述</a:t>
            </a:r>
            <a:r>
              <a:rPr lang="zh-CN" altLang="en-US">
                <a:solidFill>
                  <a:srgbClr val="0000FF"/>
                </a:solidFill>
              </a:rPr>
              <a:t>类</a:t>
            </a:r>
            <a:r>
              <a:rPr lang="zh-CN" altLang="en-US"/>
              <a:t>实现</a:t>
            </a:r>
            <a:r>
              <a:rPr lang="zh-CN" altLang="en-US">
                <a:solidFill>
                  <a:srgbClr val="0000FF"/>
                </a:solidFill>
              </a:rPr>
              <a:t>接口</a:t>
            </a:r>
            <a:r>
              <a:rPr lang="zh-CN" altLang="en-US"/>
              <a:t>。</a:t>
            </a:r>
            <a:endParaRPr lang="zh-CN" altLang="en-US"/>
          </a:p>
          <a:p>
            <a:pPr lvl="3"/>
            <a:r>
              <a:rPr lang="zh-CN" altLang="en-US">
                <a:solidFill>
                  <a:srgbClr val="0000FF"/>
                </a:solidFill>
              </a:rPr>
              <a:t>接口</a:t>
            </a:r>
            <a:r>
              <a:rPr lang="en-US" altLang="zh-CN"/>
              <a:t>——</a:t>
            </a:r>
            <a:r>
              <a:rPr lang="zh-CN" altLang="en-US"/>
              <a:t>作为要求被提出，一组</a:t>
            </a:r>
            <a:r>
              <a:rPr lang="zh-CN" altLang="en-US">
                <a:solidFill>
                  <a:srgbClr val="0000FF"/>
                </a:solidFill>
              </a:rPr>
              <a:t>操作（服务）</a:t>
            </a:r>
            <a:r>
              <a:rPr lang="zh-CN" altLang="en-US"/>
              <a:t>；</a:t>
            </a:r>
            <a:endParaRPr lang="zh-CN" altLang="en-US"/>
          </a:p>
          <a:p>
            <a:pPr lvl="3"/>
            <a:r>
              <a:rPr lang="zh-CN" altLang="en-US">
                <a:solidFill>
                  <a:srgbClr val="0000FF"/>
                </a:solidFill>
              </a:rPr>
              <a:t>类</a:t>
            </a:r>
            <a:r>
              <a:rPr lang="en-US" altLang="zh-CN"/>
              <a:t>——</a:t>
            </a:r>
            <a:r>
              <a:rPr lang="zh-CN" altLang="en-US"/>
              <a:t>具体履行</a:t>
            </a:r>
            <a:r>
              <a:rPr lang="zh-CN" altLang="en-US">
                <a:solidFill>
                  <a:srgbClr val="0000FF"/>
                </a:solidFill>
              </a:rPr>
              <a:t>接口</a:t>
            </a:r>
            <a:r>
              <a:rPr lang="zh-CN" altLang="en-US"/>
              <a:t>中声明的</a:t>
            </a:r>
            <a:r>
              <a:rPr lang="zh-CN" altLang="en-US">
                <a:solidFill>
                  <a:srgbClr val="0000FF"/>
                </a:solidFill>
              </a:rPr>
              <a:t>操作（服务）</a:t>
            </a:r>
            <a:r>
              <a:rPr lang="zh-CN" altLang="en-US"/>
              <a:t>。</a:t>
            </a:r>
            <a:endParaRPr lang="zh-CN" altLang="en-US"/>
          </a:p>
        </p:txBody>
      </p:sp>
      <p:sp>
        <p:nvSpPr>
          <p:cNvPr id="124933" name="Rectangle 5"/>
          <p:cNvSpPr>
            <a:spLocks noChangeArrowheads="1"/>
          </p:cNvSpPr>
          <p:nvPr/>
        </p:nvSpPr>
        <p:spPr bwMode="auto">
          <a:xfrm>
            <a:off x="2438400" y="1981200"/>
            <a:ext cx="4572000" cy="16256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 interface</a:t>
            </a:r>
            <a:r>
              <a:rPr lang="en-US" altLang="zh-CN" sz="2000" b="1">
                <a:ea typeface="黑体" panose="02010609060101010101" charset="-122"/>
              </a:rPr>
              <a:t> </a:t>
            </a:r>
            <a:r>
              <a:rPr lang="zh-CN" altLang="en-US" sz="2000" b="1">
                <a:ea typeface="黑体" panose="02010609060101010101" charset="-122"/>
              </a:rPr>
              <a:t>照顾学龄前儿童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 void</a:t>
            </a:r>
            <a:r>
              <a:rPr lang="en-US" altLang="zh-CN" sz="2000" b="1">
                <a:ea typeface="黑体" panose="02010609060101010101" charset="-122"/>
              </a:rPr>
              <a:t> </a:t>
            </a:r>
            <a:r>
              <a:rPr lang="zh-CN" altLang="en-US" sz="2000" b="1">
                <a:ea typeface="黑体" panose="02010609060101010101" charset="-122"/>
              </a:rPr>
              <a:t>喂饭</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 void</a:t>
            </a:r>
            <a:r>
              <a:rPr lang="en-US" altLang="zh-CN" sz="2000" b="1">
                <a:ea typeface="黑体" panose="02010609060101010101" charset="-122"/>
              </a:rPr>
              <a:t> </a:t>
            </a:r>
            <a:r>
              <a:rPr lang="zh-CN" altLang="en-US" sz="2000" b="1">
                <a:ea typeface="黑体" panose="02010609060101010101" charset="-122"/>
              </a:rPr>
              <a:t>陪护</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	</a:t>
            </a:r>
            <a:r>
              <a:rPr lang="en-US" altLang="zh-CN" sz="2000" b="1">
                <a:solidFill>
                  <a:srgbClr val="0000FF"/>
                </a:solidFill>
                <a:ea typeface="黑体" panose="02010609060101010101" charset="-122"/>
              </a:rPr>
              <a:t>public void</a:t>
            </a:r>
            <a:r>
              <a:rPr lang="en-US" altLang="zh-CN" sz="2000" b="1">
                <a:ea typeface="黑体" panose="02010609060101010101" charset="-122"/>
              </a:rPr>
              <a:t> </a:t>
            </a:r>
            <a:r>
              <a:rPr lang="zh-CN" altLang="en-US" sz="2000" b="1">
                <a:ea typeface="黑体" panose="02010609060101010101" charset="-122"/>
              </a:rPr>
              <a:t>保洁</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124934" name="Rectangle 6"/>
          <p:cNvSpPr>
            <a:spLocks noChangeArrowheads="1"/>
          </p:cNvSpPr>
          <p:nvPr/>
        </p:nvSpPr>
        <p:spPr bwMode="auto">
          <a:xfrm>
            <a:off x="4572000" y="4572000"/>
            <a:ext cx="4572000" cy="19304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 class </a:t>
            </a:r>
            <a:r>
              <a:rPr lang="zh-CN" altLang="en-US" sz="2000" b="1">
                <a:ea typeface="黑体" panose="02010609060101010101" charset="-122"/>
              </a:rPr>
              <a:t>幼儿园</a:t>
            </a:r>
            <a:r>
              <a:rPr lang="zh-CN" altLang="en-US" sz="2000" b="1">
                <a:solidFill>
                  <a:srgbClr val="0000FF"/>
                </a:solidFill>
                <a:ea typeface="黑体" panose="02010609060101010101" charset="-122"/>
              </a:rPr>
              <a:t> </a:t>
            </a:r>
            <a:r>
              <a:rPr lang="en-US" altLang="zh-CN" sz="2000" b="1">
                <a:solidFill>
                  <a:srgbClr val="0000FF"/>
                </a:solidFill>
                <a:ea typeface="黑体" panose="02010609060101010101" charset="-122"/>
              </a:rPr>
              <a:t>implements </a:t>
            </a:r>
            <a:r>
              <a:rPr lang="zh-CN" altLang="en-US" sz="2000" b="1">
                <a:ea typeface="黑体" panose="02010609060101010101" charset="-122"/>
              </a:rPr>
              <a:t>照顾学龄前儿童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void </a:t>
            </a:r>
            <a:r>
              <a:rPr lang="zh-CN" altLang="en-US" sz="2000" b="1">
                <a:ea typeface="黑体" panose="02010609060101010101" charset="-122"/>
              </a:rPr>
              <a:t>喂饭</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void </a:t>
            </a:r>
            <a:r>
              <a:rPr lang="zh-CN" altLang="en-US" sz="2000" b="1">
                <a:ea typeface="黑体" panose="02010609060101010101" charset="-122"/>
              </a:rPr>
              <a:t>陪护</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void </a:t>
            </a:r>
            <a:r>
              <a:rPr lang="zh-CN" altLang="en-US" sz="2000" b="1">
                <a:ea typeface="黑体" panose="02010609060101010101" charset="-122"/>
              </a:rPr>
              <a:t>保洁</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
        <p:nvSpPr>
          <p:cNvPr id="124935" name="Rectangle 7"/>
          <p:cNvSpPr>
            <a:spLocks noChangeArrowheads="1"/>
          </p:cNvSpPr>
          <p:nvPr/>
        </p:nvSpPr>
        <p:spPr bwMode="auto">
          <a:xfrm>
            <a:off x="0" y="4572000"/>
            <a:ext cx="4572000" cy="1930400"/>
          </a:xfrm>
          <a:prstGeom prst="rect">
            <a:avLst/>
          </a:prstGeom>
          <a:solidFill>
            <a:schemeClr val="bg1"/>
          </a:solidFill>
          <a:ln w="9525" algn="ctr">
            <a:solidFill>
              <a:srgbClr val="FF0000"/>
            </a:solidFill>
            <a:miter lim="800000"/>
          </a:ln>
          <a:effectLst/>
        </p:spPr>
        <p:txBody>
          <a:bodyPr>
            <a:spAutoFit/>
          </a:bodyPr>
          <a:lstStyle/>
          <a:p>
            <a:pPr algn="l"/>
            <a:r>
              <a:rPr lang="en-US" altLang="zh-CN" sz="2000" b="1">
                <a:solidFill>
                  <a:srgbClr val="0000FF"/>
                </a:solidFill>
                <a:ea typeface="黑体" panose="02010609060101010101" charset="-122"/>
              </a:rPr>
              <a:t>public class </a:t>
            </a:r>
            <a:r>
              <a:rPr lang="zh-CN" altLang="en-US" sz="2000" b="1">
                <a:ea typeface="黑体" panose="02010609060101010101" charset="-122"/>
              </a:rPr>
              <a:t>家庭保姆</a:t>
            </a:r>
            <a:r>
              <a:rPr lang="zh-CN" altLang="en-US" sz="2000" b="1">
                <a:solidFill>
                  <a:srgbClr val="0000FF"/>
                </a:solidFill>
                <a:ea typeface="黑体" panose="02010609060101010101" charset="-122"/>
              </a:rPr>
              <a:t> </a:t>
            </a:r>
            <a:r>
              <a:rPr lang="en-US" altLang="zh-CN" sz="2000" b="1">
                <a:solidFill>
                  <a:srgbClr val="0000FF"/>
                </a:solidFill>
                <a:ea typeface="黑体" panose="02010609060101010101" charset="-122"/>
              </a:rPr>
              <a:t>implements </a:t>
            </a:r>
            <a:r>
              <a:rPr lang="zh-CN" altLang="en-US" sz="2000" b="1">
                <a:ea typeface="黑体" panose="02010609060101010101" charset="-122"/>
              </a:rPr>
              <a:t>照顾学龄前儿童</a:t>
            </a:r>
            <a:r>
              <a:rPr lang="zh-CN" altLang="en-US" sz="2000" b="1">
                <a:solidFill>
                  <a:srgbClr val="0000FF"/>
                </a:solidFill>
                <a:ea typeface="黑体" panose="02010609060101010101" charset="-122"/>
              </a:rPr>
              <a:t> </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void </a:t>
            </a:r>
            <a:r>
              <a:rPr lang="zh-CN" altLang="en-US" sz="2000" b="1">
                <a:ea typeface="黑体" panose="02010609060101010101" charset="-122"/>
              </a:rPr>
              <a:t>喂饭</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void </a:t>
            </a:r>
            <a:r>
              <a:rPr lang="zh-CN" altLang="en-US" sz="2000" b="1">
                <a:ea typeface="黑体" panose="02010609060101010101" charset="-122"/>
              </a:rPr>
              <a:t>陪护</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solidFill>
                  <a:srgbClr val="0000FF"/>
                </a:solidFill>
                <a:ea typeface="黑体" panose="02010609060101010101" charset="-122"/>
              </a:rPr>
              <a:t>	public void </a:t>
            </a:r>
            <a:r>
              <a:rPr lang="zh-CN" altLang="en-US" sz="2000" b="1">
                <a:ea typeface="黑体" panose="02010609060101010101" charset="-122"/>
              </a:rPr>
              <a:t>保洁</a:t>
            </a:r>
            <a:r>
              <a:rPr lang="en-US" altLang="zh-CN" sz="2000" b="1">
                <a:ea typeface="黑体" panose="02010609060101010101" charset="-122"/>
              </a:rPr>
              <a:t>(){…};</a:t>
            </a:r>
            <a:endParaRPr lang="en-US" altLang="zh-CN" sz="2000" b="1">
              <a:ea typeface="黑体" panose="02010609060101010101" charset="-122"/>
            </a:endParaRPr>
          </a:p>
          <a:p>
            <a:pPr algn="l"/>
            <a:r>
              <a:rPr lang="en-US" altLang="zh-CN" sz="2000" b="1">
                <a:ea typeface="黑体" panose="02010609060101010101" charset="-122"/>
              </a:rPr>
              <a:t>}</a:t>
            </a:r>
            <a:endParaRPr lang="en-US" altLang="zh-CN" sz="2000" b="1">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4931">
                                            <p:txEl>
                                              <p:pRg st="1" end="1"/>
                                            </p:txEl>
                                          </p:spTgt>
                                        </p:tgtEl>
                                        <p:attrNameLst>
                                          <p:attrName>style.visibility</p:attrName>
                                        </p:attrNameLst>
                                      </p:cBhvr>
                                      <p:to>
                                        <p:strVal val="visible"/>
                                      </p:to>
                                    </p:set>
                                    <p:animEffect transition="in" filter="strips(downRight)">
                                      <p:cBhvr>
                                        <p:cTn id="7" dur="500"/>
                                        <p:tgtEl>
                                          <p:spTgt spid="1249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4931">
                                            <p:txEl>
                                              <p:pRg st="2" end="2"/>
                                            </p:txEl>
                                          </p:spTgt>
                                        </p:tgtEl>
                                        <p:attrNameLst>
                                          <p:attrName>style.visibility</p:attrName>
                                        </p:attrNameLst>
                                      </p:cBhvr>
                                      <p:to>
                                        <p:strVal val="visible"/>
                                      </p:to>
                                    </p:set>
                                    <p:animEffect transition="in" filter="strips(downRight)">
                                      <p:cBhvr>
                                        <p:cTn id="12" dur="500"/>
                                        <p:tgtEl>
                                          <p:spTgt spid="1249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4931">
                                            <p:txEl>
                                              <p:pRg st="3" end="3"/>
                                            </p:txEl>
                                          </p:spTgt>
                                        </p:tgtEl>
                                        <p:attrNameLst>
                                          <p:attrName>style.visibility</p:attrName>
                                        </p:attrNameLst>
                                      </p:cBhvr>
                                      <p:to>
                                        <p:strVal val="visible"/>
                                      </p:to>
                                    </p:set>
                                    <p:animEffect transition="in" filter="strips(downRight)">
                                      <p:cBhvr>
                                        <p:cTn id="17" dur="500"/>
                                        <p:tgtEl>
                                          <p:spTgt spid="1249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24931">
                                            <p:txEl>
                                              <p:pRg st="4" end="4"/>
                                            </p:txEl>
                                          </p:spTgt>
                                        </p:tgtEl>
                                        <p:attrNameLst>
                                          <p:attrName>style.visibility</p:attrName>
                                        </p:attrNameLst>
                                      </p:cBhvr>
                                      <p:to>
                                        <p:strVal val="visible"/>
                                      </p:to>
                                    </p:set>
                                    <p:animEffect transition="in" filter="strips(downRight)">
                                      <p:cBhvr>
                                        <p:cTn id="22" dur="500"/>
                                        <p:tgtEl>
                                          <p:spTgt spid="1249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24936"/>
                                        </p:tgtEl>
                                        <p:attrNameLst>
                                          <p:attrName>style.visibility</p:attrName>
                                        </p:attrNameLst>
                                      </p:cBhvr>
                                      <p:to>
                                        <p:strVal val="visible"/>
                                      </p:to>
                                    </p:set>
                                    <p:animEffect transition="in" filter="box(in)">
                                      <p:cBhvr>
                                        <p:cTn id="27" dur="500"/>
                                        <p:tgtEl>
                                          <p:spTgt spid="12493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4933"/>
                                        </p:tgtEl>
                                        <p:attrNameLst>
                                          <p:attrName>style.visibility</p:attrName>
                                        </p:attrNameLst>
                                      </p:cBhvr>
                                      <p:to>
                                        <p:strVal val="visible"/>
                                      </p:to>
                                    </p:set>
                                    <p:anim calcmode="lin" valueType="num">
                                      <p:cBhvr additive="base">
                                        <p:cTn id="32" dur="500" fill="hold"/>
                                        <p:tgtEl>
                                          <p:spTgt spid="124933"/>
                                        </p:tgtEl>
                                        <p:attrNameLst>
                                          <p:attrName>ppt_x</p:attrName>
                                        </p:attrNameLst>
                                      </p:cBhvr>
                                      <p:tavLst>
                                        <p:tav tm="0">
                                          <p:val>
                                            <p:strVal val="#ppt_x"/>
                                          </p:val>
                                        </p:tav>
                                        <p:tav tm="100000">
                                          <p:val>
                                            <p:strVal val="#ppt_x"/>
                                          </p:val>
                                        </p:tav>
                                      </p:tavLst>
                                    </p:anim>
                                    <p:anim calcmode="lin" valueType="num">
                                      <p:cBhvr additive="base">
                                        <p:cTn id="33" dur="500" fill="hold"/>
                                        <p:tgtEl>
                                          <p:spTgt spid="1249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24935"/>
                                        </p:tgtEl>
                                        <p:attrNameLst>
                                          <p:attrName>style.visibility</p:attrName>
                                        </p:attrNameLst>
                                      </p:cBhvr>
                                      <p:to>
                                        <p:strVal val="visible"/>
                                      </p:to>
                                    </p:set>
                                    <p:anim calcmode="lin" valueType="num">
                                      <p:cBhvr additive="base">
                                        <p:cTn id="38" dur="500" fill="hold"/>
                                        <p:tgtEl>
                                          <p:spTgt spid="124935"/>
                                        </p:tgtEl>
                                        <p:attrNameLst>
                                          <p:attrName>ppt_x</p:attrName>
                                        </p:attrNameLst>
                                      </p:cBhvr>
                                      <p:tavLst>
                                        <p:tav tm="0">
                                          <p:val>
                                            <p:strVal val="#ppt_x"/>
                                          </p:val>
                                        </p:tav>
                                        <p:tav tm="100000">
                                          <p:val>
                                            <p:strVal val="#ppt_x"/>
                                          </p:val>
                                        </p:tav>
                                      </p:tavLst>
                                    </p:anim>
                                    <p:anim calcmode="lin" valueType="num">
                                      <p:cBhvr additive="base">
                                        <p:cTn id="39" dur="500" fill="hold"/>
                                        <p:tgtEl>
                                          <p:spTgt spid="12493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4934"/>
                                        </p:tgtEl>
                                        <p:attrNameLst>
                                          <p:attrName>style.visibility</p:attrName>
                                        </p:attrNameLst>
                                      </p:cBhvr>
                                      <p:to>
                                        <p:strVal val="visible"/>
                                      </p:to>
                                    </p:set>
                                    <p:anim calcmode="lin" valueType="num">
                                      <p:cBhvr additive="base">
                                        <p:cTn id="44" dur="500" fill="hold"/>
                                        <p:tgtEl>
                                          <p:spTgt spid="124934"/>
                                        </p:tgtEl>
                                        <p:attrNameLst>
                                          <p:attrName>ppt_x</p:attrName>
                                        </p:attrNameLst>
                                      </p:cBhvr>
                                      <p:tavLst>
                                        <p:tav tm="0">
                                          <p:val>
                                            <p:strVal val="#ppt_x"/>
                                          </p:val>
                                        </p:tav>
                                        <p:tav tm="100000">
                                          <p:val>
                                            <p:strVal val="#ppt_x"/>
                                          </p:val>
                                        </p:tav>
                                      </p:tavLst>
                                    </p:anim>
                                    <p:anim calcmode="lin" valueType="num">
                                      <p:cBhvr additive="base">
                                        <p:cTn id="45" dur="500" fill="hold"/>
                                        <p:tgtEl>
                                          <p:spTgt spid="124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uiExpand="1" build="p"/>
      <p:bldP spid="124933" grpId="0" animBg="1"/>
      <p:bldP spid="124934" grpId="0" animBg="1"/>
      <p:bldP spid="12493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BA5BF210-7644-4890-BD1D-9EAB9EBD445A}" type="datetime1">
              <a:rPr lang="zh-CN" altLang="en-US"/>
            </a:fld>
            <a:endParaRPr lang="en-US" altLang="zh-CN"/>
          </a:p>
        </p:txBody>
      </p:sp>
      <p:sp>
        <p:nvSpPr>
          <p:cNvPr id="12" name="灯片编号占位符 4"/>
          <p:cNvSpPr>
            <a:spLocks noGrp="1"/>
          </p:cNvSpPr>
          <p:nvPr>
            <p:ph type="sldNum" sz="quarter" idx="11"/>
          </p:nvPr>
        </p:nvSpPr>
        <p:spPr/>
        <p:txBody>
          <a:bodyPr/>
          <a:lstStyle/>
          <a:p>
            <a:fld id="{A24C2A4E-6787-409F-825F-714619C5EE67}" type="slidenum">
              <a:rPr lang="en-US" altLang="zh-CN"/>
            </a:fld>
            <a:endParaRPr lang="en-US" altLang="zh-CN"/>
          </a:p>
        </p:txBody>
      </p:sp>
      <p:sp>
        <p:nvSpPr>
          <p:cNvPr id="158722"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158723"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 类图</a:t>
            </a:r>
            <a:r>
              <a:rPr lang="zh-CN" altLang="en-US">
                <a:cs typeface="Times New Roman" panose="02020603050405020304" pitchFamily="18" charset="0"/>
              </a:rPr>
              <a:t>（</a:t>
            </a:r>
            <a:r>
              <a:rPr lang="en-US" altLang="zh-CN">
                <a:cs typeface="Times New Roman" panose="02020603050405020304" pitchFamily="18" charset="0"/>
              </a:rPr>
              <a:t>Class Diagram</a:t>
            </a:r>
            <a:r>
              <a:rPr lang="zh-CN" altLang="en-US">
                <a:cs typeface="Times New Roman" panose="02020603050405020304" pitchFamily="18" charset="0"/>
              </a:rPr>
              <a:t>）</a:t>
            </a:r>
            <a:endParaRPr lang="zh-CN" altLang="en-US">
              <a:cs typeface="Times New Roman" panose="02020603050405020304" pitchFamily="18" charset="0"/>
            </a:endParaRPr>
          </a:p>
        </p:txBody>
      </p:sp>
      <p:graphicFrame>
        <p:nvGraphicFramePr>
          <p:cNvPr id="158725" name="Object 5"/>
          <p:cNvGraphicFramePr>
            <a:graphicFrameLocks noChangeAspect="1"/>
          </p:cNvGraphicFramePr>
          <p:nvPr/>
        </p:nvGraphicFramePr>
        <p:xfrm>
          <a:off x="152400" y="1828800"/>
          <a:ext cx="8610600" cy="4608513"/>
        </p:xfrm>
        <a:graphic>
          <a:graphicData uri="http://schemas.openxmlformats.org/presentationml/2006/ole">
            <mc:AlternateContent xmlns:mc="http://schemas.openxmlformats.org/markup-compatibility/2006">
              <mc:Choice xmlns:v="urn:schemas-microsoft-com:vml" Requires="v">
                <p:oleObj spid="_x0000_s158874" name="Visio" r:id="rId1" imgW="5057775" imgH="2714625" progId="Visio.Drawing.11">
                  <p:embed/>
                </p:oleObj>
              </mc:Choice>
              <mc:Fallback>
                <p:oleObj name="Visio" r:id="rId1" imgW="5057775" imgH="2714625" progId="Visio.Drawing.11">
                  <p:embed/>
                  <p:pic>
                    <p:nvPicPr>
                      <p:cNvPr id="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8800"/>
                        <a:ext cx="8610600"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726" name="Rectangle 6"/>
          <p:cNvSpPr>
            <a:spLocks noChangeArrowheads="1"/>
          </p:cNvSpPr>
          <p:nvPr/>
        </p:nvSpPr>
        <p:spPr bwMode="auto">
          <a:xfrm>
            <a:off x="4648200" y="5410200"/>
            <a:ext cx="1409700" cy="457200"/>
          </a:xfrm>
          <a:prstGeom prst="rect">
            <a:avLst/>
          </a:prstGeom>
          <a:noFill/>
          <a:ln w="9525">
            <a:noFill/>
            <a:miter lim="800000"/>
          </a:ln>
          <a:effectLst/>
        </p:spPr>
        <p:txBody>
          <a:bodyPr wrap="none">
            <a:spAutoFit/>
          </a:bodyPr>
          <a:lstStyle/>
          <a:p>
            <a:pPr algn="l"/>
            <a:r>
              <a:rPr lang="zh-CN" altLang="en-US" sz="2400" b="1">
                <a:solidFill>
                  <a:srgbClr val="0000FF"/>
                </a:solidFill>
                <a:ea typeface="黑体" panose="02010609060101010101" charset="-122"/>
              </a:rPr>
              <a:t>关联关系</a:t>
            </a:r>
            <a:endParaRPr lang="zh-CN" altLang="en-US" sz="2400" b="1">
              <a:solidFill>
                <a:srgbClr val="0000FF"/>
              </a:solidFill>
              <a:ea typeface="黑体" panose="02010609060101010101" charset="-122"/>
            </a:endParaRPr>
          </a:p>
        </p:txBody>
      </p:sp>
      <p:sp>
        <p:nvSpPr>
          <p:cNvPr id="158727" name="Rectangle 7"/>
          <p:cNvSpPr>
            <a:spLocks noChangeArrowheads="1"/>
          </p:cNvSpPr>
          <p:nvPr/>
        </p:nvSpPr>
        <p:spPr bwMode="auto">
          <a:xfrm>
            <a:off x="5486400" y="3128963"/>
            <a:ext cx="1409700" cy="457200"/>
          </a:xfrm>
          <a:prstGeom prst="rect">
            <a:avLst/>
          </a:prstGeom>
          <a:noFill/>
          <a:ln w="9525">
            <a:noFill/>
            <a:miter lim="800000"/>
          </a:ln>
          <a:effectLst/>
        </p:spPr>
        <p:txBody>
          <a:bodyPr wrap="none">
            <a:spAutoFit/>
          </a:bodyPr>
          <a:lstStyle/>
          <a:p>
            <a:pPr algn="l"/>
            <a:r>
              <a:rPr lang="zh-CN" altLang="en-US" sz="2400" b="1">
                <a:solidFill>
                  <a:srgbClr val="0000FF"/>
                </a:solidFill>
                <a:ea typeface="黑体" panose="02010609060101010101" charset="-122"/>
              </a:rPr>
              <a:t>泛化关系</a:t>
            </a:r>
            <a:endParaRPr lang="zh-CN" altLang="en-US" sz="2400" b="1">
              <a:solidFill>
                <a:srgbClr val="0000FF"/>
              </a:solidFill>
              <a:ea typeface="黑体" panose="02010609060101010101" charset="-122"/>
            </a:endParaRPr>
          </a:p>
        </p:txBody>
      </p:sp>
      <p:sp>
        <p:nvSpPr>
          <p:cNvPr id="158728" name="Rectangle 8"/>
          <p:cNvSpPr>
            <a:spLocks noChangeArrowheads="1"/>
          </p:cNvSpPr>
          <p:nvPr/>
        </p:nvSpPr>
        <p:spPr bwMode="auto">
          <a:xfrm>
            <a:off x="3124200" y="3657600"/>
            <a:ext cx="1409700" cy="457200"/>
          </a:xfrm>
          <a:prstGeom prst="rect">
            <a:avLst/>
          </a:prstGeom>
          <a:noFill/>
          <a:ln w="9525">
            <a:noFill/>
            <a:miter lim="800000"/>
          </a:ln>
          <a:effectLst/>
        </p:spPr>
        <p:txBody>
          <a:bodyPr wrap="none">
            <a:spAutoFit/>
          </a:bodyPr>
          <a:lstStyle/>
          <a:p>
            <a:pPr algn="l"/>
            <a:r>
              <a:rPr lang="zh-CN" altLang="en-US" sz="2400" b="1">
                <a:solidFill>
                  <a:srgbClr val="0000FF"/>
                </a:solidFill>
                <a:ea typeface="黑体" panose="02010609060101010101" charset="-122"/>
              </a:rPr>
              <a:t>聚合关系</a:t>
            </a:r>
            <a:endParaRPr lang="zh-CN" altLang="en-US" sz="2400" b="1">
              <a:solidFill>
                <a:srgbClr val="0000FF"/>
              </a:solidFill>
              <a:ea typeface="黑体" panose="02010609060101010101" charset="-122"/>
            </a:endParaRPr>
          </a:p>
        </p:txBody>
      </p:sp>
      <p:sp>
        <p:nvSpPr>
          <p:cNvPr id="158729" name="Rectangle 9"/>
          <p:cNvSpPr>
            <a:spLocks noChangeArrowheads="1"/>
          </p:cNvSpPr>
          <p:nvPr/>
        </p:nvSpPr>
        <p:spPr bwMode="auto">
          <a:xfrm>
            <a:off x="6096000" y="1752600"/>
            <a:ext cx="1409700" cy="457200"/>
          </a:xfrm>
          <a:prstGeom prst="rect">
            <a:avLst/>
          </a:prstGeom>
          <a:noFill/>
          <a:ln w="9525">
            <a:noFill/>
            <a:miter lim="800000"/>
          </a:ln>
          <a:effectLst/>
        </p:spPr>
        <p:txBody>
          <a:bodyPr wrap="none">
            <a:spAutoFit/>
          </a:bodyPr>
          <a:lstStyle/>
          <a:p>
            <a:pPr algn="l"/>
            <a:r>
              <a:rPr lang="zh-CN" altLang="en-US" sz="2400" b="1">
                <a:solidFill>
                  <a:srgbClr val="0000FF"/>
                </a:solidFill>
                <a:ea typeface="黑体" panose="02010609060101010101" charset="-122"/>
              </a:rPr>
              <a:t>组合关系</a:t>
            </a:r>
            <a:endParaRPr lang="zh-CN" altLang="en-US" sz="2400" b="1">
              <a:solidFill>
                <a:srgbClr val="0000FF"/>
              </a:solidFill>
              <a:ea typeface="黑体" panose="02010609060101010101" charset="-122"/>
            </a:endParaRPr>
          </a:p>
        </p:txBody>
      </p:sp>
      <p:sp>
        <p:nvSpPr>
          <p:cNvPr id="158730" name="Rectangle 10"/>
          <p:cNvSpPr>
            <a:spLocks noChangeArrowheads="1"/>
          </p:cNvSpPr>
          <p:nvPr/>
        </p:nvSpPr>
        <p:spPr bwMode="auto">
          <a:xfrm>
            <a:off x="228600" y="4800600"/>
            <a:ext cx="1409700" cy="457200"/>
          </a:xfrm>
          <a:prstGeom prst="rect">
            <a:avLst/>
          </a:prstGeom>
          <a:noFill/>
          <a:ln w="9525">
            <a:noFill/>
            <a:miter lim="800000"/>
          </a:ln>
          <a:effectLst/>
        </p:spPr>
        <p:txBody>
          <a:bodyPr wrap="none">
            <a:spAutoFit/>
          </a:bodyPr>
          <a:lstStyle/>
          <a:p>
            <a:pPr algn="l"/>
            <a:r>
              <a:rPr lang="zh-CN" altLang="en-US" sz="2400" b="1">
                <a:solidFill>
                  <a:srgbClr val="0000FF"/>
                </a:solidFill>
                <a:ea typeface="黑体" panose="02010609060101010101" charset="-122"/>
              </a:rPr>
              <a:t>依赖关系</a:t>
            </a:r>
            <a:endParaRPr lang="zh-CN" altLang="en-US" sz="2400" b="1">
              <a:solidFill>
                <a:srgbClr val="0000FF"/>
              </a:solidFill>
              <a:ea typeface="黑体" panose="02010609060101010101" charset="-122"/>
            </a:endParaRPr>
          </a:p>
        </p:txBody>
      </p:sp>
      <p:sp>
        <p:nvSpPr>
          <p:cNvPr id="158731" name="Rectangle 11"/>
          <p:cNvSpPr>
            <a:spLocks noChangeArrowheads="1"/>
          </p:cNvSpPr>
          <p:nvPr/>
        </p:nvSpPr>
        <p:spPr bwMode="auto">
          <a:xfrm>
            <a:off x="152400" y="1676400"/>
            <a:ext cx="1403350" cy="457200"/>
          </a:xfrm>
          <a:prstGeom prst="rect">
            <a:avLst/>
          </a:prstGeom>
          <a:noFill/>
          <a:ln w="9525">
            <a:noFill/>
            <a:miter lim="800000"/>
          </a:ln>
          <a:effectLst/>
        </p:spPr>
        <p:txBody>
          <a:bodyPr wrap="none">
            <a:spAutoFit/>
          </a:bodyPr>
          <a:lstStyle/>
          <a:p>
            <a:pPr algn="l"/>
            <a:r>
              <a:rPr lang="zh-CN" altLang="en-US" sz="2400" b="1">
                <a:solidFill>
                  <a:srgbClr val="0000FF"/>
                </a:solidFill>
                <a:ea typeface="黑体" panose="02010609060101010101" charset="-122"/>
              </a:rPr>
              <a:t>实现关系</a:t>
            </a:r>
            <a:endParaRPr lang="zh-CN" altLang="en-US" sz="2400" b="1">
              <a:solidFill>
                <a:srgbClr val="0000FF"/>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8725"/>
                                        </p:tgtEl>
                                        <p:attrNameLst>
                                          <p:attrName>style.visibility</p:attrName>
                                        </p:attrNameLst>
                                      </p:cBhvr>
                                      <p:to>
                                        <p:strVal val="visible"/>
                                      </p:to>
                                    </p:set>
                                    <p:animEffect transition="in" filter="box(in)">
                                      <p:cBhvr>
                                        <p:cTn id="7" dur="500"/>
                                        <p:tgtEl>
                                          <p:spTgt spid="1587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8726"/>
                                        </p:tgtEl>
                                        <p:attrNameLst>
                                          <p:attrName>style.visibility</p:attrName>
                                        </p:attrNameLst>
                                      </p:cBhvr>
                                      <p:to>
                                        <p:strVal val="visible"/>
                                      </p:to>
                                    </p:set>
                                    <p:anim calcmode="lin" valueType="num">
                                      <p:cBhvr additive="base">
                                        <p:cTn id="12" dur="500" fill="hold"/>
                                        <p:tgtEl>
                                          <p:spTgt spid="158726"/>
                                        </p:tgtEl>
                                        <p:attrNameLst>
                                          <p:attrName>ppt_x</p:attrName>
                                        </p:attrNameLst>
                                      </p:cBhvr>
                                      <p:tavLst>
                                        <p:tav tm="0">
                                          <p:val>
                                            <p:strVal val="#ppt_x"/>
                                          </p:val>
                                        </p:tav>
                                        <p:tav tm="100000">
                                          <p:val>
                                            <p:strVal val="#ppt_x"/>
                                          </p:val>
                                        </p:tav>
                                      </p:tavLst>
                                    </p:anim>
                                    <p:anim calcmode="lin" valueType="num">
                                      <p:cBhvr additive="base">
                                        <p:cTn id="13" dur="500" fill="hold"/>
                                        <p:tgtEl>
                                          <p:spTgt spid="1587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8729"/>
                                        </p:tgtEl>
                                        <p:attrNameLst>
                                          <p:attrName>style.visibility</p:attrName>
                                        </p:attrNameLst>
                                      </p:cBhvr>
                                      <p:to>
                                        <p:strVal val="visible"/>
                                      </p:to>
                                    </p:set>
                                    <p:anim calcmode="lin" valueType="num">
                                      <p:cBhvr additive="base">
                                        <p:cTn id="18" dur="500" fill="hold"/>
                                        <p:tgtEl>
                                          <p:spTgt spid="158729"/>
                                        </p:tgtEl>
                                        <p:attrNameLst>
                                          <p:attrName>ppt_x</p:attrName>
                                        </p:attrNameLst>
                                      </p:cBhvr>
                                      <p:tavLst>
                                        <p:tav tm="0">
                                          <p:val>
                                            <p:strVal val="#ppt_x"/>
                                          </p:val>
                                        </p:tav>
                                        <p:tav tm="100000">
                                          <p:val>
                                            <p:strVal val="#ppt_x"/>
                                          </p:val>
                                        </p:tav>
                                      </p:tavLst>
                                    </p:anim>
                                    <p:anim calcmode="lin" valueType="num">
                                      <p:cBhvr additive="base">
                                        <p:cTn id="19" dur="500" fill="hold"/>
                                        <p:tgtEl>
                                          <p:spTgt spid="1587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58728"/>
                                        </p:tgtEl>
                                        <p:attrNameLst>
                                          <p:attrName>style.visibility</p:attrName>
                                        </p:attrNameLst>
                                      </p:cBhvr>
                                      <p:to>
                                        <p:strVal val="visible"/>
                                      </p:to>
                                    </p:set>
                                    <p:anim calcmode="lin" valueType="num">
                                      <p:cBhvr additive="base">
                                        <p:cTn id="24" dur="500" fill="hold"/>
                                        <p:tgtEl>
                                          <p:spTgt spid="158728"/>
                                        </p:tgtEl>
                                        <p:attrNameLst>
                                          <p:attrName>ppt_x</p:attrName>
                                        </p:attrNameLst>
                                      </p:cBhvr>
                                      <p:tavLst>
                                        <p:tav tm="0">
                                          <p:val>
                                            <p:strVal val="#ppt_x"/>
                                          </p:val>
                                        </p:tav>
                                        <p:tav tm="100000">
                                          <p:val>
                                            <p:strVal val="#ppt_x"/>
                                          </p:val>
                                        </p:tav>
                                      </p:tavLst>
                                    </p:anim>
                                    <p:anim calcmode="lin" valueType="num">
                                      <p:cBhvr additive="base">
                                        <p:cTn id="25" dur="500" fill="hold"/>
                                        <p:tgtEl>
                                          <p:spTgt spid="1587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58727"/>
                                        </p:tgtEl>
                                        <p:attrNameLst>
                                          <p:attrName>style.visibility</p:attrName>
                                        </p:attrNameLst>
                                      </p:cBhvr>
                                      <p:to>
                                        <p:strVal val="visible"/>
                                      </p:to>
                                    </p:set>
                                    <p:anim calcmode="lin" valueType="num">
                                      <p:cBhvr additive="base">
                                        <p:cTn id="30" dur="500" fill="hold"/>
                                        <p:tgtEl>
                                          <p:spTgt spid="158727"/>
                                        </p:tgtEl>
                                        <p:attrNameLst>
                                          <p:attrName>ppt_x</p:attrName>
                                        </p:attrNameLst>
                                      </p:cBhvr>
                                      <p:tavLst>
                                        <p:tav tm="0">
                                          <p:val>
                                            <p:strVal val="#ppt_x"/>
                                          </p:val>
                                        </p:tav>
                                        <p:tav tm="100000">
                                          <p:val>
                                            <p:strVal val="#ppt_x"/>
                                          </p:val>
                                        </p:tav>
                                      </p:tavLst>
                                    </p:anim>
                                    <p:anim calcmode="lin" valueType="num">
                                      <p:cBhvr additive="base">
                                        <p:cTn id="31" dur="500" fill="hold"/>
                                        <p:tgtEl>
                                          <p:spTgt spid="15872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58730"/>
                                        </p:tgtEl>
                                        <p:attrNameLst>
                                          <p:attrName>style.visibility</p:attrName>
                                        </p:attrNameLst>
                                      </p:cBhvr>
                                      <p:to>
                                        <p:strVal val="visible"/>
                                      </p:to>
                                    </p:set>
                                    <p:anim calcmode="lin" valueType="num">
                                      <p:cBhvr additive="base">
                                        <p:cTn id="36" dur="500" fill="hold"/>
                                        <p:tgtEl>
                                          <p:spTgt spid="158730"/>
                                        </p:tgtEl>
                                        <p:attrNameLst>
                                          <p:attrName>ppt_x</p:attrName>
                                        </p:attrNameLst>
                                      </p:cBhvr>
                                      <p:tavLst>
                                        <p:tav tm="0">
                                          <p:val>
                                            <p:strVal val="#ppt_x"/>
                                          </p:val>
                                        </p:tav>
                                        <p:tav tm="100000">
                                          <p:val>
                                            <p:strVal val="#ppt_x"/>
                                          </p:val>
                                        </p:tav>
                                      </p:tavLst>
                                    </p:anim>
                                    <p:anim calcmode="lin" valueType="num">
                                      <p:cBhvr additive="base">
                                        <p:cTn id="37" dur="500" fill="hold"/>
                                        <p:tgtEl>
                                          <p:spTgt spid="15873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58731"/>
                                        </p:tgtEl>
                                        <p:attrNameLst>
                                          <p:attrName>style.visibility</p:attrName>
                                        </p:attrNameLst>
                                      </p:cBhvr>
                                      <p:to>
                                        <p:strVal val="visible"/>
                                      </p:to>
                                    </p:set>
                                    <p:anim calcmode="lin" valueType="num">
                                      <p:cBhvr additive="base">
                                        <p:cTn id="42" dur="500" fill="hold"/>
                                        <p:tgtEl>
                                          <p:spTgt spid="158731"/>
                                        </p:tgtEl>
                                        <p:attrNameLst>
                                          <p:attrName>ppt_x</p:attrName>
                                        </p:attrNameLst>
                                      </p:cBhvr>
                                      <p:tavLst>
                                        <p:tav tm="0">
                                          <p:val>
                                            <p:strVal val="#ppt_x"/>
                                          </p:val>
                                        </p:tav>
                                        <p:tav tm="100000">
                                          <p:val>
                                            <p:strVal val="#ppt_x"/>
                                          </p:val>
                                        </p:tav>
                                      </p:tavLst>
                                    </p:anim>
                                    <p:anim calcmode="lin" valueType="num">
                                      <p:cBhvr additive="base">
                                        <p:cTn id="43" dur="500" fill="hold"/>
                                        <p:tgtEl>
                                          <p:spTgt spid="1587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6" grpId="0"/>
      <p:bldP spid="158727" grpId="0"/>
      <p:bldP spid="158728" grpId="0"/>
      <p:bldP spid="158729" grpId="0"/>
      <p:bldP spid="158730" grpId="0"/>
      <p:bldP spid="15873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3860A433-8332-44C0-B41B-6B8F4B49C81D}" type="datetime1">
              <a:rPr lang="zh-CN" altLang="en-US"/>
            </a:fld>
            <a:endParaRPr lang="en-US" altLang="zh-CN"/>
          </a:p>
        </p:txBody>
      </p:sp>
      <p:sp>
        <p:nvSpPr>
          <p:cNvPr id="6" name="灯片编号占位符 4"/>
          <p:cNvSpPr>
            <a:spLocks noGrp="1"/>
          </p:cNvSpPr>
          <p:nvPr>
            <p:ph type="sldNum" sz="quarter" idx="11"/>
          </p:nvPr>
        </p:nvSpPr>
        <p:spPr/>
        <p:txBody>
          <a:bodyPr/>
          <a:lstStyle/>
          <a:p>
            <a:fld id="{DB550392-FB3E-4729-BF5C-18B3051C8FC0}" type="slidenum">
              <a:rPr lang="en-US" altLang="zh-CN"/>
            </a:fld>
            <a:endParaRPr lang="en-US" altLang="zh-CN"/>
          </a:p>
        </p:txBody>
      </p:sp>
      <p:sp>
        <p:nvSpPr>
          <p:cNvPr id="216066"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216067" name="Rectangle 3"/>
          <p:cNvSpPr>
            <a:spLocks noGrp="1" noChangeArrowheads="1"/>
          </p:cNvSpPr>
          <p:nvPr>
            <p:ph type="body" idx="1"/>
          </p:nvPr>
        </p:nvSpPr>
        <p:spPr>
          <a:xfrm>
            <a:off x="468313" y="1052513"/>
            <a:ext cx="8229600" cy="5348287"/>
          </a:xfrm>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2</a:t>
            </a:r>
            <a:r>
              <a:rPr lang="zh-CN" altLang="en-US">
                <a:solidFill>
                  <a:srgbClr val="0000FF"/>
                </a:solidFill>
              </a:rPr>
              <a:t>、员工报账系统</a:t>
            </a:r>
            <a:r>
              <a:rPr lang="en-US" altLang="zh-CN">
                <a:solidFill>
                  <a:srgbClr val="0000FF"/>
                </a:solidFill>
              </a:rPr>
              <a:t>——</a:t>
            </a:r>
            <a:r>
              <a:rPr lang="zh-CN" altLang="en-US">
                <a:solidFill>
                  <a:srgbClr val="0000FF"/>
                </a:solidFill>
              </a:rPr>
              <a:t>提交报账申请</a:t>
            </a:r>
            <a:r>
              <a:rPr lang="en-US" altLang="zh-CN">
                <a:solidFill>
                  <a:srgbClr val="0000FF"/>
                </a:solidFill>
              </a:rPr>
              <a:t>】</a:t>
            </a:r>
            <a:r>
              <a:rPr lang="zh-CN" altLang="en-US">
                <a:solidFill>
                  <a:srgbClr val="CC0000"/>
                </a:solidFill>
              </a:rPr>
              <a:t>类图</a:t>
            </a:r>
            <a:endParaRPr lang="zh-CN" altLang="en-US">
              <a:solidFill>
                <a:srgbClr val="0000FF"/>
              </a:solidFill>
            </a:endParaRPr>
          </a:p>
          <a:p>
            <a:pPr lvl="1"/>
            <a:r>
              <a:rPr lang="zh-CN" altLang="en-US">
                <a:solidFill>
                  <a:srgbClr val="CC0000"/>
                </a:solidFill>
              </a:rPr>
              <a:t>员工</a:t>
            </a:r>
            <a:r>
              <a:rPr lang="zh-CN" altLang="en-US"/>
              <a:t>通过报帐系统填写</a:t>
            </a:r>
            <a:r>
              <a:rPr lang="zh-CN" altLang="en-US">
                <a:solidFill>
                  <a:srgbClr val="CC0000"/>
                </a:solidFill>
              </a:rPr>
              <a:t>报销申请</a:t>
            </a:r>
            <a:r>
              <a:rPr lang="zh-CN" altLang="en-US"/>
              <a:t>，输入</a:t>
            </a:r>
            <a:r>
              <a:rPr lang="zh-CN" altLang="en-US">
                <a:solidFill>
                  <a:srgbClr val="CC0000"/>
                </a:solidFill>
              </a:rPr>
              <a:t>相关活动产生的费用</a:t>
            </a:r>
            <a:r>
              <a:rPr lang="zh-CN" altLang="en-US"/>
              <a:t>，在一次或者多次填写后提交，</a:t>
            </a:r>
            <a:r>
              <a:rPr lang="zh-CN" altLang="en-US">
                <a:solidFill>
                  <a:srgbClr val="0000FF"/>
                </a:solidFill>
              </a:rPr>
              <a:t>经过验证之后</a:t>
            </a:r>
            <a:r>
              <a:rPr lang="zh-CN" altLang="en-US"/>
              <a:t>，以电子邮件的方式通知经理</a:t>
            </a:r>
            <a:r>
              <a:rPr lang="zh-CN" altLang="en-US">
                <a:solidFill>
                  <a:srgbClr val="CC0000"/>
                </a:solidFill>
              </a:rPr>
              <a:t>批复</a:t>
            </a:r>
            <a:r>
              <a:rPr lang="zh-CN" altLang="en-US"/>
              <a:t>。</a:t>
            </a:r>
            <a:endParaRPr lang="zh-CN" altLang="en-US"/>
          </a:p>
        </p:txBody>
      </p:sp>
      <p:pic>
        <p:nvPicPr>
          <p:cNvPr id="216068" name="Picture 4" descr="提交报销申请USE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066800" y="2708462"/>
            <a:ext cx="7010400" cy="4149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B697F6B-6226-4D74-8CBA-EC3E03C74C57}" type="datetime1">
              <a:rPr lang="zh-CN" altLang="en-US"/>
            </a:fld>
            <a:endParaRPr lang="en-US" altLang="zh-CN"/>
          </a:p>
        </p:txBody>
      </p:sp>
      <p:sp>
        <p:nvSpPr>
          <p:cNvPr id="5" name="灯片编号占位符 4"/>
          <p:cNvSpPr>
            <a:spLocks noGrp="1"/>
          </p:cNvSpPr>
          <p:nvPr>
            <p:ph type="sldNum" sz="quarter" idx="11"/>
          </p:nvPr>
        </p:nvSpPr>
        <p:spPr/>
        <p:txBody>
          <a:bodyPr/>
          <a:lstStyle/>
          <a:p>
            <a:fld id="{18D2CBC5-CC2B-4CA5-815A-A79AF6DDCCFE}" type="slidenum">
              <a:rPr lang="en-US" altLang="zh-CN"/>
            </a:fld>
            <a:endParaRPr lang="en-US" altLang="zh-CN"/>
          </a:p>
        </p:txBody>
      </p:sp>
      <p:sp>
        <p:nvSpPr>
          <p:cNvPr id="47106"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47107" name="Rectangle 3"/>
          <p:cNvSpPr>
            <a:spLocks noGrp="1" noChangeArrowheads="1"/>
          </p:cNvSpPr>
          <p:nvPr>
            <p:ph type="body" idx="1"/>
          </p:nvPr>
        </p:nvSpPr>
        <p:spPr>
          <a:xfrm>
            <a:off x="468313" y="1052513"/>
            <a:ext cx="8229600" cy="5348287"/>
          </a:xfrm>
        </p:spPr>
        <p:txBody>
          <a:bodyPr/>
          <a:lstStyle/>
          <a:p>
            <a:r>
              <a:rPr lang="en-US" altLang="zh-CN">
                <a:solidFill>
                  <a:srgbClr val="CC0000"/>
                </a:solidFill>
              </a:rPr>
              <a:t>【</a:t>
            </a:r>
            <a:r>
              <a:rPr lang="zh-CN" altLang="en-US">
                <a:solidFill>
                  <a:srgbClr val="CC0000"/>
                </a:solidFill>
              </a:rPr>
              <a:t>结构化方法 </a:t>
            </a:r>
            <a:r>
              <a:rPr lang="en-US" altLang="zh-CN">
                <a:solidFill>
                  <a:srgbClr val="CC0000"/>
                </a:solidFill>
              </a:rPr>
              <a:t>.VS. </a:t>
            </a:r>
            <a:r>
              <a:rPr lang="zh-CN" altLang="en-US">
                <a:solidFill>
                  <a:srgbClr val="CC0000"/>
                </a:solidFill>
              </a:rPr>
              <a:t>面向对象方法</a:t>
            </a:r>
            <a:r>
              <a:rPr lang="en-US" altLang="zh-CN">
                <a:solidFill>
                  <a:srgbClr val="CC0000"/>
                </a:solidFill>
              </a:rPr>
              <a:t>】</a:t>
            </a:r>
            <a:endParaRPr lang="en-US" altLang="zh-CN">
              <a:solidFill>
                <a:srgbClr val="CC0000"/>
              </a:solidFill>
            </a:endParaRPr>
          </a:p>
          <a:p>
            <a:pPr lvl="1"/>
            <a:r>
              <a:rPr lang="zh-CN" altLang="en-US">
                <a:solidFill>
                  <a:srgbClr val="CC0000"/>
                </a:solidFill>
              </a:rPr>
              <a:t>结构化方法</a:t>
            </a:r>
            <a:endParaRPr lang="zh-CN" altLang="en-US">
              <a:solidFill>
                <a:srgbClr val="CC0000"/>
              </a:solidFill>
            </a:endParaRPr>
          </a:p>
          <a:p>
            <a:pPr lvl="2"/>
            <a:r>
              <a:rPr lang="zh-CN" altLang="en-US"/>
              <a:t>以</a:t>
            </a:r>
            <a:r>
              <a:rPr lang="zh-CN" altLang="en-US">
                <a:solidFill>
                  <a:srgbClr val="0000FF"/>
                </a:solidFill>
              </a:rPr>
              <a:t>过程</a:t>
            </a:r>
            <a:r>
              <a:rPr lang="zh-CN" altLang="en-US"/>
              <a:t>为中心构造系统。</a:t>
            </a:r>
            <a:endParaRPr lang="zh-CN" altLang="en-US"/>
          </a:p>
          <a:p>
            <a:pPr lvl="2"/>
            <a:r>
              <a:rPr lang="zh-CN" altLang="en-US"/>
              <a:t>将现实世界映射为</a:t>
            </a:r>
            <a:r>
              <a:rPr lang="zh-CN" altLang="en-US">
                <a:solidFill>
                  <a:srgbClr val="0000FF"/>
                </a:solidFill>
              </a:rPr>
              <a:t>数据流</a:t>
            </a:r>
            <a:r>
              <a:rPr lang="zh-CN" altLang="en-US"/>
              <a:t>，</a:t>
            </a:r>
            <a:r>
              <a:rPr lang="zh-CN" altLang="en-US">
                <a:solidFill>
                  <a:srgbClr val="0000FF"/>
                </a:solidFill>
              </a:rPr>
              <a:t>加工</a:t>
            </a:r>
            <a:r>
              <a:rPr lang="zh-CN" altLang="en-US"/>
              <a:t>。</a:t>
            </a:r>
            <a:endParaRPr lang="zh-CN" altLang="en-US"/>
          </a:p>
          <a:p>
            <a:pPr lvl="3"/>
            <a:r>
              <a:rPr lang="zh-CN" altLang="en-US"/>
              <a:t>强调</a:t>
            </a:r>
            <a:r>
              <a:rPr lang="zh-CN" altLang="en-US">
                <a:solidFill>
                  <a:srgbClr val="0000FF"/>
                </a:solidFill>
              </a:rPr>
              <a:t>过程抽象</a:t>
            </a:r>
            <a:r>
              <a:rPr lang="zh-CN" altLang="en-US"/>
              <a:t>和</a:t>
            </a:r>
            <a:r>
              <a:rPr lang="zh-CN" altLang="en-US">
                <a:solidFill>
                  <a:srgbClr val="0000FF"/>
                </a:solidFill>
              </a:rPr>
              <a:t>模块化</a:t>
            </a:r>
            <a:endParaRPr lang="zh-CN" altLang="en-US"/>
          </a:p>
          <a:p>
            <a:pPr lvl="2"/>
            <a:r>
              <a:rPr lang="zh-CN" altLang="en-US">
                <a:solidFill>
                  <a:srgbClr val="0000FF"/>
                </a:solidFill>
              </a:rPr>
              <a:t>加工之间通过数据流进行通信</a:t>
            </a:r>
            <a:r>
              <a:rPr lang="zh-CN" altLang="en-US"/>
              <a:t>。</a:t>
            </a:r>
            <a:endParaRPr lang="zh-CN" altLang="en-US"/>
          </a:p>
          <a:p>
            <a:pPr lvl="3"/>
            <a:r>
              <a:rPr lang="zh-CN" altLang="en-US">
                <a:solidFill>
                  <a:srgbClr val="0000FF"/>
                </a:solidFill>
              </a:rPr>
              <a:t>被动</a:t>
            </a:r>
            <a:r>
              <a:rPr lang="zh-CN" altLang="en-US"/>
              <a:t>的</a:t>
            </a:r>
            <a:r>
              <a:rPr lang="zh-CN" altLang="en-US">
                <a:solidFill>
                  <a:srgbClr val="0000FF"/>
                </a:solidFill>
              </a:rPr>
              <a:t>数据</a:t>
            </a:r>
            <a:r>
              <a:rPr lang="zh-CN" altLang="en-US"/>
              <a:t>被</a:t>
            </a:r>
            <a:r>
              <a:rPr lang="zh-CN" altLang="en-US">
                <a:solidFill>
                  <a:srgbClr val="0000FF"/>
                </a:solidFill>
              </a:rPr>
              <a:t>主动</a:t>
            </a:r>
            <a:r>
              <a:rPr lang="zh-CN" altLang="en-US"/>
              <a:t>的</a:t>
            </a:r>
            <a:r>
              <a:rPr lang="zh-CN" altLang="en-US">
                <a:solidFill>
                  <a:srgbClr val="0000FF"/>
                </a:solidFill>
              </a:rPr>
              <a:t>加工</a:t>
            </a:r>
            <a:r>
              <a:rPr lang="zh-CN" altLang="en-US"/>
              <a:t>所操作。</a:t>
            </a:r>
            <a:endParaRPr lang="zh-CN" altLang="en-US"/>
          </a:p>
          <a:p>
            <a:pPr lvl="1"/>
            <a:r>
              <a:rPr lang="zh-CN" altLang="en-US">
                <a:solidFill>
                  <a:srgbClr val="CC0000"/>
                </a:solidFill>
              </a:rPr>
              <a:t>面向对象方法</a:t>
            </a:r>
            <a:endParaRPr lang="zh-CN" altLang="en-US">
              <a:solidFill>
                <a:srgbClr val="CC0000"/>
              </a:solidFill>
            </a:endParaRPr>
          </a:p>
          <a:p>
            <a:pPr lvl="2"/>
            <a:r>
              <a:rPr lang="zh-CN" altLang="en-US"/>
              <a:t>以</a:t>
            </a:r>
            <a:r>
              <a:rPr lang="zh-CN" altLang="en-US">
                <a:solidFill>
                  <a:srgbClr val="0000FF"/>
                </a:solidFill>
              </a:rPr>
              <a:t>对象</a:t>
            </a:r>
            <a:r>
              <a:rPr lang="zh-CN" altLang="en-US"/>
              <a:t>为中心构造系统。</a:t>
            </a:r>
            <a:endParaRPr lang="zh-CN" altLang="en-US"/>
          </a:p>
          <a:p>
            <a:pPr lvl="2"/>
            <a:r>
              <a:rPr lang="zh-CN" altLang="en-US"/>
              <a:t>把世界看成</a:t>
            </a:r>
            <a:r>
              <a:rPr lang="zh-CN" altLang="en-US">
                <a:solidFill>
                  <a:srgbClr val="0000FF"/>
                </a:solidFill>
              </a:rPr>
              <a:t>对象的集合</a:t>
            </a:r>
            <a:r>
              <a:rPr lang="zh-CN" altLang="en-US"/>
              <a:t>。</a:t>
            </a:r>
            <a:endParaRPr lang="zh-CN" altLang="en-US"/>
          </a:p>
          <a:p>
            <a:pPr lvl="3"/>
            <a:r>
              <a:rPr lang="zh-CN" altLang="en-US">
                <a:solidFill>
                  <a:srgbClr val="0000FF"/>
                </a:solidFill>
              </a:rPr>
              <a:t>对象</a:t>
            </a:r>
            <a:r>
              <a:rPr lang="zh-CN" altLang="en-US"/>
              <a:t>将</a:t>
            </a:r>
            <a:r>
              <a:rPr lang="zh-CN" altLang="en-US">
                <a:solidFill>
                  <a:srgbClr val="0000FF"/>
                </a:solidFill>
              </a:rPr>
              <a:t>数据和操作封装</a:t>
            </a:r>
            <a:r>
              <a:rPr lang="zh-CN" altLang="en-US"/>
              <a:t>在一起。</a:t>
            </a:r>
            <a:endParaRPr lang="zh-CN" altLang="en-US"/>
          </a:p>
          <a:p>
            <a:pPr lvl="2"/>
            <a:r>
              <a:rPr lang="zh-CN" altLang="en-US">
                <a:solidFill>
                  <a:srgbClr val="0000FF"/>
                </a:solidFill>
              </a:rPr>
              <a:t>对象</a:t>
            </a:r>
            <a:r>
              <a:rPr lang="zh-CN" altLang="en-US"/>
              <a:t>之间通过</a:t>
            </a:r>
            <a:r>
              <a:rPr lang="zh-CN" altLang="en-US">
                <a:solidFill>
                  <a:srgbClr val="0000FF"/>
                </a:solidFill>
              </a:rPr>
              <a:t>消息</a:t>
            </a:r>
            <a:r>
              <a:rPr lang="zh-CN" altLang="en-US"/>
              <a:t>相互通信。</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strips(downRight)">
                                      <p:cBhvr>
                                        <p:cTn id="7" dur="500"/>
                                        <p:tgtEl>
                                          <p:spTgt spid="47107">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7107">
                                            <p:txEl>
                                              <p:pRg st="1" end="1"/>
                                            </p:txEl>
                                          </p:spTgt>
                                        </p:tgtEl>
                                        <p:attrNameLst>
                                          <p:attrName>style.visibility</p:attrName>
                                        </p:attrNameLst>
                                      </p:cBhvr>
                                      <p:to>
                                        <p:strVal val="visible"/>
                                      </p:to>
                                    </p:set>
                                    <p:animEffect transition="in" filter="strips(downRight)">
                                      <p:cBhvr>
                                        <p:cTn id="10" dur="500"/>
                                        <p:tgtEl>
                                          <p:spTgt spid="47107">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7107">
                                            <p:txEl>
                                              <p:pRg st="7" end="7"/>
                                            </p:txEl>
                                          </p:spTgt>
                                        </p:tgtEl>
                                        <p:attrNameLst>
                                          <p:attrName>style.visibility</p:attrName>
                                        </p:attrNameLst>
                                      </p:cBhvr>
                                      <p:to>
                                        <p:strVal val="visible"/>
                                      </p:to>
                                    </p:set>
                                    <p:animEffect transition="in" filter="strips(downRight)">
                                      <p:cBhvr>
                                        <p:cTn id="13" dur="500"/>
                                        <p:tgtEl>
                                          <p:spTgt spid="47107">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47107">
                                            <p:txEl>
                                              <p:pRg st="2" end="2"/>
                                            </p:txEl>
                                          </p:spTgt>
                                        </p:tgtEl>
                                        <p:attrNameLst>
                                          <p:attrName>style.visibility</p:attrName>
                                        </p:attrNameLst>
                                      </p:cBhvr>
                                      <p:to>
                                        <p:strVal val="visible"/>
                                      </p:to>
                                    </p:set>
                                    <p:animEffect transition="in" filter="strips(downRight)">
                                      <p:cBhvr>
                                        <p:cTn id="18" dur="500"/>
                                        <p:tgtEl>
                                          <p:spTgt spid="4710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47107">
                                            <p:txEl>
                                              <p:pRg st="3" end="3"/>
                                            </p:txEl>
                                          </p:spTgt>
                                        </p:tgtEl>
                                        <p:attrNameLst>
                                          <p:attrName>style.visibility</p:attrName>
                                        </p:attrNameLst>
                                      </p:cBhvr>
                                      <p:to>
                                        <p:strVal val="visible"/>
                                      </p:to>
                                    </p:set>
                                    <p:animEffect transition="in" filter="strips(downRight)">
                                      <p:cBhvr>
                                        <p:cTn id="23" dur="500"/>
                                        <p:tgtEl>
                                          <p:spTgt spid="47107">
                                            <p:txEl>
                                              <p:pRg st="3" end="3"/>
                                            </p:txEl>
                                          </p:spTgt>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47107">
                                            <p:txEl>
                                              <p:pRg st="4" end="4"/>
                                            </p:txEl>
                                          </p:spTgt>
                                        </p:tgtEl>
                                        <p:attrNameLst>
                                          <p:attrName>style.visibility</p:attrName>
                                        </p:attrNameLst>
                                      </p:cBhvr>
                                      <p:to>
                                        <p:strVal val="visible"/>
                                      </p:to>
                                    </p:set>
                                    <p:animEffect transition="in" filter="strips(downRight)">
                                      <p:cBhvr>
                                        <p:cTn id="26" dur="500"/>
                                        <p:tgtEl>
                                          <p:spTgt spid="4710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47107">
                                            <p:txEl>
                                              <p:pRg st="5" end="5"/>
                                            </p:txEl>
                                          </p:spTgt>
                                        </p:tgtEl>
                                        <p:attrNameLst>
                                          <p:attrName>style.visibility</p:attrName>
                                        </p:attrNameLst>
                                      </p:cBhvr>
                                      <p:to>
                                        <p:strVal val="visible"/>
                                      </p:to>
                                    </p:set>
                                    <p:animEffect transition="in" filter="strips(downRight)">
                                      <p:cBhvr>
                                        <p:cTn id="31" dur="500"/>
                                        <p:tgtEl>
                                          <p:spTgt spid="47107">
                                            <p:txEl>
                                              <p:pRg st="5" end="5"/>
                                            </p:txEl>
                                          </p:spTgt>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47107">
                                            <p:txEl>
                                              <p:pRg st="6" end="6"/>
                                            </p:txEl>
                                          </p:spTgt>
                                        </p:tgtEl>
                                        <p:attrNameLst>
                                          <p:attrName>style.visibility</p:attrName>
                                        </p:attrNameLst>
                                      </p:cBhvr>
                                      <p:to>
                                        <p:strVal val="visible"/>
                                      </p:to>
                                    </p:set>
                                    <p:animEffect transition="in" filter="strips(downRight)">
                                      <p:cBhvr>
                                        <p:cTn id="34" dur="500"/>
                                        <p:tgtEl>
                                          <p:spTgt spid="47107">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47107">
                                            <p:txEl>
                                              <p:pRg st="8" end="8"/>
                                            </p:txEl>
                                          </p:spTgt>
                                        </p:tgtEl>
                                        <p:attrNameLst>
                                          <p:attrName>style.visibility</p:attrName>
                                        </p:attrNameLst>
                                      </p:cBhvr>
                                      <p:to>
                                        <p:strVal val="visible"/>
                                      </p:to>
                                    </p:set>
                                    <p:animEffect transition="in" filter="strips(downRight)">
                                      <p:cBhvr>
                                        <p:cTn id="39" dur="500"/>
                                        <p:tgtEl>
                                          <p:spTgt spid="47107">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47107">
                                            <p:txEl>
                                              <p:pRg st="9" end="9"/>
                                            </p:txEl>
                                          </p:spTgt>
                                        </p:tgtEl>
                                        <p:attrNameLst>
                                          <p:attrName>style.visibility</p:attrName>
                                        </p:attrNameLst>
                                      </p:cBhvr>
                                      <p:to>
                                        <p:strVal val="visible"/>
                                      </p:to>
                                    </p:set>
                                    <p:animEffect transition="in" filter="strips(downRight)">
                                      <p:cBhvr>
                                        <p:cTn id="44" dur="500"/>
                                        <p:tgtEl>
                                          <p:spTgt spid="47107">
                                            <p:txEl>
                                              <p:pRg st="9" end="9"/>
                                            </p:txEl>
                                          </p:spTgt>
                                        </p:tgtEl>
                                      </p:cBhvr>
                                    </p:animEffect>
                                  </p:childTnLst>
                                </p:cTn>
                              </p:par>
                              <p:par>
                                <p:cTn id="45" presetID="18" presetClass="entr" presetSubtype="6" fill="hold" grpId="0" nodeType="withEffect">
                                  <p:stCondLst>
                                    <p:cond delay="0"/>
                                  </p:stCondLst>
                                  <p:childTnLst>
                                    <p:set>
                                      <p:cBhvr>
                                        <p:cTn id="46" dur="1" fill="hold">
                                          <p:stCondLst>
                                            <p:cond delay="0"/>
                                          </p:stCondLst>
                                        </p:cTn>
                                        <p:tgtEl>
                                          <p:spTgt spid="47107">
                                            <p:txEl>
                                              <p:pRg st="10" end="10"/>
                                            </p:txEl>
                                          </p:spTgt>
                                        </p:tgtEl>
                                        <p:attrNameLst>
                                          <p:attrName>style.visibility</p:attrName>
                                        </p:attrNameLst>
                                      </p:cBhvr>
                                      <p:to>
                                        <p:strVal val="visible"/>
                                      </p:to>
                                    </p:set>
                                    <p:animEffect transition="in" filter="strips(downRight)">
                                      <p:cBhvr>
                                        <p:cTn id="47" dur="500"/>
                                        <p:tgtEl>
                                          <p:spTgt spid="47107">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47107">
                                            <p:txEl>
                                              <p:pRg st="11" end="11"/>
                                            </p:txEl>
                                          </p:spTgt>
                                        </p:tgtEl>
                                        <p:attrNameLst>
                                          <p:attrName>style.visibility</p:attrName>
                                        </p:attrNameLst>
                                      </p:cBhvr>
                                      <p:to>
                                        <p:strVal val="visible"/>
                                      </p:to>
                                    </p:set>
                                    <p:animEffect transition="in" filter="strips(downRight)">
                                      <p:cBhvr>
                                        <p:cTn id="52" dur="500"/>
                                        <p:tgtEl>
                                          <p:spTgt spid="4710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14E85B-62DC-4A7B-9B3A-5F31CD9D24EF}" type="datetime1">
              <a:rPr lang="zh-CN" altLang="en-US"/>
            </a:fld>
            <a:endParaRPr lang="en-US" altLang="zh-CN"/>
          </a:p>
        </p:txBody>
      </p:sp>
      <p:sp>
        <p:nvSpPr>
          <p:cNvPr id="5" name="灯片编号占位符 4"/>
          <p:cNvSpPr>
            <a:spLocks noGrp="1"/>
          </p:cNvSpPr>
          <p:nvPr>
            <p:ph type="sldNum" sz="quarter" idx="11"/>
          </p:nvPr>
        </p:nvSpPr>
        <p:spPr/>
        <p:txBody>
          <a:bodyPr/>
          <a:lstStyle/>
          <a:p>
            <a:fld id="{A52FFBF9-5F20-4E51-B1F0-847EEB894ACB}" type="slidenum">
              <a:rPr lang="en-US" altLang="zh-CN"/>
            </a:fld>
            <a:endParaRPr lang="en-US" altLang="zh-CN"/>
          </a:p>
        </p:txBody>
      </p:sp>
      <p:sp>
        <p:nvSpPr>
          <p:cNvPr id="217090"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217091" name="Rectangle 3"/>
          <p:cNvSpPr>
            <a:spLocks noGrp="1" noChangeArrowheads="1"/>
          </p:cNvSpPr>
          <p:nvPr>
            <p:ph type="body" idx="1"/>
          </p:nvPr>
        </p:nvSpPr>
        <p:spPr>
          <a:xfrm>
            <a:off x="468313" y="1052513"/>
            <a:ext cx="8229600" cy="5805487"/>
          </a:xfrm>
        </p:spPr>
        <p:txBody>
          <a:bodyPr/>
          <a:lstStyle/>
          <a:p>
            <a:r>
              <a:rPr lang="en-US" altLang="zh-CN" dirty="0">
                <a:solidFill>
                  <a:srgbClr val="0000FF"/>
                </a:solidFill>
              </a:rPr>
              <a:t>【</a:t>
            </a:r>
            <a:r>
              <a:rPr lang="zh-CN" altLang="en-US" dirty="0">
                <a:solidFill>
                  <a:srgbClr val="0000FF"/>
                </a:solidFill>
              </a:rPr>
              <a:t>例</a:t>
            </a:r>
            <a:r>
              <a:rPr lang="en-US" altLang="zh-CN" dirty="0">
                <a:solidFill>
                  <a:srgbClr val="0000FF"/>
                </a:solidFill>
              </a:rPr>
              <a:t>2</a:t>
            </a:r>
            <a:r>
              <a:rPr lang="zh-CN" altLang="en-US" dirty="0">
                <a:solidFill>
                  <a:srgbClr val="0000FF"/>
                </a:solidFill>
              </a:rPr>
              <a:t>、员工报账系统</a:t>
            </a:r>
            <a:r>
              <a:rPr lang="en-US" altLang="zh-CN" dirty="0">
                <a:solidFill>
                  <a:srgbClr val="0000FF"/>
                </a:solidFill>
              </a:rPr>
              <a:t>——</a:t>
            </a:r>
            <a:r>
              <a:rPr lang="zh-CN" altLang="en-US" dirty="0">
                <a:solidFill>
                  <a:srgbClr val="0000FF"/>
                </a:solidFill>
              </a:rPr>
              <a:t>提交报账申请</a:t>
            </a:r>
            <a:r>
              <a:rPr lang="en-US" altLang="zh-CN" dirty="0">
                <a:solidFill>
                  <a:srgbClr val="0000FF"/>
                </a:solidFill>
              </a:rPr>
              <a:t>】</a:t>
            </a:r>
            <a:r>
              <a:rPr lang="zh-CN" altLang="en-US" dirty="0">
                <a:solidFill>
                  <a:srgbClr val="CC0000"/>
                </a:solidFill>
              </a:rPr>
              <a:t>类图</a:t>
            </a:r>
            <a:endParaRPr lang="zh-CN" altLang="en-US" dirty="0"/>
          </a:p>
          <a:p>
            <a:pPr lvl="2"/>
            <a:r>
              <a:rPr lang="zh-CN" altLang="en-US" dirty="0">
                <a:solidFill>
                  <a:srgbClr val="CC0000"/>
                </a:solidFill>
                <a:latin typeface="黑体" panose="02010609060101010101" charset="-122"/>
              </a:rPr>
              <a:t>⑴</a:t>
            </a:r>
            <a:r>
              <a:rPr lang="zh-CN" altLang="en-US" dirty="0">
                <a:solidFill>
                  <a:srgbClr val="CC0000"/>
                </a:solidFill>
              </a:rPr>
              <a:t>员工</a:t>
            </a:r>
            <a:r>
              <a:rPr lang="en-US" altLang="zh-CN" dirty="0">
                <a:solidFill>
                  <a:srgbClr val="CC0000"/>
                </a:solidFill>
              </a:rPr>
              <a:t>employee</a:t>
            </a:r>
            <a:r>
              <a:rPr lang="zh-CN" altLang="en-US" dirty="0"/>
              <a:t>。公司的正式雇员。</a:t>
            </a:r>
            <a:endParaRPr lang="zh-CN" altLang="en-US" dirty="0"/>
          </a:p>
          <a:p>
            <a:pPr lvl="2"/>
            <a:r>
              <a:rPr lang="zh-CN" altLang="en-US" dirty="0">
                <a:solidFill>
                  <a:srgbClr val="CC0000"/>
                </a:solidFill>
                <a:latin typeface="黑体" panose="02010609060101010101" charset="-122"/>
              </a:rPr>
              <a:t>⑵经理</a:t>
            </a:r>
            <a:r>
              <a:rPr lang="en-US" altLang="zh-CN" dirty="0">
                <a:solidFill>
                  <a:srgbClr val="CC0000"/>
                </a:solidFill>
              </a:rPr>
              <a:t>manager</a:t>
            </a:r>
            <a:r>
              <a:rPr lang="zh-CN" altLang="en-US" dirty="0"/>
              <a:t>。公司的正式雇员。</a:t>
            </a:r>
            <a:endParaRPr lang="zh-CN" altLang="en-US" dirty="0"/>
          </a:p>
          <a:p>
            <a:pPr lvl="2"/>
            <a:r>
              <a:rPr lang="zh-CN" altLang="en-US" dirty="0">
                <a:solidFill>
                  <a:srgbClr val="CC0000"/>
                </a:solidFill>
                <a:latin typeface="黑体" panose="02010609060101010101" charset="-122"/>
              </a:rPr>
              <a:t>⑶</a:t>
            </a:r>
            <a:r>
              <a:rPr lang="zh-CN" altLang="en-US" dirty="0">
                <a:solidFill>
                  <a:srgbClr val="CC0000"/>
                </a:solidFill>
              </a:rPr>
              <a:t>报销单</a:t>
            </a:r>
            <a:r>
              <a:rPr lang="en-US" altLang="zh-CN" dirty="0" err="1">
                <a:solidFill>
                  <a:srgbClr val="CC0000"/>
                </a:solidFill>
              </a:rPr>
              <a:t>Claim_report</a:t>
            </a:r>
            <a:endParaRPr lang="en-US" altLang="zh-CN" dirty="0"/>
          </a:p>
          <a:p>
            <a:pPr lvl="3"/>
            <a:r>
              <a:rPr lang="zh-CN" altLang="en-US" dirty="0"/>
              <a:t>员工在一个（自然）月内的</a:t>
            </a:r>
            <a:r>
              <a:rPr lang="zh-CN" altLang="en-US" dirty="0">
                <a:solidFill>
                  <a:srgbClr val="0000FF"/>
                </a:solidFill>
              </a:rPr>
              <a:t>所有报销记录的集合</a:t>
            </a:r>
            <a:r>
              <a:rPr lang="zh-CN" altLang="en-US" dirty="0"/>
              <a:t>。</a:t>
            </a:r>
            <a:endParaRPr lang="zh-CN" altLang="en-US" dirty="0"/>
          </a:p>
          <a:p>
            <a:pPr lvl="2"/>
            <a:r>
              <a:rPr lang="zh-CN" altLang="en-US" dirty="0">
                <a:solidFill>
                  <a:srgbClr val="CC0000"/>
                </a:solidFill>
                <a:latin typeface="黑体" panose="02010609060101010101" charset="-122"/>
              </a:rPr>
              <a:t>⑷</a:t>
            </a:r>
            <a:r>
              <a:rPr lang="zh-CN" altLang="en-US" dirty="0">
                <a:solidFill>
                  <a:srgbClr val="CC0000"/>
                </a:solidFill>
              </a:rPr>
              <a:t>报销记录</a:t>
            </a:r>
            <a:r>
              <a:rPr lang="en-US" altLang="zh-CN" dirty="0" err="1">
                <a:solidFill>
                  <a:srgbClr val="CC0000"/>
                </a:solidFill>
              </a:rPr>
              <a:t>Claim_record</a:t>
            </a:r>
            <a:endParaRPr lang="en-US" altLang="zh-CN" dirty="0"/>
          </a:p>
          <a:p>
            <a:pPr lvl="3"/>
            <a:r>
              <a:rPr lang="zh-CN" altLang="en-US" dirty="0"/>
              <a:t>与业务有关的某一项具体的花费，包括业务活动发生的</a:t>
            </a:r>
            <a:r>
              <a:rPr lang="zh-CN" altLang="en-US" dirty="0">
                <a:solidFill>
                  <a:srgbClr val="0000FF"/>
                </a:solidFill>
              </a:rPr>
              <a:t>时间</a:t>
            </a:r>
            <a:r>
              <a:rPr lang="zh-CN" altLang="en-US" dirty="0"/>
              <a:t>、</a:t>
            </a:r>
            <a:r>
              <a:rPr lang="zh-CN" altLang="en-US" dirty="0">
                <a:solidFill>
                  <a:srgbClr val="0000FF"/>
                </a:solidFill>
              </a:rPr>
              <a:t>地点</a:t>
            </a:r>
            <a:r>
              <a:rPr lang="zh-CN" altLang="en-US" dirty="0"/>
              <a:t>、</a:t>
            </a:r>
            <a:r>
              <a:rPr lang="zh-CN" altLang="en-US" dirty="0">
                <a:solidFill>
                  <a:srgbClr val="0000FF"/>
                </a:solidFill>
              </a:rPr>
              <a:t>客户名称</a:t>
            </a:r>
            <a:r>
              <a:rPr lang="zh-CN" altLang="en-US" dirty="0"/>
              <a:t>（可选）、</a:t>
            </a:r>
            <a:r>
              <a:rPr lang="zh-CN" altLang="en-US" dirty="0">
                <a:solidFill>
                  <a:srgbClr val="0000FF"/>
                </a:solidFill>
              </a:rPr>
              <a:t>原因</a:t>
            </a:r>
            <a:r>
              <a:rPr lang="zh-CN" altLang="en-US" dirty="0"/>
              <a:t>以及</a:t>
            </a:r>
            <a:r>
              <a:rPr lang="zh-CN" altLang="en-US" dirty="0">
                <a:solidFill>
                  <a:srgbClr val="0000FF"/>
                </a:solidFill>
              </a:rPr>
              <a:t>费用金额</a:t>
            </a:r>
            <a:r>
              <a:rPr lang="zh-CN" altLang="en-US" dirty="0"/>
              <a:t>和</a:t>
            </a:r>
            <a:r>
              <a:rPr lang="zh-CN" altLang="en-US" dirty="0">
                <a:solidFill>
                  <a:srgbClr val="0000FF"/>
                </a:solidFill>
              </a:rPr>
              <a:t>种类</a:t>
            </a:r>
            <a:r>
              <a:rPr lang="zh-CN" altLang="en-US" dirty="0"/>
              <a:t>（交通、餐饮、会议、通讯和杂项）。</a:t>
            </a:r>
            <a:endParaRPr lang="zh-CN" altLang="en-US" dirty="0"/>
          </a:p>
          <a:p>
            <a:pPr lvl="2"/>
            <a:r>
              <a:rPr lang="zh-CN" altLang="en-US" dirty="0">
                <a:solidFill>
                  <a:srgbClr val="CC0000"/>
                </a:solidFill>
                <a:latin typeface="黑体" panose="02010609060101010101" charset="-122"/>
              </a:rPr>
              <a:t>⑸</a:t>
            </a:r>
            <a:r>
              <a:rPr lang="zh-CN" altLang="en-US" dirty="0">
                <a:solidFill>
                  <a:srgbClr val="CC0000"/>
                </a:solidFill>
              </a:rPr>
              <a:t>验证规则</a:t>
            </a:r>
            <a:r>
              <a:rPr lang="en-US" altLang="zh-CN" dirty="0" err="1">
                <a:solidFill>
                  <a:srgbClr val="CC0000"/>
                </a:solidFill>
              </a:rPr>
              <a:t>valid_rule</a:t>
            </a:r>
            <a:endParaRPr lang="en-US" altLang="zh-CN" dirty="0"/>
          </a:p>
          <a:p>
            <a:pPr lvl="3"/>
            <a:r>
              <a:rPr lang="zh-CN" altLang="en-US" dirty="0"/>
              <a:t>验证为</a:t>
            </a:r>
            <a:r>
              <a:rPr lang="zh-CN" altLang="en-US" dirty="0">
                <a:solidFill>
                  <a:srgbClr val="0000FF"/>
                </a:solidFill>
              </a:rPr>
              <a:t>合理的报销记录</a:t>
            </a:r>
            <a:r>
              <a:rPr lang="zh-CN" altLang="en-US" dirty="0"/>
              <a:t>必须满足几种条件：</a:t>
            </a:r>
            <a:endParaRPr lang="zh-CN" altLang="en-US" dirty="0"/>
          </a:p>
          <a:p>
            <a:pPr lvl="3"/>
            <a:r>
              <a:rPr lang="zh-CN" altLang="en-US" dirty="0"/>
              <a:t>第一，不同种类的费用不超过相应的</a:t>
            </a:r>
            <a:r>
              <a:rPr lang="zh-CN" altLang="en-US" dirty="0">
                <a:solidFill>
                  <a:srgbClr val="0000FF"/>
                </a:solidFill>
              </a:rPr>
              <a:t>限额</a:t>
            </a:r>
            <a:r>
              <a:rPr lang="zh-CN" altLang="en-US" dirty="0"/>
              <a:t>；</a:t>
            </a:r>
            <a:endParaRPr lang="zh-CN" altLang="en-US" dirty="0"/>
          </a:p>
          <a:p>
            <a:pPr lvl="3"/>
            <a:r>
              <a:rPr lang="zh-CN" altLang="en-US" dirty="0"/>
              <a:t>第二，</a:t>
            </a:r>
            <a:r>
              <a:rPr lang="zh-CN" altLang="en-US" dirty="0">
                <a:solidFill>
                  <a:srgbClr val="0000FF"/>
                </a:solidFill>
              </a:rPr>
              <a:t>报销费用的类型</a:t>
            </a:r>
            <a:r>
              <a:rPr lang="zh-CN" altLang="en-US" dirty="0"/>
              <a:t>要和</a:t>
            </a:r>
            <a:r>
              <a:rPr lang="zh-CN" altLang="en-US" dirty="0">
                <a:solidFill>
                  <a:srgbClr val="0000FF"/>
                </a:solidFill>
              </a:rPr>
              <a:t>员工的职能匹配</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7091">
                                            <p:txEl>
                                              <p:pRg st="1" end="1"/>
                                            </p:txEl>
                                          </p:spTgt>
                                        </p:tgtEl>
                                        <p:attrNameLst>
                                          <p:attrName>style.visibility</p:attrName>
                                        </p:attrNameLst>
                                      </p:cBhvr>
                                      <p:to>
                                        <p:strVal val="visible"/>
                                      </p:to>
                                    </p:set>
                                    <p:animEffect transition="in" filter="strips(downRight)">
                                      <p:cBhvr>
                                        <p:cTn id="7" dur="500"/>
                                        <p:tgtEl>
                                          <p:spTgt spid="2170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7091">
                                            <p:txEl>
                                              <p:pRg st="2" end="2"/>
                                            </p:txEl>
                                          </p:spTgt>
                                        </p:tgtEl>
                                        <p:attrNameLst>
                                          <p:attrName>style.visibility</p:attrName>
                                        </p:attrNameLst>
                                      </p:cBhvr>
                                      <p:to>
                                        <p:strVal val="visible"/>
                                      </p:to>
                                    </p:set>
                                    <p:animEffect transition="in" filter="strips(downRight)">
                                      <p:cBhvr>
                                        <p:cTn id="12" dur="500"/>
                                        <p:tgtEl>
                                          <p:spTgt spid="2170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7091">
                                            <p:txEl>
                                              <p:pRg st="3" end="3"/>
                                            </p:txEl>
                                          </p:spTgt>
                                        </p:tgtEl>
                                        <p:attrNameLst>
                                          <p:attrName>style.visibility</p:attrName>
                                        </p:attrNameLst>
                                      </p:cBhvr>
                                      <p:to>
                                        <p:strVal val="visible"/>
                                      </p:to>
                                    </p:set>
                                    <p:animEffect transition="in" filter="strips(downRight)">
                                      <p:cBhvr>
                                        <p:cTn id="17" dur="500"/>
                                        <p:tgtEl>
                                          <p:spTgt spid="2170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7091">
                                            <p:txEl>
                                              <p:pRg st="5" end="5"/>
                                            </p:txEl>
                                          </p:spTgt>
                                        </p:tgtEl>
                                        <p:attrNameLst>
                                          <p:attrName>style.visibility</p:attrName>
                                        </p:attrNameLst>
                                      </p:cBhvr>
                                      <p:to>
                                        <p:strVal val="visible"/>
                                      </p:to>
                                    </p:set>
                                    <p:animEffect transition="in" filter="strips(downRight)">
                                      <p:cBhvr>
                                        <p:cTn id="22" dur="500"/>
                                        <p:tgtEl>
                                          <p:spTgt spid="21709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7091">
                                            <p:txEl>
                                              <p:pRg st="7" end="7"/>
                                            </p:txEl>
                                          </p:spTgt>
                                        </p:tgtEl>
                                        <p:attrNameLst>
                                          <p:attrName>style.visibility</p:attrName>
                                        </p:attrNameLst>
                                      </p:cBhvr>
                                      <p:to>
                                        <p:strVal val="visible"/>
                                      </p:to>
                                    </p:set>
                                    <p:animEffect transition="in" filter="strips(downRight)">
                                      <p:cBhvr>
                                        <p:cTn id="27" dur="500"/>
                                        <p:tgtEl>
                                          <p:spTgt spid="21709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7091">
                                            <p:txEl>
                                              <p:pRg st="4" end="4"/>
                                            </p:txEl>
                                          </p:spTgt>
                                        </p:tgtEl>
                                        <p:attrNameLst>
                                          <p:attrName>style.visibility</p:attrName>
                                        </p:attrNameLst>
                                      </p:cBhvr>
                                      <p:to>
                                        <p:strVal val="visible"/>
                                      </p:to>
                                    </p:set>
                                    <p:animEffect transition="in" filter="strips(downRight)">
                                      <p:cBhvr>
                                        <p:cTn id="32" dur="500"/>
                                        <p:tgtEl>
                                          <p:spTgt spid="21709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17091">
                                            <p:txEl>
                                              <p:pRg st="6" end="6"/>
                                            </p:txEl>
                                          </p:spTgt>
                                        </p:tgtEl>
                                        <p:attrNameLst>
                                          <p:attrName>style.visibility</p:attrName>
                                        </p:attrNameLst>
                                      </p:cBhvr>
                                      <p:to>
                                        <p:strVal val="visible"/>
                                      </p:to>
                                    </p:set>
                                    <p:animEffect transition="in" filter="strips(downRight)">
                                      <p:cBhvr>
                                        <p:cTn id="37" dur="500"/>
                                        <p:tgtEl>
                                          <p:spTgt spid="2170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17091">
                                            <p:txEl>
                                              <p:pRg st="8" end="8"/>
                                            </p:txEl>
                                          </p:spTgt>
                                        </p:tgtEl>
                                        <p:attrNameLst>
                                          <p:attrName>style.visibility</p:attrName>
                                        </p:attrNameLst>
                                      </p:cBhvr>
                                      <p:to>
                                        <p:strVal val="visible"/>
                                      </p:to>
                                    </p:set>
                                    <p:animEffect transition="in" filter="strips(downRight)">
                                      <p:cBhvr>
                                        <p:cTn id="42" dur="500"/>
                                        <p:tgtEl>
                                          <p:spTgt spid="217091">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17091">
                                            <p:txEl>
                                              <p:pRg st="9" end="9"/>
                                            </p:txEl>
                                          </p:spTgt>
                                        </p:tgtEl>
                                        <p:attrNameLst>
                                          <p:attrName>style.visibility</p:attrName>
                                        </p:attrNameLst>
                                      </p:cBhvr>
                                      <p:to>
                                        <p:strVal val="visible"/>
                                      </p:to>
                                    </p:set>
                                    <p:animEffect transition="in" filter="strips(downRight)">
                                      <p:cBhvr>
                                        <p:cTn id="47" dur="500"/>
                                        <p:tgtEl>
                                          <p:spTgt spid="217091">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217091">
                                            <p:txEl>
                                              <p:pRg st="10" end="10"/>
                                            </p:txEl>
                                          </p:spTgt>
                                        </p:tgtEl>
                                        <p:attrNameLst>
                                          <p:attrName>style.visibility</p:attrName>
                                        </p:attrNameLst>
                                      </p:cBhvr>
                                      <p:to>
                                        <p:strVal val="visible"/>
                                      </p:to>
                                    </p:set>
                                    <p:animEffect transition="in" filter="strips(downRight)">
                                      <p:cBhvr>
                                        <p:cTn id="52" dur="500"/>
                                        <p:tgtEl>
                                          <p:spTgt spid="2170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27B42A40-E44D-4C55-A2B1-927F14624680}" type="datetime1">
              <a:rPr lang="zh-CN" altLang="en-US"/>
            </a:fld>
            <a:endParaRPr lang="en-US" altLang="zh-CN"/>
          </a:p>
        </p:txBody>
      </p:sp>
      <p:sp>
        <p:nvSpPr>
          <p:cNvPr id="6" name="灯片编号占位符 5"/>
          <p:cNvSpPr>
            <a:spLocks noGrp="1"/>
          </p:cNvSpPr>
          <p:nvPr>
            <p:ph type="sldNum" sz="quarter" idx="11"/>
          </p:nvPr>
        </p:nvSpPr>
        <p:spPr/>
        <p:txBody>
          <a:bodyPr/>
          <a:lstStyle/>
          <a:p>
            <a:fld id="{D1B1822A-0BDF-42A9-8763-170D4A0E385A}" type="slidenum">
              <a:rPr lang="en-US" altLang="zh-CN"/>
            </a:fld>
            <a:endParaRPr lang="en-US" altLang="zh-CN"/>
          </a:p>
        </p:txBody>
      </p:sp>
      <p:sp>
        <p:nvSpPr>
          <p:cNvPr id="218114"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218115" name="Rectangle 3"/>
          <p:cNvSpPr>
            <a:spLocks noGrp="1" noChangeArrowheads="1"/>
          </p:cNvSpPr>
          <p:nvPr>
            <p:ph type="body" sz="half" idx="1"/>
          </p:nvPr>
        </p:nvSpPr>
        <p:spPr>
          <a:xfrm>
            <a:off x="468313" y="1052513"/>
            <a:ext cx="7913687" cy="5073650"/>
          </a:xfrm>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2</a:t>
            </a:r>
            <a:r>
              <a:rPr lang="zh-CN" altLang="en-US">
                <a:solidFill>
                  <a:srgbClr val="0000FF"/>
                </a:solidFill>
              </a:rPr>
              <a:t>、员工报账系统</a:t>
            </a:r>
            <a:r>
              <a:rPr lang="en-US" altLang="zh-CN">
                <a:solidFill>
                  <a:srgbClr val="0000FF"/>
                </a:solidFill>
              </a:rPr>
              <a:t>——</a:t>
            </a:r>
            <a:r>
              <a:rPr lang="zh-CN" altLang="en-US">
                <a:solidFill>
                  <a:srgbClr val="0000FF"/>
                </a:solidFill>
              </a:rPr>
              <a:t>提交报账申请</a:t>
            </a:r>
            <a:r>
              <a:rPr lang="en-US" altLang="zh-CN">
                <a:solidFill>
                  <a:srgbClr val="0000FF"/>
                </a:solidFill>
              </a:rPr>
              <a:t>】</a:t>
            </a:r>
            <a:r>
              <a:rPr lang="zh-CN" altLang="en-US">
                <a:solidFill>
                  <a:srgbClr val="CC0000"/>
                </a:solidFill>
              </a:rPr>
              <a:t>类图</a:t>
            </a:r>
            <a:endParaRPr lang="zh-CN" altLang="en-US">
              <a:solidFill>
                <a:srgbClr val="CC0000"/>
              </a:solidFill>
            </a:endParaRPr>
          </a:p>
        </p:txBody>
      </p:sp>
      <p:graphicFrame>
        <p:nvGraphicFramePr>
          <p:cNvPr id="218121" name="Object 9"/>
          <p:cNvGraphicFramePr>
            <a:graphicFrameLocks noGrp="1" noChangeAspect="1"/>
          </p:cNvGraphicFramePr>
          <p:nvPr>
            <p:ph sz="half" idx="2"/>
          </p:nvPr>
        </p:nvGraphicFramePr>
        <p:xfrm>
          <a:off x="750888" y="1446213"/>
          <a:ext cx="8697912" cy="5183187"/>
        </p:xfrm>
        <a:graphic>
          <a:graphicData uri="http://schemas.openxmlformats.org/presentationml/2006/ole">
            <mc:AlternateContent xmlns:mc="http://schemas.openxmlformats.org/markup-compatibility/2006">
              <mc:Choice xmlns:v="urn:schemas-microsoft-com:vml" Requires="v">
                <p:oleObj spid="_x0000_s218270" name="Visio" r:id="rId1" imgW="4467225" imgH="2667000" progId="Visio.Drawing.11">
                  <p:embed/>
                </p:oleObj>
              </mc:Choice>
              <mc:Fallback>
                <p:oleObj name="Visio" r:id="rId1" imgW="4467225" imgH="2667000" progId="Visio.Drawing.11">
                  <p:embed/>
                  <p:pic>
                    <p:nvPicPr>
                      <p:cNvPr id="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8" y="1446213"/>
                        <a:ext cx="8697912" cy="518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92BC34-7307-4F52-B44F-5EFEBECC7DA6}" type="datetime1">
              <a:rPr lang="zh-CN" altLang="en-US"/>
            </a:fld>
            <a:endParaRPr lang="en-US" altLang="zh-CN"/>
          </a:p>
        </p:txBody>
      </p:sp>
      <p:sp>
        <p:nvSpPr>
          <p:cNvPr id="5" name="灯片编号占位符 4"/>
          <p:cNvSpPr>
            <a:spLocks noGrp="1"/>
          </p:cNvSpPr>
          <p:nvPr>
            <p:ph type="sldNum" sz="quarter" idx="11"/>
          </p:nvPr>
        </p:nvSpPr>
        <p:spPr/>
        <p:txBody>
          <a:bodyPr/>
          <a:lstStyle/>
          <a:p>
            <a:fld id="{6AB56083-9D75-400C-B9C9-87A30263FE7E}" type="slidenum">
              <a:rPr lang="en-US" altLang="zh-CN"/>
            </a:fld>
            <a:endParaRPr lang="en-US" altLang="zh-CN"/>
          </a:p>
        </p:txBody>
      </p:sp>
      <p:sp>
        <p:nvSpPr>
          <p:cNvPr id="344066"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344067" name="Rectangle 3"/>
          <p:cNvSpPr>
            <a:spLocks noGrp="1" noChangeArrowheads="1"/>
          </p:cNvSpPr>
          <p:nvPr>
            <p:ph type="body" idx="1"/>
          </p:nvPr>
        </p:nvSpPr>
        <p:spPr>
          <a:xfrm>
            <a:off x="457200" y="1066800"/>
            <a:ext cx="7859713" cy="5562600"/>
          </a:xfrm>
        </p:spPr>
        <p:txBody>
          <a:bodyPr/>
          <a:lstStyle/>
          <a:p>
            <a:r>
              <a:rPr lang="zh-CN" altLang="zh-CN" sz="2400">
                <a:solidFill>
                  <a:srgbClr val="CC0000"/>
                </a:solidFill>
              </a:rPr>
              <a:t>【</a:t>
            </a:r>
            <a:r>
              <a:rPr lang="zh-CN" altLang="en-US" sz="2400">
                <a:solidFill>
                  <a:srgbClr val="CC0000"/>
                </a:solidFill>
                <a:latin typeface="黑体" panose="02010609060101010101" charset="-122"/>
              </a:rPr>
              <a:t>发现对象的属性</a:t>
            </a:r>
            <a:r>
              <a:rPr lang="zh-CN" altLang="zh-CN" sz="2400">
                <a:solidFill>
                  <a:srgbClr val="CC0000"/>
                </a:solidFill>
              </a:rPr>
              <a:t>】</a:t>
            </a:r>
            <a:endParaRPr lang="en-US" altLang="zh-CN" sz="2400">
              <a:solidFill>
                <a:srgbClr val="CC0000"/>
              </a:solidFill>
              <a:latin typeface="黑体" panose="02010609060101010101" charset="-122"/>
            </a:endParaRPr>
          </a:p>
          <a:p>
            <a:r>
              <a:rPr lang="en-US" altLang="zh-CN" sz="2400">
                <a:solidFill>
                  <a:schemeClr val="tx2"/>
                </a:solidFill>
                <a:latin typeface="黑体" panose="02010609060101010101" charset="-122"/>
              </a:rPr>
              <a:t>⑴</a:t>
            </a:r>
            <a:r>
              <a:rPr lang="zh-CN" altLang="en-US" sz="2400">
                <a:solidFill>
                  <a:schemeClr val="tx2"/>
                </a:solidFill>
                <a:latin typeface="黑体" panose="02010609060101010101" charset="-122"/>
              </a:rPr>
              <a:t>按照一般</a:t>
            </a:r>
            <a:r>
              <a:rPr lang="zh-CN" altLang="en-US" sz="2400">
                <a:solidFill>
                  <a:srgbClr val="CC0000"/>
                </a:solidFill>
                <a:latin typeface="黑体" panose="02010609060101010101" charset="-122"/>
              </a:rPr>
              <a:t>常识</a:t>
            </a:r>
            <a:endParaRPr lang="zh-CN" altLang="en-US" sz="2400">
              <a:solidFill>
                <a:schemeClr val="tx2"/>
              </a:solidFill>
              <a:latin typeface="黑体" panose="02010609060101010101" charset="-122"/>
            </a:endParaRPr>
          </a:p>
          <a:p>
            <a:pPr lvl="1"/>
            <a:r>
              <a:rPr lang="zh-CN" altLang="en-US" sz="2200">
                <a:solidFill>
                  <a:srgbClr val="0000FF"/>
                </a:solidFill>
                <a:latin typeface="黑体" panose="02010609060101010101" charset="-122"/>
              </a:rPr>
              <a:t>人员</a:t>
            </a:r>
            <a:r>
              <a:rPr lang="zh-CN" altLang="en-US" sz="2200">
                <a:solidFill>
                  <a:schemeClr val="tx2"/>
                </a:solidFill>
                <a:latin typeface="黑体" panose="02010609060101010101" charset="-122"/>
              </a:rPr>
              <a:t>的姓名、性别、年龄、地址</a:t>
            </a:r>
            <a:r>
              <a:rPr lang="en-US" altLang="zh-CN" sz="2200">
                <a:solidFill>
                  <a:schemeClr val="tx2"/>
                </a:solidFill>
                <a:latin typeface="Times New Roman" panose="02020603050405020304"/>
              </a:rPr>
              <a:t>……</a:t>
            </a:r>
            <a:endParaRPr lang="en-US" altLang="zh-CN" sz="2200">
              <a:solidFill>
                <a:schemeClr val="tx2"/>
              </a:solidFill>
              <a:latin typeface="黑体" panose="02010609060101010101" charset="-122"/>
            </a:endParaRPr>
          </a:p>
          <a:p>
            <a:r>
              <a:rPr lang="en-US" altLang="zh-CN" sz="2400">
                <a:solidFill>
                  <a:schemeClr val="tx2"/>
                </a:solidFill>
                <a:latin typeface="黑体" panose="02010609060101010101" charset="-122"/>
              </a:rPr>
              <a:t>⑵</a:t>
            </a:r>
            <a:r>
              <a:rPr lang="zh-CN" altLang="en-US" sz="2400">
                <a:solidFill>
                  <a:schemeClr val="tx2"/>
                </a:solidFill>
                <a:latin typeface="黑体" panose="02010609060101010101" charset="-122"/>
              </a:rPr>
              <a:t>认真研究</a:t>
            </a:r>
            <a:r>
              <a:rPr lang="zh-CN" altLang="en-US" sz="2400">
                <a:solidFill>
                  <a:srgbClr val="CC0000"/>
                </a:solidFill>
                <a:latin typeface="黑体" panose="02010609060101010101" charset="-122"/>
              </a:rPr>
              <a:t>问题域</a:t>
            </a:r>
            <a:r>
              <a:rPr lang="zh-CN" altLang="en-US" sz="2400">
                <a:latin typeface="黑体" panose="02010609060101010101" charset="-122"/>
              </a:rPr>
              <a:t>，</a:t>
            </a:r>
            <a:r>
              <a:rPr lang="zh-CN" altLang="en-US" sz="2400">
                <a:solidFill>
                  <a:schemeClr val="tx2"/>
                </a:solidFill>
                <a:latin typeface="黑体" panose="02010609060101010101" charset="-122"/>
              </a:rPr>
              <a:t>考虑对象需要系统</a:t>
            </a:r>
            <a:r>
              <a:rPr lang="zh-CN" altLang="en-US" sz="2400">
                <a:solidFill>
                  <a:srgbClr val="CC0000"/>
                </a:solidFill>
                <a:latin typeface="黑体" panose="02010609060101010101" charset="-122"/>
              </a:rPr>
              <a:t>保存和管理的信息</a:t>
            </a:r>
            <a:endParaRPr lang="zh-CN" altLang="en-US" sz="2400">
              <a:solidFill>
                <a:schemeClr val="tx2"/>
              </a:solidFill>
              <a:latin typeface="黑体" panose="02010609060101010101" charset="-122"/>
            </a:endParaRPr>
          </a:p>
          <a:p>
            <a:pPr lvl="1"/>
            <a:r>
              <a:rPr lang="zh-CN" altLang="en-US" sz="2200">
                <a:solidFill>
                  <a:srgbClr val="0000FF"/>
                </a:solidFill>
                <a:latin typeface="黑体" panose="02010609060101010101" charset="-122"/>
              </a:rPr>
              <a:t>学生</a:t>
            </a:r>
            <a:r>
              <a:rPr lang="zh-CN" altLang="en-US" sz="2200">
                <a:solidFill>
                  <a:schemeClr val="tx2"/>
                </a:solidFill>
                <a:latin typeface="黑体" panose="02010609060101010101" charset="-122"/>
              </a:rPr>
              <a:t>的学号，班级，</a:t>
            </a:r>
            <a:r>
              <a:rPr lang="en-US" altLang="zh-CN" sz="2200">
                <a:solidFill>
                  <a:schemeClr val="tx2"/>
                </a:solidFill>
                <a:latin typeface="黑体" panose="02010609060101010101" charset="-122"/>
              </a:rPr>
              <a:t>CET4</a:t>
            </a:r>
            <a:r>
              <a:rPr lang="zh-CN" altLang="en-US" sz="2200">
                <a:solidFill>
                  <a:schemeClr val="tx2"/>
                </a:solidFill>
                <a:latin typeface="黑体" panose="02010609060101010101" charset="-122"/>
              </a:rPr>
              <a:t>，</a:t>
            </a:r>
            <a:r>
              <a:rPr lang="en-US" altLang="zh-CN" sz="2200">
                <a:solidFill>
                  <a:schemeClr val="tx2"/>
                </a:solidFill>
                <a:latin typeface="黑体" panose="02010609060101010101" charset="-122"/>
              </a:rPr>
              <a:t>CET6</a:t>
            </a:r>
            <a:r>
              <a:rPr lang="en-US" altLang="zh-CN" sz="2200">
                <a:solidFill>
                  <a:schemeClr val="tx2"/>
                </a:solidFill>
                <a:latin typeface="Times New Roman" panose="02020603050405020304"/>
              </a:rPr>
              <a:t>……</a:t>
            </a:r>
            <a:endParaRPr lang="en-US" altLang="zh-CN" sz="2200">
              <a:solidFill>
                <a:schemeClr val="tx2"/>
              </a:solidFill>
              <a:latin typeface="黑体" panose="02010609060101010101" charset="-122"/>
            </a:endParaRPr>
          </a:p>
          <a:p>
            <a:pPr lvl="1"/>
            <a:r>
              <a:rPr lang="zh-CN" altLang="en-US" sz="2200">
                <a:solidFill>
                  <a:srgbClr val="0000FF"/>
                </a:solidFill>
                <a:latin typeface="黑体" panose="02010609060101010101" charset="-122"/>
              </a:rPr>
              <a:t>课程</a:t>
            </a:r>
            <a:r>
              <a:rPr lang="zh-CN" altLang="en-US" sz="2200">
                <a:solidFill>
                  <a:schemeClr val="tx2"/>
                </a:solidFill>
                <a:latin typeface="黑体" panose="02010609060101010101" charset="-122"/>
              </a:rPr>
              <a:t>的开课学期，选课人数，任课教师</a:t>
            </a:r>
            <a:r>
              <a:rPr lang="en-US" altLang="zh-CN" sz="2200">
                <a:solidFill>
                  <a:schemeClr val="tx2"/>
                </a:solidFill>
                <a:latin typeface="Times New Roman" panose="02020603050405020304"/>
              </a:rPr>
              <a:t>……</a:t>
            </a:r>
            <a:endParaRPr lang="en-US" altLang="zh-CN" sz="2200">
              <a:solidFill>
                <a:schemeClr val="tx2"/>
              </a:solidFill>
              <a:latin typeface="黑体" panose="02010609060101010101" charset="-122"/>
            </a:endParaRPr>
          </a:p>
          <a:p>
            <a:pPr lvl="1"/>
            <a:r>
              <a:rPr lang="zh-CN" altLang="en-US" sz="2200">
                <a:solidFill>
                  <a:srgbClr val="0000FF"/>
                </a:solidFill>
                <a:latin typeface="黑体" panose="02010609060101010101" charset="-122"/>
              </a:rPr>
              <a:t>商品</a:t>
            </a:r>
            <a:r>
              <a:rPr lang="zh-CN" altLang="en-US" sz="2200">
                <a:solidFill>
                  <a:schemeClr val="tx2"/>
                </a:solidFill>
                <a:latin typeface="黑体" panose="02010609060101010101" charset="-122"/>
              </a:rPr>
              <a:t>的条形码，促销情况，摆放位置</a:t>
            </a:r>
            <a:r>
              <a:rPr lang="en-US" altLang="zh-CN" sz="2200">
                <a:solidFill>
                  <a:schemeClr val="tx2"/>
                </a:solidFill>
                <a:latin typeface="Times New Roman" panose="02020603050405020304"/>
              </a:rPr>
              <a:t>……</a:t>
            </a:r>
            <a:endParaRPr lang="en-US" altLang="zh-CN" sz="2200">
              <a:solidFill>
                <a:schemeClr val="tx2"/>
              </a:solidFill>
              <a:latin typeface="黑体" panose="02010609060101010101" charset="-122"/>
            </a:endParaRPr>
          </a:p>
          <a:p>
            <a:r>
              <a:rPr lang="en-US" altLang="zh-CN" sz="2400">
                <a:solidFill>
                  <a:schemeClr val="tx2"/>
                </a:solidFill>
                <a:latin typeface="黑体" panose="02010609060101010101" charset="-122"/>
              </a:rPr>
              <a:t>⑶</a:t>
            </a:r>
            <a:r>
              <a:rPr lang="zh-CN" altLang="en-US" sz="2400">
                <a:solidFill>
                  <a:schemeClr val="tx2"/>
                </a:solidFill>
                <a:latin typeface="黑体" panose="02010609060101010101" charset="-122"/>
              </a:rPr>
              <a:t>对象</a:t>
            </a:r>
            <a:r>
              <a:rPr lang="zh-CN" altLang="en-US" sz="2400">
                <a:solidFill>
                  <a:srgbClr val="CC0000"/>
                </a:solidFill>
                <a:latin typeface="黑体" panose="02010609060101010101" charset="-122"/>
              </a:rPr>
              <a:t>为实现特定功能</a:t>
            </a:r>
            <a:r>
              <a:rPr lang="zh-CN" altLang="en-US" sz="2400">
                <a:solidFill>
                  <a:schemeClr val="tx2"/>
                </a:solidFill>
                <a:latin typeface="黑体" panose="02010609060101010101" charset="-122"/>
              </a:rPr>
              <a:t>，需要增设一些属性；</a:t>
            </a:r>
            <a:endParaRPr lang="zh-CN" altLang="en-US" sz="2400">
              <a:solidFill>
                <a:schemeClr val="tx2"/>
              </a:solidFill>
              <a:latin typeface="黑体" panose="02010609060101010101" charset="-122"/>
            </a:endParaRPr>
          </a:p>
          <a:p>
            <a:pPr lvl="1"/>
            <a:r>
              <a:rPr lang="zh-CN" altLang="en-US" sz="2200">
                <a:solidFill>
                  <a:srgbClr val="0000FF"/>
                </a:solidFill>
                <a:latin typeface="黑体" panose="02010609060101010101" charset="-122"/>
              </a:rPr>
              <a:t>课程</a:t>
            </a:r>
            <a:r>
              <a:rPr lang="zh-CN" altLang="en-US" sz="2200">
                <a:solidFill>
                  <a:schemeClr val="tx2"/>
                </a:solidFill>
                <a:latin typeface="黑体" panose="02010609060101010101" charset="-122"/>
              </a:rPr>
              <a:t>选课人数上限、下限，限选年级、专业</a:t>
            </a:r>
            <a:r>
              <a:rPr lang="en-US" altLang="zh-CN" sz="2200">
                <a:solidFill>
                  <a:schemeClr val="tx2"/>
                </a:solidFill>
                <a:latin typeface="Times New Roman" panose="02020603050405020304"/>
              </a:rPr>
              <a:t>……</a:t>
            </a:r>
            <a:endParaRPr lang="en-US" altLang="zh-CN" sz="2200">
              <a:solidFill>
                <a:schemeClr val="tx2"/>
              </a:solidFill>
              <a:latin typeface="黑体" panose="02010609060101010101" charset="-122"/>
            </a:endParaRPr>
          </a:p>
          <a:p>
            <a:r>
              <a:rPr lang="en-US" altLang="zh-CN" sz="2400">
                <a:solidFill>
                  <a:schemeClr val="tx2"/>
                </a:solidFill>
                <a:latin typeface="黑体" panose="02010609060101010101" charset="-122"/>
              </a:rPr>
              <a:t>⑷</a:t>
            </a:r>
            <a:r>
              <a:rPr lang="zh-CN" altLang="en-US" sz="2400">
                <a:solidFill>
                  <a:schemeClr val="tx2"/>
                </a:solidFill>
                <a:latin typeface="黑体" panose="02010609060101010101" charset="-122"/>
              </a:rPr>
              <a:t>需要增加一个属性来</a:t>
            </a:r>
            <a:r>
              <a:rPr lang="zh-CN" altLang="en-US" sz="2400">
                <a:solidFill>
                  <a:srgbClr val="CC0000"/>
                </a:solidFill>
                <a:latin typeface="黑体" panose="02010609060101010101" charset="-122"/>
              </a:rPr>
              <a:t>区别对象的不同状态</a:t>
            </a:r>
            <a:r>
              <a:rPr lang="zh-CN" altLang="en-US" sz="2400">
                <a:solidFill>
                  <a:schemeClr val="tx2"/>
                </a:solidFill>
                <a:latin typeface="黑体" panose="02010609060101010101" charset="-122"/>
              </a:rPr>
              <a:t>。</a:t>
            </a:r>
            <a:endParaRPr lang="zh-CN" altLang="en-US" sz="2400">
              <a:solidFill>
                <a:schemeClr val="tx2"/>
              </a:solidFill>
              <a:latin typeface="黑体" panose="02010609060101010101" charset="-122"/>
            </a:endParaRPr>
          </a:p>
          <a:p>
            <a:pPr lvl="1"/>
            <a:r>
              <a:rPr lang="zh-CN" altLang="en-US" sz="2200">
                <a:solidFill>
                  <a:srgbClr val="0000FF"/>
                </a:solidFill>
                <a:latin typeface="黑体" panose="02010609060101010101" charset="-122"/>
              </a:rPr>
              <a:t>课程</a:t>
            </a:r>
            <a:r>
              <a:rPr lang="zh-CN" altLang="en-US" sz="2200">
                <a:solidFill>
                  <a:schemeClr val="tx2"/>
                </a:solidFill>
                <a:latin typeface="黑体" panose="02010609060101010101" charset="-122"/>
              </a:rPr>
              <a:t>可选、已满</a:t>
            </a:r>
            <a:r>
              <a:rPr lang="en-US" altLang="zh-CN" sz="2200">
                <a:solidFill>
                  <a:schemeClr val="tx2"/>
                </a:solidFill>
                <a:latin typeface="Times New Roman" panose="02020603050405020304"/>
              </a:rPr>
              <a:t>……</a:t>
            </a:r>
            <a:endParaRPr lang="en-US" altLang="zh-CN" sz="2200">
              <a:solidFill>
                <a:schemeClr val="tx2"/>
              </a:solidFill>
              <a:latin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Effect transition="in" filter="strips(downRight)">
                                      <p:cBhvr>
                                        <p:cTn id="7" dur="500"/>
                                        <p:tgtEl>
                                          <p:spTgt spid="344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44067">
                                            <p:txEl>
                                              <p:pRg st="1" end="1"/>
                                            </p:txEl>
                                          </p:spTgt>
                                        </p:tgtEl>
                                        <p:attrNameLst>
                                          <p:attrName>style.visibility</p:attrName>
                                        </p:attrNameLst>
                                      </p:cBhvr>
                                      <p:to>
                                        <p:strVal val="visible"/>
                                      </p:to>
                                    </p:set>
                                    <p:animEffect transition="in" filter="strips(downRight)">
                                      <p:cBhvr>
                                        <p:cTn id="12" dur="500"/>
                                        <p:tgtEl>
                                          <p:spTgt spid="344067">
                                            <p:txEl>
                                              <p:pRg st="1" end="1"/>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344067">
                                            <p:txEl>
                                              <p:pRg st="2" end="2"/>
                                            </p:txEl>
                                          </p:spTgt>
                                        </p:tgtEl>
                                        <p:attrNameLst>
                                          <p:attrName>style.visibility</p:attrName>
                                        </p:attrNameLst>
                                      </p:cBhvr>
                                      <p:to>
                                        <p:strVal val="visible"/>
                                      </p:to>
                                    </p:set>
                                    <p:animEffect transition="in" filter="strips(downRight)">
                                      <p:cBhvr>
                                        <p:cTn id="15" dur="500"/>
                                        <p:tgtEl>
                                          <p:spTgt spid="34406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344067">
                                            <p:txEl>
                                              <p:pRg st="3" end="3"/>
                                            </p:txEl>
                                          </p:spTgt>
                                        </p:tgtEl>
                                        <p:attrNameLst>
                                          <p:attrName>style.visibility</p:attrName>
                                        </p:attrNameLst>
                                      </p:cBhvr>
                                      <p:to>
                                        <p:strVal val="visible"/>
                                      </p:to>
                                    </p:set>
                                    <p:animEffect transition="in" filter="strips(downRight)">
                                      <p:cBhvr>
                                        <p:cTn id="20" dur="500"/>
                                        <p:tgtEl>
                                          <p:spTgt spid="344067">
                                            <p:txEl>
                                              <p:pRg st="3" end="3"/>
                                            </p:txEl>
                                          </p:spTgt>
                                        </p:tgtEl>
                                      </p:cBhvr>
                                    </p:animEffect>
                                  </p:childTnLst>
                                </p:cTn>
                              </p:par>
                              <p:par>
                                <p:cTn id="21" presetID="18" presetClass="entr" presetSubtype="6" fill="hold" nodeType="withEffect">
                                  <p:stCondLst>
                                    <p:cond delay="0"/>
                                  </p:stCondLst>
                                  <p:childTnLst>
                                    <p:set>
                                      <p:cBhvr>
                                        <p:cTn id="22" dur="1" fill="hold">
                                          <p:stCondLst>
                                            <p:cond delay="0"/>
                                          </p:stCondLst>
                                        </p:cTn>
                                        <p:tgtEl>
                                          <p:spTgt spid="344067">
                                            <p:txEl>
                                              <p:pRg st="6" end="6"/>
                                            </p:txEl>
                                          </p:spTgt>
                                        </p:tgtEl>
                                        <p:attrNameLst>
                                          <p:attrName>style.visibility</p:attrName>
                                        </p:attrNameLst>
                                      </p:cBhvr>
                                      <p:to>
                                        <p:strVal val="visible"/>
                                      </p:to>
                                    </p:set>
                                    <p:animEffect transition="in" filter="strips(downRight)">
                                      <p:cBhvr>
                                        <p:cTn id="23" dur="500"/>
                                        <p:tgtEl>
                                          <p:spTgt spid="344067">
                                            <p:txEl>
                                              <p:pRg st="6" end="6"/>
                                            </p:txEl>
                                          </p:spTgt>
                                        </p:tgtEl>
                                      </p:cBhvr>
                                    </p:animEffect>
                                  </p:childTnLst>
                                </p:cTn>
                              </p:par>
                              <p:par>
                                <p:cTn id="24" presetID="18" presetClass="entr" presetSubtype="6" fill="hold" nodeType="withEffect">
                                  <p:stCondLst>
                                    <p:cond delay="0"/>
                                  </p:stCondLst>
                                  <p:childTnLst>
                                    <p:set>
                                      <p:cBhvr>
                                        <p:cTn id="25" dur="1" fill="hold">
                                          <p:stCondLst>
                                            <p:cond delay="0"/>
                                          </p:stCondLst>
                                        </p:cTn>
                                        <p:tgtEl>
                                          <p:spTgt spid="344067">
                                            <p:txEl>
                                              <p:pRg st="4" end="4"/>
                                            </p:txEl>
                                          </p:spTgt>
                                        </p:tgtEl>
                                        <p:attrNameLst>
                                          <p:attrName>style.visibility</p:attrName>
                                        </p:attrNameLst>
                                      </p:cBhvr>
                                      <p:to>
                                        <p:strVal val="visible"/>
                                      </p:to>
                                    </p:set>
                                    <p:animEffect transition="in" filter="strips(downRight)">
                                      <p:cBhvr>
                                        <p:cTn id="26" dur="500"/>
                                        <p:tgtEl>
                                          <p:spTgt spid="344067">
                                            <p:txEl>
                                              <p:pRg st="4" end="4"/>
                                            </p:txEl>
                                          </p:spTgt>
                                        </p:tgtEl>
                                      </p:cBhvr>
                                    </p:animEffect>
                                  </p:childTnLst>
                                </p:cTn>
                              </p:par>
                              <p:par>
                                <p:cTn id="27" presetID="18" presetClass="entr" presetSubtype="6" fill="hold" nodeType="withEffect">
                                  <p:stCondLst>
                                    <p:cond delay="0"/>
                                  </p:stCondLst>
                                  <p:childTnLst>
                                    <p:set>
                                      <p:cBhvr>
                                        <p:cTn id="28" dur="1" fill="hold">
                                          <p:stCondLst>
                                            <p:cond delay="0"/>
                                          </p:stCondLst>
                                        </p:cTn>
                                        <p:tgtEl>
                                          <p:spTgt spid="344067">
                                            <p:txEl>
                                              <p:pRg st="5" end="5"/>
                                            </p:txEl>
                                          </p:spTgt>
                                        </p:tgtEl>
                                        <p:attrNameLst>
                                          <p:attrName>style.visibility</p:attrName>
                                        </p:attrNameLst>
                                      </p:cBhvr>
                                      <p:to>
                                        <p:strVal val="visible"/>
                                      </p:to>
                                    </p:set>
                                    <p:animEffect transition="in" filter="strips(downRight)">
                                      <p:cBhvr>
                                        <p:cTn id="29" dur="500"/>
                                        <p:tgtEl>
                                          <p:spTgt spid="344067">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344067">
                                            <p:txEl>
                                              <p:pRg st="7" end="7"/>
                                            </p:txEl>
                                          </p:spTgt>
                                        </p:tgtEl>
                                        <p:attrNameLst>
                                          <p:attrName>style.visibility</p:attrName>
                                        </p:attrNameLst>
                                      </p:cBhvr>
                                      <p:to>
                                        <p:strVal val="visible"/>
                                      </p:to>
                                    </p:set>
                                    <p:animEffect transition="in" filter="strips(downRight)">
                                      <p:cBhvr>
                                        <p:cTn id="34" dur="500"/>
                                        <p:tgtEl>
                                          <p:spTgt spid="344067">
                                            <p:txEl>
                                              <p:pRg st="7" end="7"/>
                                            </p:txEl>
                                          </p:spTgt>
                                        </p:tgtEl>
                                      </p:cBhvr>
                                    </p:animEffect>
                                  </p:childTnLst>
                                </p:cTn>
                              </p:par>
                              <p:par>
                                <p:cTn id="35" presetID="18" presetClass="entr" presetSubtype="6" fill="hold" nodeType="withEffect">
                                  <p:stCondLst>
                                    <p:cond delay="0"/>
                                  </p:stCondLst>
                                  <p:childTnLst>
                                    <p:set>
                                      <p:cBhvr>
                                        <p:cTn id="36" dur="1" fill="hold">
                                          <p:stCondLst>
                                            <p:cond delay="0"/>
                                          </p:stCondLst>
                                        </p:cTn>
                                        <p:tgtEl>
                                          <p:spTgt spid="344067">
                                            <p:txEl>
                                              <p:pRg st="8" end="8"/>
                                            </p:txEl>
                                          </p:spTgt>
                                        </p:tgtEl>
                                        <p:attrNameLst>
                                          <p:attrName>style.visibility</p:attrName>
                                        </p:attrNameLst>
                                      </p:cBhvr>
                                      <p:to>
                                        <p:strVal val="visible"/>
                                      </p:to>
                                    </p:set>
                                    <p:animEffect transition="in" filter="strips(downRight)">
                                      <p:cBhvr>
                                        <p:cTn id="37" dur="500"/>
                                        <p:tgtEl>
                                          <p:spTgt spid="34406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44067">
                                            <p:txEl>
                                              <p:pRg st="9" end="9"/>
                                            </p:txEl>
                                          </p:spTgt>
                                        </p:tgtEl>
                                        <p:attrNameLst>
                                          <p:attrName>style.visibility</p:attrName>
                                        </p:attrNameLst>
                                      </p:cBhvr>
                                      <p:to>
                                        <p:strVal val="visible"/>
                                      </p:to>
                                    </p:set>
                                    <p:animEffect transition="in" filter="strips(downRight)">
                                      <p:cBhvr>
                                        <p:cTn id="42" dur="500"/>
                                        <p:tgtEl>
                                          <p:spTgt spid="344067">
                                            <p:txEl>
                                              <p:pRg st="9" end="9"/>
                                            </p:txEl>
                                          </p:spTgt>
                                        </p:tgtEl>
                                      </p:cBhvr>
                                    </p:animEffect>
                                  </p:childTnLst>
                                </p:cTn>
                              </p:par>
                              <p:par>
                                <p:cTn id="43" presetID="18" presetClass="entr" presetSubtype="6" fill="hold" nodeType="withEffect">
                                  <p:stCondLst>
                                    <p:cond delay="0"/>
                                  </p:stCondLst>
                                  <p:childTnLst>
                                    <p:set>
                                      <p:cBhvr>
                                        <p:cTn id="44" dur="1" fill="hold">
                                          <p:stCondLst>
                                            <p:cond delay="0"/>
                                          </p:stCondLst>
                                        </p:cTn>
                                        <p:tgtEl>
                                          <p:spTgt spid="344067">
                                            <p:txEl>
                                              <p:pRg st="10" end="10"/>
                                            </p:txEl>
                                          </p:spTgt>
                                        </p:tgtEl>
                                        <p:attrNameLst>
                                          <p:attrName>style.visibility</p:attrName>
                                        </p:attrNameLst>
                                      </p:cBhvr>
                                      <p:to>
                                        <p:strVal val="visible"/>
                                      </p:to>
                                    </p:set>
                                    <p:animEffect transition="in" filter="strips(downRight)">
                                      <p:cBhvr>
                                        <p:cTn id="45" dur="500"/>
                                        <p:tgtEl>
                                          <p:spTgt spid="34406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EFEADE4-E0F4-41F6-8D59-8728C62F5917}" type="datetime1">
              <a:rPr lang="zh-CN" altLang="en-US"/>
            </a:fld>
            <a:endParaRPr lang="en-US" altLang="zh-CN"/>
          </a:p>
        </p:txBody>
      </p:sp>
      <p:sp>
        <p:nvSpPr>
          <p:cNvPr id="5" name="灯片编号占位符 4"/>
          <p:cNvSpPr>
            <a:spLocks noGrp="1"/>
          </p:cNvSpPr>
          <p:nvPr>
            <p:ph type="sldNum" sz="quarter" idx="11"/>
          </p:nvPr>
        </p:nvSpPr>
        <p:spPr/>
        <p:txBody>
          <a:bodyPr/>
          <a:lstStyle/>
          <a:p>
            <a:fld id="{32A46C67-36F8-42DD-9C18-F71D8554428C}" type="slidenum">
              <a:rPr lang="en-US" altLang="zh-CN"/>
            </a:fld>
            <a:endParaRPr lang="en-US" altLang="zh-CN"/>
          </a:p>
        </p:txBody>
      </p:sp>
      <p:sp>
        <p:nvSpPr>
          <p:cNvPr id="346114" name="Rectangle 2"/>
          <p:cNvSpPr>
            <a:spLocks noGrp="1" noChangeArrowheads="1"/>
          </p:cNvSpPr>
          <p:nvPr>
            <p:ph type="title"/>
          </p:nvPr>
        </p:nvSpPr>
        <p:spPr/>
        <p:txBody>
          <a:bodyPr/>
          <a:lstStyle/>
          <a:p>
            <a:r>
              <a:rPr lang="en-US" altLang="zh-CN"/>
              <a:t>9.3.3</a:t>
            </a:r>
            <a:r>
              <a:rPr lang="zh-CN" altLang="en-US"/>
              <a:t>建立</a:t>
            </a:r>
            <a:r>
              <a:rPr lang="zh-CN" altLang="en-US">
                <a:solidFill>
                  <a:srgbClr val="0000FF"/>
                </a:solidFill>
              </a:rPr>
              <a:t>对象与类模型</a:t>
            </a:r>
            <a:endParaRPr lang="zh-CN" altLang="en-US">
              <a:solidFill>
                <a:srgbClr val="0000FF"/>
              </a:solidFill>
            </a:endParaRPr>
          </a:p>
        </p:txBody>
      </p:sp>
      <p:sp>
        <p:nvSpPr>
          <p:cNvPr id="346115" name="Rectangle 3"/>
          <p:cNvSpPr>
            <a:spLocks noGrp="1" noChangeArrowheads="1"/>
          </p:cNvSpPr>
          <p:nvPr>
            <p:ph type="body" idx="1"/>
          </p:nvPr>
        </p:nvSpPr>
        <p:spPr/>
        <p:txBody>
          <a:bodyPr/>
          <a:lstStyle/>
          <a:p>
            <a:r>
              <a:rPr lang="zh-CN" altLang="en-US">
                <a:solidFill>
                  <a:srgbClr val="0000FF"/>
                </a:solidFill>
                <a:latin typeface="黑体" panose="02010609060101010101" charset="-122"/>
              </a:rPr>
              <a:t>整理和筛选初步发现的属性</a:t>
            </a:r>
            <a:endParaRPr lang="zh-CN" altLang="en-US">
              <a:solidFill>
                <a:srgbClr val="0000FF"/>
              </a:solidFill>
              <a:latin typeface="黑体" panose="02010609060101010101" charset="-122"/>
            </a:endParaRPr>
          </a:p>
          <a:p>
            <a:pPr lvl="1"/>
            <a:r>
              <a:rPr lang="zh-CN" altLang="en-US">
                <a:solidFill>
                  <a:schemeClr val="tx2"/>
                </a:solidFill>
                <a:latin typeface="黑体" panose="02010609060101010101" charset="-122"/>
              </a:rPr>
              <a:t>⑴是否描述了对象本身的特征</a:t>
            </a:r>
            <a:r>
              <a:rPr lang="en-US" altLang="zh-CN">
                <a:solidFill>
                  <a:schemeClr val="tx2"/>
                </a:solidFill>
                <a:latin typeface="黑体" panose="02010609060101010101" charset="-122"/>
              </a:rPr>
              <a:t>;</a:t>
            </a:r>
            <a:endParaRPr lang="en-US" altLang="zh-CN">
              <a:solidFill>
                <a:schemeClr val="tx2"/>
              </a:solidFill>
              <a:latin typeface="黑体" panose="02010609060101010101" charset="-122"/>
            </a:endParaRPr>
          </a:p>
          <a:p>
            <a:pPr lvl="1"/>
            <a:r>
              <a:rPr lang="en-US" altLang="zh-CN">
                <a:solidFill>
                  <a:schemeClr val="tx2"/>
                </a:solidFill>
                <a:latin typeface="黑体" panose="02010609060101010101" charset="-122"/>
              </a:rPr>
              <a:t>⑵</a:t>
            </a:r>
            <a:r>
              <a:rPr lang="zh-CN" altLang="en-US">
                <a:solidFill>
                  <a:schemeClr val="tx2"/>
                </a:solidFill>
                <a:latin typeface="黑体" panose="02010609060101010101" charset="-122"/>
              </a:rPr>
              <a:t>是否是系统必须使用的特征</a:t>
            </a:r>
            <a:r>
              <a:rPr lang="en-US" altLang="zh-CN">
                <a:solidFill>
                  <a:schemeClr val="tx2"/>
                </a:solidFill>
                <a:latin typeface="黑体" panose="02010609060101010101" charset="-122"/>
              </a:rPr>
              <a:t>;</a:t>
            </a:r>
            <a:endParaRPr lang="en-US" altLang="zh-CN">
              <a:solidFill>
                <a:schemeClr val="tx2"/>
              </a:solidFill>
              <a:latin typeface="黑体" panose="02010609060101010101" charset="-122"/>
            </a:endParaRPr>
          </a:p>
          <a:p>
            <a:pPr lvl="1"/>
            <a:r>
              <a:rPr lang="en-US" altLang="zh-CN">
                <a:solidFill>
                  <a:schemeClr val="tx2"/>
                </a:solidFill>
                <a:latin typeface="黑体" panose="02010609060101010101" charset="-122"/>
              </a:rPr>
              <a:t>⑶</a:t>
            </a:r>
            <a:r>
              <a:rPr lang="zh-CN" altLang="en-US">
                <a:solidFill>
                  <a:schemeClr val="tx2"/>
                </a:solidFill>
                <a:latin typeface="黑体" panose="02010609060101010101" charset="-122"/>
              </a:rPr>
              <a:t>是否可以通过</a:t>
            </a:r>
            <a:r>
              <a:rPr lang="zh-CN" altLang="en-US">
                <a:solidFill>
                  <a:srgbClr val="FF0000"/>
                </a:solidFill>
                <a:latin typeface="黑体" panose="02010609060101010101" charset="-122"/>
              </a:rPr>
              <a:t>继承</a:t>
            </a:r>
            <a:r>
              <a:rPr lang="zh-CN" altLang="en-US">
                <a:solidFill>
                  <a:schemeClr val="tx2"/>
                </a:solidFill>
                <a:latin typeface="黑体" panose="02010609060101010101" charset="-122"/>
              </a:rPr>
              <a:t>得到</a:t>
            </a:r>
            <a:r>
              <a:rPr lang="en-US" altLang="zh-CN">
                <a:solidFill>
                  <a:schemeClr val="tx2"/>
                </a:solidFill>
                <a:latin typeface="黑体" panose="02010609060101010101" charset="-122"/>
              </a:rPr>
              <a:t>;</a:t>
            </a:r>
            <a:endParaRPr lang="en-US" altLang="zh-CN">
              <a:solidFill>
                <a:schemeClr val="tx2"/>
              </a:solidFill>
              <a:latin typeface="黑体" panose="02010609060101010101" charset="-122"/>
            </a:endParaRPr>
          </a:p>
          <a:p>
            <a:pPr lvl="1"/>
            <a:r>
              <a:rPr lang="en-US" altLang="zh-CN">
                <a:solidFill>
                  <a:schemeClr val="tx2"/>
                </a:solidFill>
                <a:latin typeface="黑体" panose="02010609060101010101" charset="-122"/>
              </a:rPr>
              <a:t>⑷</a:t>
            </a:r>
            <a:r>
              <a:rPr lang="zh-CN" altLang="en-US">
                <a:solidFill>
                  <a:schemeClr val="tx2"/>
                </a:solidFill>
                <a:latin typeface="黑体" panose="02010609060101010101" charset="-122"/>
              </a:rPr>
              <a:t>是否可以</a:t>
            </a:r>
            <a:r>
              <a:rPr lang="zh-CN" altLang="en-US">
                <a:solidFill>
                  <a:srgbClr val="FF0000"/>
                </a:solidFill>
                <a:latin typeface="黑体" panose="02010609060101010101" charset="-122"/>
              </a:rPr>
              <a:t>从其他属性直接或间接得到</a:t>
            </a:r>
            <a:r>
              <a:rPr lang="en-US" altLang="zh-CN">
                <a:solidFill>
                  <a:schemeClr val="tx2"/>
                </a:solidFill>
                <a:latin typeface="黑体" panose="02010609060101010101" charset="-122"/>
              </a:rPr>
              <a:t>;</a:t>
            </a:r>
            <a:endParaRPr lang="en-US" altLang="zh-CN"/>
          </a:p>
          <a:p>
            <a:pPr lvl="1"/>
            <a:r>
              <a:rPr lang="en-US" altLang="zh-CN"/>
              <a:t>……</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Effect transition="in" filter="strips(downRight)">
                                      <p:cBhvr>
                                        <p:cTn id="7" dur="500"/>
                                        <p:tgtEl>
                                          <p:spTgt spid="346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46115">
                                            <p:txEl>
                                              <p:pRg st="1" end="1"/>
                                            </p:txEl>
                                          </p:spTgt>
                                        </p:tgtEl>
                                        <p:attrNameLst>
                                          <p:attrName>style.visibility</p:attrName>
                                        </p:attrNameLst>
                                      </p:cBhvr>
                                      <p:to>
                                        <p:strVal val="visible"/>
                                      </p:to>
                                    </p:set>
                                    <p:animEffect transition="in" filter="strips(downRight)">
                                      <p:cBhvr>
                                        <p:cTn id="12" dur="500"/>
                                        <p:tgtEl>
                                          <p:spTgt spid="346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46115">
                                            <p:txEl>
                                              <p:pRg st="2" end="2"/>
                                            </p:txEl>
                                          </p:spTgt>
                                        </p:tgtEl>
                                        <p:attrNameLst>
                                          <p:attrName>style.visibility</p:attrName>
                                        </p:attrNameLst>
                                      </p:cBhvr>
                                      <p:to>
                                        <p:strVal val="visible"/>
                                      </p:to>
                                    </p:set>
                                    <p:animEffect transition="in" filter="strips(downRight)">
                                      <p:cBhvr>
                                        <p:cTn id="17" dur="500"/>
                                        <p:tgtEl>
                                          <p:spTgt spid="3461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46115">
                                            <p:txEl>
                                              <p:pRg st="3" end="3"/>
                                            </p:txEl>
                                          </p:spTgt>
                                        </p:tgtEl>
                                        <p:attrNameLst>
                                          <p:attrName>style.visibility</p:attrName>
                                        </p:attrNameLst>
                                      </p:cBhvr>
                                      <p:to>
                                        <p:strVal val="visible"/>
                                      </p:to>
                                    </p:set>
                                    <p:animEffect transition="in" filter="strips(downRight)">
                                      <p:cBhvr>
                                        <p:cTn id="22" dur="500"/>
                                        <p:tgtEl>
                                          <p:spTgt spid="3461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46115">
                                            <p:txEl>
                                              <p:pRg st="4" end="4"/>
                                            </p:txEl>
                                          </p:spTgt>
                                        </p:tgtEl>
                                        <p:attrNameLst>
                                          <p:attrName>style.visibility</p:attrName>
                                        </p:attrNameLst>
                                      </p:cBhvr>
                                      <p:to>
                                        <p:strVal val="visible"/>
                                      </p:to>
                                    </p:set>
                                    <p:animEffect transition="in" filter="strips(downRight)">
                                      <p:cBhvr>
                                        <p:cTn id="27" dur="500"/>
                                        <p:tgtEl>
                                          <p:spTgt spid="3461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46115">
                                            <p:txEl>
                                              <p:pRg st="5" end="5"/>
                                            </p:txEl>
                                          </p:spTgt>
                                        </p:tgtEl>
                                        <p:attrNameLst>
                                          <p:attrName>style.visibility</p:attrName>
                                        </p:attrNameLst>
                                      </p:cBhvr>
                                      <p:to>
                                        <p:strVal val="visible"/>
                                      </p:to>
                                    </p:set>
                                    <p:animEffect transition="in" filter="strips(downRight)">
                                      <p:cBhvr>
                                        <p:cTn id="32" dur="500"/>
                                        <p:tgtEl>
                                          <p:spTgt spid="346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AD2737A-91FC-4E05-B423-389B3931070C}" type="datetime1">
              <a:rPr lang="zh-CN" altLang="en-US"/>
            </a:fld>
            <a:endParaRPr lang="en-US" altLang="zh-CN"/>
          </a:p>
        </p:txBody>
      </p:sp>
      <p:sp>
        <p:nvSpPr>
          <p:cNvPr id="5" name="灯片编号占位符 4"/>
          <p:cNvSpPr>
            <a:spLocks noGrp="1"/>
          </p:cNvSpPr>
          <p:nvPr>
            <p:ph type="sldNum" sz="quarter" idx="11"/>
          </p:nvPr>
        </p:nvSpPr>
        <p:spPr/>
        <p:txBody>
          <a:bodyPr/>
          <a:lstStyle/>
          <a:p>
            <a:fld id="{1E29F664-C4DD-4DAD-A96A-B208938AA5CF}" type="slidenum">
              <a:rPr lang="en-US" altLang="zh-CN"/>
            </a:fld>
            <a:endParaRPr lang="en-US" altLang="zh-CN"/>
          </a:p>
        </p:txBody>
      </p:sp>
      <p:sp>
        <p:nvSpPr>
          <p:cNvPr id="259074" name="Rectangle 2"/>
          <p:cNvSpPr>
            <a:spLocks noGrp="1" noChangeArrowheads="1"/>
          </p:cNvSpPr>
          <p:nvPr>
            <p:ph type="title"/>
          </p:nvPr>
        </p:nvSpPr>
        <p:spPr/>
        <p:txBody>
          <a:bodyPr/>
          <a:lstStyle/>
          <a:p>
            <a:r>
              <a:rPr kumimoji="1" lang="en-US" altLang="zh-CN"/>
              <a:t>9.3</a:t>
            </a:r>
            <a:r>
              <a:rPr kumimoji="1" lang="zh-CN" altLang="en-US"/>
              <a:t>面向对象分析</a:t>
            </a:r>
            <a:endParaRPr kumimoji="1" lang="zh-CN" altLang="en-US"/>
          </a:p>
        </p:txBody>
      </p:sp>
      <p:sp>
        <p:nvSpPr>
          <p:cNvPr id="25907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面向对象的分析（</a:t>
            </a:r>
            <a:r>
              <a:rPr lang="en-US" altLang="zh-CN">
                <a:solidFill>
                  <a:srgbClr val="CC0000"/>
                </a:solidFill>
              </a:rPr>
              <a:t>OOA</a:t>
            </a:r>
            <a:r>
              <a:rPr lang="zh-CN" altLang="en-US">
                <a:solidFill>
                  <a:srgbClr val="CC0000"/>
                </a:solidFill>
              </a:rPr>
              <a:t>）</a:t>
            </a:r>
            <a:r>
              <a:rPr lang="en-US" altLang="zh-CN">
                <a:solidFill>
                  <a:srgbClr val="CC0000"/>
                </a:solidFill>
              </a:rPr>
              <a:t>】</a:t>
            </a:r>
            <a:endParaRPr lang="en-US" altLang="zh-CN">
              <a:solidFill>
                <a:srgbClr val="CC0000"/>
              </a:solidFill>
            </a:endParaRPr>
          </a:p>
          <a:p>
            <a:pPr lvl="1"/>
            <a:r>
              <a:rPr lang="zh-CN" altLang="en-US"/>
              <a:t>运用面向对象的方法进行</a:t>
            </a:r>
            <a:r>
              <a:rPr lang="zh-CN" altLang="en-US" u="sng">
                <a:solidFill>
                  <a:srgbClr val="0000FF"/>
                </a:solidFill>
              </a:rPr>
              <a:t>需求分析</a:t>
            </a:r>
            <a:r>
              <a:rPr lang="zh-CN" altLang="en-US"/>
              <a:t>。</a:t>
            </a:r>
            <a:endParaRPr lang="zh-CN" altLang="en-US"/>
          </a:p>
          <a:p>
            <a:r>
              <a:rPr lang="en-US" altLang="zh-CN">
                <a:solidFill>
                  <a:srgbClr val="CC0000"/>
                </a:solidFill>
              </a:rPr>
              <a:t>【 OOA</a:t>
            </a:r>
            <a:r>
              <a:rPr lang="zh-CN" altLang="zh-CN">
                <a:solidFill>
                  <a:srgbClr val="CC0000"/>
                </a:solidFill>
              </a:rPr>
              <a:t>基本过程</a:t>
            </a:r>
            <a:r>
              <a:rPr lang="en-US" altLang="zh-CN">
                <a:solidFill>
                  <a:srgbClr val="CC0000"/>
                </a:solidFill>
              </a:rPr>
              <a:t>】</a:t>
            </a:r>
            <a:endParaRPr lang="en-US" altLang="zh-CN">
              <a:solidFill>
                <a:srgbClr val="CC0000"/>
              </a:solidFill>
            </a:endParaRPr>
          </a:p>
          <a:p>
            <a:pPr lvl="1"/>
            <a:r>
              <a:rPr lang="zh-CN" altLang="en-US"/>
              <a:t>（</a:t>
            </a:r>
            <a:r>
              <a:rPr lang="en-US" altLang="zh-CN"/>
              <a:t>1</a:t>
            </a:r>
            <a:r>
              <a:rPr lang="zh-CN" altLang="en-US"/>
              <a:t>） 问题域分析，建立</a:t>
            </a:r>
            <a:r>
              <a:rPr lang="zh-CN" altLang="en-US">
                <a:solidFill>
                  <a:srgbClr val="0000FF"/>
                </a:solidFill>
              </a:rPr>
              <a:t>用例模型</a:t>
            </a:r>
            <a:endParaRPr lang="zh-CN" altLang="en-US">
              <a:solidFill>
                <a:srgbClr val="0000FF"/>
              </a:solidFill>
            </a:endParaRPr>
          </a:p>
          <a:p>
            <a:pPr lvl="1"/>
            <a:r>
              <a:rPr lang="zh-CN" altLang="en-US"/>
              <a:t>（</a:t>
            </a:r>
            <a:r>
              <a:rPr lang="en-US" altLang="zh-CN"/>
              <a:t>2</a:t>
            </a:r>
            <a:r>
              <a:rPr lang="zh-CN" altLang="en-US"/>
              <a:t>） 发现和定义</a:t>
            </a:r>
            <a:r>
              <a:rPr lang="zh-CN" altLang="en-US">
                <a:solidFill>
                  <a:srgbClr val="0000FF"/>
                </a:solidFill>
              </a:rPr>
              <a:t>对象</a:t>
            </a:r>
            <a:r>
              <a:rPr lang="zh-CN" altLang="en-US"/>
              <a:t>与</a:t>
            </a:r>
            <a:r>
              <a:rPr lang="zh-CN" altLang="en-US">
                <a:solidFill>
                  <a:srgbClr val="0000FF"/>
                </a:solidFill>
              </a:rPr>
              <a:t>类</a:t>
            </a:r>
            <a:endParaRPr lang="zh-CN" altLang="en-US">
              <a:solidFill>
                <a:srgbClr val="0000FF"/>
              </a:solidFill>
            </a:endParaRPr>
          </a:p>
          <a:p>
            <a:pPr lvl="1"/>
            <a:r>
              <a:rPr lang="zh-CN" altLang="en-US"/>
              <a:t>（</a:t>
            </a:r>
            <a:r>
              <a:rPr lang="en-US" altLang="zh-CN"/>
              <a:t>3</a:t>
            </a:r>
            <a:r>
              <a:rPr lang="zh-CN" altLang="en-US"/>
              <a:t>） 识别对象的</a:t>
            </a:r>
            <a:r>
              <a:rPr lang="zh-CN" altLang="en-US">
                <a:solidFill>
                  <a:srgbClr val="0000FF"/>
                </a:solidFill>
              </a:rPr>
              <a:t>外部联系</a:t>
            </a:r>
            <a:endParaRPr lang="zh-CN" altLang="en-US">
              <a:solidFill>
                <a:srgbClr val="0000FF"/>
              </a:solidFill>
            </a:endParaRPr>
          </a:p>
          <a:p>
            <a:pPr lvl="1"/>
            <a:r>
              <a:rPr lang="zh-CN" altLang="en-US"/>
              <a:t>（</a:t>
            </a:r>
            <a:r>
              <a:rPr lang="en-US" altLang="zh-CN"/>
              <a:t>4</a:t>
            </a:r>
            <a:r>
              <a:rPr lang="zh-CN" altLang="en-US"/>
              <a:t>） 建立系统的</a:t>
            </a:r>
            <a:r>
              <a:rPr lang="zh-CN" altLang="en-US">
                <a:solidFill>
                  <a:srgbClr val="0000FF"/>
                </a:solidFill>
              </a:rPr>
              <a:t>静态结构</a:t>
            </a:r>
            <a:r>
              <a:rPr lang="zh-CN" altLang="en-US"/>
              <a:t>模型</a:t>
            </a:r>
            <a:endParaRPr lang="zh-CN" altLang="en-US"/>
          </a:p>
          <a:p>
            <a:pPr lvl="1"/>
            <a:r>
              <a:rPr lang="zh-CN" altLang="en-US"/>
              <a:t>（</a:t>
            </a:r>
            <a:r>
              <a:rPr lang="en-US" altLang="zh-CN"/>
              <a:t>5</a:t>
            </a:r>
            <a:r>
              <a:rPr lang="zh-CN" altLang="en-US"/>
              <a:t>） 建立系统的</a:t>
            </a:r>
            <a:r>
              <a:rPr lang="zh-CN" altLang="en-US">
                <a:solidFill>
                  <a:srgbClr val="0000FF"/>
                </a:solidFill>
              </a:rPr>
              <a:t>动态结构</a:t>
            </a:r>
            <a:r>
              <a:rPr lang="zh-CN" altLang="en-US"/>
              <a:t>模型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59075">
                                            <p:txEl>
                                              <p:pRg st="7" end="7"/>
                                            </p:txEl>
                                          </p:spTgt>
                                        </p:tgtEl>
                                        <p:attrNameLst>
                                          <p:attrName>style.visibility</p:attrName>
                                        </p:attrNameLst>
                                      </p:cBhvr>
                                      <p:to>
                                        <p:strVal val="visible"/>
                                      </p:to>
                                    </p:set>
                                    <p:animEffect transition="in" filter="strips(downRight)">
                                      <p:cBhvr>
                                        <p:cTn id="7" dur="500"/>
                                        <p:tgtEl>
                                          <p:spTgt spid="2590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half" idx="10"/>
          </p:nvPr>
        </p:nvSpPr>
        <p:spPr/>
        <p:txBody>
          <a:bodyPr/>
          <a:lstStyle/>
          <a:p>
            <a:fld id="{9A4B08F9-E6BB-41D8-A468-166C80782561}" type="datetime1">
              <a:rPr lang="zh-CN" altLang="en-US"/>
            </a:fld>
            <a:endParaRPr lang="en-US" altLang="zh-CN"/>
          </a:p>
        </p:txBody>
      </p:sp>
      <p:sp>
        <p:nvSpPr>
          <p:cNvPr id="16" name="灯片编号占位符 4"/>
          <p:cNvSpPr>
            <a:spLocks noGrp="1"/>
          </p:cNvSpPr>
          <p:nvPr>
            <p:ph type="sldNum" sz="quarter" idx="11"/>
          </p:nvPr>
        </p:nvSpPr>
        <p:spPr/>
        <p:txBody>
          <a:bodyPr/>
          <a:lstStyle/>
          <a:p>
            <a:fld id="{86C1EA22-3D94-4909-BDA2-465DC679E893}" type="slidenum">
              <a:rPr lang="en-US" altLang="zh-CN"/>
            </a:fld>
            <a:endParaRPr lang="en-US" altLang="zh-CN"/>
          </a:p>
        </p:txBody>
      </p:sp>
      <p:sp>
        <p:nvSpPr>
          <p:cNvPr id="317442"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17443" name="Rectangle 3"/>
          <p:cNvSpPr>
            <a:spLocks noGrp="1" noChangeArrowheads="1"/>
          </p:cNvSpPr>
          <p:nvPr>
            <p:ph type="body" idx="1"/>
          </p:nvPr>
        </p:nvSpPr>
        <p:spPr>
          <a:xfrm>
            <a:off x="381000" y="1066800"/>
            <a:ext cx="7783513" cy="4754563"/>
          </a:xfrm>
        </p:spPr>
        <p:txBody>
          <a:bodyPr/>
          <a:lstStyle/>
          <a:p>
            <a:pPr>
              <a:buFont typeface="Wingdings" panose="05000000000000000000" pitchFamily="2" charset="2"/>
              <a:buNone/>
            </a:pPr>
            <a:r>
              <a:rPr lang="en-US" altLang="zh-CN" sz="3600" dirty="0">
                <a:solidFill>
                  <a:srgbClr val="CC0000"/>
                </a:solidFill>
              </a:rPr>
              <a:t>1.</a:t>
            </a:r>
            <a:r>
              <a:rPr lang="zh-CN" altLang="en-US" sz="3600" dirty="0">
                <a:solidFill>
                  <a:srgbClr val="CC0000"/>
                </a:solidFill>
              </a:rPr>
              <a:t>识别类</a:t>
            </a:r>
            <a:endParaRPr lang="zh-CN" altLang="en-US" sz="3600" dirty="0">
              <a:solidFill>
                <a:srgbClr val="CC0000"/>
              </a:solidFill>
            </a:endParaRPr>
          </a:p>
          <a:p>
            <a:r>
              <a:rPr lang="zh-CN" altLang="en-US" dirty="0">
                <a:solidFill>
                  <a:schemeClr val="tx2"/>
                </a:solidFill>
              </a:rPr>
              <a:t>在</a:t>
            </a:r>
            <a:r>
              <a:rPr lang="en-US" altLang="zh-CN" u="sng" dirty="0">
                <a:solidFill>
                  <a:srgbClr val="CC0000"/>
                </a:solidFill>
              </a:rPr>
              <a:t>Use Case</a:t>
            </a:r>
            <a:r>
              <a:rPr lang="zh-CN" altLang="en-US" u="sng" dirty="0">
                <a:solidFill>
                  <a:srgbClr val="CC0000"/>
                </a:solidFill>
              </a:rPr>
              <a:t>图，类图</a:t>
            </a:r>
            <a:r>
              <a:rPr lang="zh-CN" altLang="en-US" dirty="0">
                <a:solidFill>
                  <a:schemeClr val="tx2"/>
                </a:solidFill>
              </a:rPr>
              <a:t>的基础上，识别类；</a:t>
            </a:r>
            <a:endParaRPr lang="zh-CN" altLang="en-US" dirty="0">
              <a:solidFill>
                <a:schemeClr val="tx2"/>
              </a:solidFill>
            </a:endParaRPr>
          </a:p>
          <a:p>
            <a:r>
              <a:rPr lang="en-US" altLang="zh-CN" dirty="0">
                <a:solidFill>
                  <a:srgbClr val="CC0000"/>
                </a:solidFill>
              </a:rPr>
              <a:t>【</a:t>
            </a:r>
            <a:r>
              <a:rPr lang="zh-CN" altLang="en-US" dirty="0">
                <a:solidFill>
                  <a:srgbClr val="CC0000"/>
                </a:solidFill>
              </a:rPr>
              <a:t>类的类型划分</a:t>
            </a:r>
            <a:r>
              <a:rPr lang="en-US" altLang="zh-CN" dirty="0">
                <a:solidFill>
                  <a:srgbClr val="CC0000"/>
                </a:solidFill>
              </a:rPr>
              <a:t>】</a:t>
            </a:r>
            <a:endParaRPr lang="en-US" altLang="zh-CN" dirty="0">
              <a:solidFill>
                <a:srgbClr val="CC0000"/>
              </a:solidFill>
            </a:endParaRPr>
          </a:p>
          <a:p>
            <a:pPr lvl="1"/>
            <a:r>
              <a:rPr lang="en-US" altLang="zh-CN" dirty="0">
                <a:solidFill>
                  <a:srgbClr val="0000FF"/>
                </a:solidFill>
                <a:latin typeface="黑体" panose="02010609060101010101" charset="-122"/>
              </a:rPr>
              <a:t>⑴</a:t>
            </a:r>
            <a:r>
              <a:rPr lang="zh-CN" altLang="en-US" dirty="0">
                <a:solidFill>
                  <a:srgbClr val="0000FF"/>
                </a:solidFill>
              </a:rPr>
              <a:t>实体类</a:t>
            </a:r>
            <a:endParaRPr lang="zh-CN" altLang="en-US" dirty="0">
              <a:solidFill>
                <a:srgbClr val="0000FF"/>
              </a:solidFill>
            </a:endParaRPr>
          </a:p>
          <a:p>
            <a:pPr lvl="2"/>
            <a:r>
              <a:rPr lang="zh-CN" altLang="en-US" dirty="0"/>
              <a:t>拟建系统要</a:t>
            </a:r>
            <a:r>
              <a:rPr lang="zh-CN" altLang="en-US" dirty="0">
                <a:solidFill>
                  <a:srgbClr val="0000FF"/>
                </a:solidFill>
              </a:rPr>
              <a:t>记录和维护</a:t>
            </a:r>
            <a:r>
              <a:rPr lang="zh-CN" altLang="en-US" dirty="0"/>
              <a:t>的</a:t>
            </a:r>
            <a:r>
              <a:rPr lang="zh-CN" altLang="en-US" dirty="0">
                <a:solidFill>
                  <a:srgbClr val="0000FF"/>
                </a:solidFill>
              </a:rPr>
              <a:t>信息</a:t>
            </a:r>
            <a:r>
              <a:rPr lang="zh-CN" altLang="en-US" dirty="0"/>
              <a:t>。</a:t>
            </a:r>
            <a:endParaRPr lang="zh-CN" altLang="en-US" dirty="0"/>
          </a:p>
          <a:p>
            <a:pPr lvl="1"/>
            <a:r>
              <a:rPr lang="zh-CN" altLang="en-US" dirty="0">
                <a:solidFill>
                  <a:srgbClr val="0000FF"/>
                </a:solidFill>
                <a:latin typeface="黑体" panose="02010609060101010101" charset="-122"/>
              </a:rPr>
              <a:t>⑵</a:t>
            </a:r>
            <a:r>
              <a:rPr lang="zh-CN" altLang="en-US" dirty="0">
                <a:solidFill>
                  <a:srgbClr val="0000FF"/>
                </a:solidFill>
              </a:rPr>
              <a:t>边界类</a:t>
            </a:r>
            <a:endParaRPr lang="zh-CN" altLang="en-US" dirty="0">
              <a:solidFill>
                <a:srgbClr val="0000FF"/>
              </a:solidFill>
            </a:endParaRPr>
          </a:p>
          <a:p>
            <a:pPr lvl="2"/>
            <a:r>
              <a:rPr lang="zh-CN" altLang="en-US" dirty="0"/>
              <a:t>拟建系统和外部元素之间交互的</a:t>
            </a:r>
            <a:r>
              <a:rPr lang="zh-CN" altLang="en-US" dirty="0">
                <a:solidFill>
                  <a:srgbClr val="0000FF"/>
                </a:solidFill>
              </a:rPr>
              <a:t>边界</a:t>
            </a:r>
            <a:r>
              <a:rPr lang="zh-CN" altLang="en-US" dirty="0"/>
              <a:t>。</a:t>
            </a:r>
            <a:endParaRPr lang="zh-CN" altLang="en-US" dirty="0"/>
          </a:p>
          <a:p>
            <a:pPr lvl="1"/>
            <a:r>
              <a:rPr lang="zh-CN" altLang="en-US" dirty="0">
                <a:solidFill>
                  <a:srgbClr val="0000FF"/>
                </a:solidFill>
                <a:latin typeface="黑体" panose="02010609060101010101" charset="-122"/>
              </a:rPr>
              <a:t>⑶</a:t>
            </a:r>
            <a:r>
              <a:rPr lang="zh-CN" altLang="en-US" dirty="0">
                <a:solidFill>
                  <a:srgbClr val="0000FF"/>
                </a:solidFill>
              </a:rPr>
              <a:t>控制类</a:t>
            </a:r>
            <a:endParaRPr lang="zh-CN" altLang="en-US" dirty="0">
              <a:solidFill>
                <a:srgbClr val="0000FF"/>
              </a:solidFill>
            </a:endParaRPr>
          </a:p>
          <a:p>
            <a:pPr lvl="2"/>
            <a:r>
              <a:rPr lang="zh-CN" altLang="en-US" dirty="0"/>
              <a:t>拟建系统在运行中的</a:t>
            </a:r>
            <a:r>
              <a:rPr lang="zh-CN" altLang="en-US" dirty="0">
                <a:solidFill>
                  <a:srgbClr val="0000FF"/>
                </a:solidFill>
              </a:rPr>
              <a:t>执行逻辑</a:t>
            </a:r>
            <a:r>
              <a:rPr lang="zh-CN" altLang="en-US" dirty="0"/>
              <a:t>。</a:t>
            </a:r>
            <a:endParaRPr lang="zh-CN" altLang="en-US" dirty="0"/>
          </a:p>
        </p:txBody>
      </p:sp>
      <p:grpSp>
        <p:nvGrpSpPr>
          <p:cNvPr id="317444" name="Group 4"/>
          <p:cNvGrpSpPr/>
          <p:nvPr/>
        </p:nvGrpSpPr>
        <p:grpSpPr bwMode="auto">
          <a:xfrm>
            <a:off x="7162800" y="2971800"/>
            <a:ext cx="1143000" cy="685800"/>
            <a:chOff x="3648" y="1632"/>
            <a:chExt cx="720" cy="432"/>
          </a:xfrm>
        </p:grpSpPr>
        <p:sp>
          <p:nvSpPr>
            <p:cNvPr id="317445" name="Oval 5"/>
            <p:cNvSpPr>
              <a:spLocks noChangeArrowheads="1"/>
            </p:cNvSpPr>
            <p:nvPr/>
          </p:nvSpPr>
          <p:spPr bwMode="auto">
            <a:xfrm>
              <a:off x="3744" y="163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17446" name="Line 6"/>
            <p:cNvSpPr>
              <a:spLocks noChangeShapeType="1"/>
            </p:cNvSpPr>
            <p:nvPr/>
          </p:nvSpPr>
          <p:spPr bwMode="auto">
            <a:xfrm>
              <a:off x="3648" y="2064"/>
              <a:ext cx="720" cy="0"/>
            </a:xfrm>
            <a:prstGeom prst="line">
              <a:avLst/>
            </a:prstGeom>
            <a:noFill/>
            <a:ln w="38100">
              <a:solidFill>
                <a:schemeClr val="accent2"/>
              </a:solidFill>
              <a:round/>
            </a:ln>
            <a:effectLst/>
          </p:spPr>
          <p:txBody>
            <a:bodyPr/>
            <a:lstStyle/>
            <a:p>
              <a:endParaRPr lang="zh-CN" altLang="en-US"/>
            </a:p>
          </p:txBody>
        </p:sp>
      </p:grpSp>
      <p:grpSp>
        <p:nvGrpSpPr>
          <p:cNvPr id="317447" name="Group 7"/>
          <p:cNvGrpSpPr/>
          <p:nvPr/>
        </p:nvGrpSpPr>
        <p:grpSpPr bwMode="auto">
          <a:xfrm>
            <a:off x="6934200" y="4038600"/>
            <a:ext cx="1219200" cy="762000"/>
            <a:chOff x="4128" y="3072"/>
            <a:chExt cx="768" cy="480"/>
          </a:xfrm>
        </p:grpSpPr>
        <p:sp>
          <p:nvSpPr>
            <p:cNvPr id="317448" name="Oval 8"/>
            <p:cNvSpPr>
              <a:spLocks noChangeArrowheads="1"/>
            </p:cNvSpPr>
            <p:nvPr/>
          </p:nvSpPr>
          <p:spPr bwMode="auto">
            <a:xfrm>
              <a:off x="4368" y="307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17449" name="Line 9"/>
            <p:cNvSpPr>
              <a:spLocks noChangeShapeType="1"/>
            </p:cNvSpPr>
            <p:nvPr/>
          </p:nvSpPr>
          <p:spPr bwMode="auto">
            <a:xfrm>
              <a:off x="4128" y="3312"/>
              <a:ext cx="240" cy="0"/>
            </a:xfrm>
            <a:prstGeom prst="line">
              <a:avLst/>
            </a:prstGeom>
            <a:noFill/>
            <a:ln w="38100">
              <a:solidFill>
                <a:schemeClr val="accent2"/>
              </a:solidFill>
              <a:round/>
            </a:ln>
            <a:effectLst/>
          </p:spPr>
          <p:txBody>
            <a:bodyPr/>
            <a:lstStyle/>
            <a:p>
              <a:endParaRPr lang="zh-CN" altLang="en-US"/>
            </a:p>
          </p:txBody>
        </p:sp>
        <p:sp>
          <p:nvSpPr>
            <p:cNvPr id="317450" name="Line 10"/>
            <p:cNvSpPr>
              <a:spLocks noChangeShapeType="1"/>
            </p:cNvSpPr>
            <p:nvPr/>
          </p:nvSpPr>
          <p:spPr bwMode="auto">
            <a:xfrm>
              <a:off x="4128" y="3072"/>
              <a:ext cx="0" cy="480"/>
            </a:xfrm>
            <a:prstGeom prst="line">
              <a:avLst/>
            </a:prstGeom>
            <a:noFill/>
            <a:ln w="38100">
              <a:solidFill>
                <a:schemeClr val="accent2"/>
              </a:solidFill>
              <a:round/>
            </a:ln>
            <a:effectLst/>
          </p:spPr>
          <p:txBody>
            <a:bodyPr/>
            <a:lstStyle/>
            <a:p>
              <a:endParaRPr lang="zh-CN" altLang="en-US"/>
            </a:p>
          </p:txBody>
        </p:sp>
      </p:grpSp>
      <p:grpSp>
        <p:nvGrpSpPr>
          <p:cNvPr id="317451" name="Group 11"/>
          <p:cNvGrpSpPr/>
          <p:nvPr/>
        </p:nvGrpSpPr>
        <p:grpSpPr bwMode="auto">
          <a:xfrm>
            <a:off x="7315200" y="5029200"/>
            <a:ext cx="838200" cy="838200"/>
            <a:chOff x="4512" y="3216"/>
            <a:chExt cx="528" cy="528"/>
          </a:xfrm>
        </p:grpSpPr>
        <p:sp>
          <p:nvSpPr>
            <p:cNvPr id="317452" name="Oval 12"/>
            <p:cNvSpPr>
              <a:spLocks noChangeArrowheads="1"/>
            </p:cNvSpPr>
            <p:nvPr/>
          </p:nvSpPr>
          <p:spPr bwMode="auto">
            <a:xfrm>
              <a:off x="4512" y="331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17453" name="Line 13"/>
            <p:cNvSpPr>
              <a:spLocks noChangeShapeType="1"/>
            </p:cNvSpPr>
            <p:nvPr/>
          </p:nvSpPr>
          <p:spPr bwMode="auto">
            <a:xfrm flipV="1">
              <a:off x="4666" y="3216"/>
              <a:ext cx="134" cy="116"/>
            </a:xfrm>
            <a:prstGeom prst="line">
              <a:avLst/>
            </a:prstGeom>
            <a:noFill/>
            <a:ln w="38100">
              <a:solidFill>
                <a:schemeClr val="accent2"/>
              </a:solidFill>
              <a:round/>
            </a:ln>
            <a:effectLst/>
          </p:spPr>
          <p:txBody>
            <a:bodyPr/>
            <a:lstStyle/>
            <a:p>
              <a:endParaRPr lang="zh-CN" altLang="en-US"/>
            </a:p>
          </p:txBody>
        </p:sp>
        <p:sp>
          <p:nvSpPr>
            <p:cNvPr id="317454" name="Line 14"/>
            <p:cNvSpPr>
              <a:spLocks noChangeShapeType="1"/>
            </p:cNvSpPr>
            <p:nvPr/>
          </p:nvSpPr>
          <p:spPr bwMode="auto">
            <a:xfrm>
              <a:off x="4666" y="3332"/>
              <a:ext cx="134" cy="76"/>
            </a:xfrm>
            <a:prstGeom prst="line">
              <a:avLst/>
            </a:prstGeom>
            <a:noFill/>
            <a:ln w="38100">
              <a:solidFill>
                <a:schemeClr val="accent2"/>
              </a:solidFill>
              <a:rou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17443">
                                            <p:txEl>
                                              <p:pRg st="2" end="2"/>
                                            </p:txEl>
                                          </p:spTgt>
                                        </p:tgtEl>
                                        <p:attrNameLst>
                                          <p:attrName>style.visibility</p:attrName>
                                        </p:attrNameLst>
                                      </p:cBhvr>
                                      <p:to>
                                        <p:strVal val="visible"/>
                                      </p:to>
                                    </p:set>
                                    <p:animEffect transition="in" filter="strips(downRight)">
                                      <p:cBhvr>
                                        <p:cTn id="7" dur="500"/>
                                        <p:tgtEl>
                                          <p:spTgt spid="31744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17443">
                                            <p:txEl>
                                              <p:pRg st="3" end="3"/>
                                            </p:txEl>
                                          </p:spTgt>
                                        </p:tgtEl>
                                        <p:attrNameLst>
                                          <p:attrName>style.visibility</p:attrName>
                                        </p:attrNameLst>
                                      </p:cBhvr>
                                      <p:to>
                                        <p:strVal val="visible"/>
                                      </p:to>
                                    </p:set>
                                    <p:animEffect transition="in" filter="strips(downRight)">
                                      <p:cBhvr>
                                        <p:cTn id="12" dur="500"/>
                                        <p:tgtEl>
                                          <p:spTgt spid="317443">
                                            <p:txEl>
                                              <p:pRg st="3" end="3"/>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317444"/>
                                        </p:tgtEl>
                                        <p:attrNameLst>
                                          <p:attrName>style.visibility</p:attrName>
                                        </p:attrNameLst>
                                      </p:cBhvr>
                                      <p:to>
                                        <p:strVal val="visible"/>
                                      </p:to>
                                    </p:set>
                                    <p:anim calcmode="lin" valueType="num">
                                      <p:cBhvr additive="base">
                                        <p:cTn id="15" dur="500" fill="hold"/>
                                        <p:tgtEl>
                                          <p:spTgt spid="317444"/>
                                        </p:tgtEl>
                                        <p:attrNameLst>
                                          <p:attrName>ppt_x</p:attrName>
                                        </p:attrNameLst>
                                      </p:cBhvr>
                                      <p:tavLst>
                                        <p:tav tm="0">
                                          <p:val>
                                            <p:strVal val="#ppt_x"/>
                                          </p:val>
                                        </p:tav>
                                        <p:tav tm="100000">
                                          <p:val>
                                            <p:strVal val="#ppt_x"/>
                                          </p:val>
                                        </p:tav>
                                      </p:tavLst>
                                    </p:anim>
                                    <p:anim calcmode="lin" valueType="num">
                                      <p:cBhvr additive="base">
                                        <p:cTn id="16" dur="500" fill="hold"/>
                                        <p:tgtEl>
                                          <p:spTgt spid="3174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317443">
                                            <p:txEl>
                                              <p:pRg st="5" end="5"/>
                                            </p:txEl>
                                          </p:spTgt>
                                        </p:tgtEl>
                                        <p:attrNameLst>
                                          <p:attrName>style.visibility</p:attrName>
                                        </p:attrNameLst>
                                      </p:cBhvr>
                                      <p:to>
                                        <p:strVal val="visible"/>
                                      </p:to>
                                    </p:set>
                                    <p:animEffect transition="in" filter="strips(downRight)">
                                      <p:cBhvr>
                                        <p:cTn id="21" dur="500"/>
                                        <p:tgtEl>
                                          <p:spTgt spid="317443">
                                            <p:txEl>
                                              <p:pRg st="5" end="5"/>
                                            </p:txEl>
                                          </p:spTgt>
                                        </p:tgtEl>
                                      </p:cBhvr>
                                    </p:animEffect>
                                  </p:childTnLst>
                                </p:cTn>
                              </p:par>
                              <p:par>
                                <p:cTn id="22" presetID="2" presetClass="entr" presetSubtype="4" fill="hold" nodeType="withEffect">
                                  <p:stCondLst>
                                    <p:cond delay="0"/>
                                  </p:stCondLst>
                                  <p:childTnLst>
                                    <p:set>
                                      <p:cBhvr>
                                        <p:cTn id="23" dur="1" fill="hold">
                                          <p:stCondLst>
                                            <p:cond delay="0"/>
                                          </p:stCondLst>
                                        </p:cTn>
                                        <p:tgtEl>
                                          <p:spTgt spid="317447"/>
                                        </p:tgtEl>
                                        <p:attrNameLst>
                                          <p:attrName>style.visibility</p:attrName>
                                        </p:attrNameLst>
                                      </p:cBhvr>
                                      <p:to>
                                        <p:strVal val="visible"/>
                                      </p:to>
                                    </p:set>
                                    <p:anim calcmode="lin" valueType="num">
                                      <p:cBhvr additive="base">
                                        <p:cTn id="24" dur="500" fill="hold"/>
                                        <p:tgtEl>
                                          <p:spTgt spid="317447"/>
                                        </p:tgtEl>
                                        <p:attrNameLst>
                                          <p:attrName>ppt_x</p:attrName>
                                        </p:attrNameLst>
                                      </p:cBhvr>
                                      <p:tavLst>
                                        <p:tav tm="0">
                                          <p:val>
                                            <p:strVal val="#ppt_x"/>
                                          </p:val>
                                        </p:tav>
                                        <p:tav tm="100000">
                                          <p:val>
                                            <p:strVal val="#ppt_x"/>
                                          </p:val>
                                        </p:tav>
                                      </p:tavLst>
                                    </p:anim>
                                    <p:anim calcmode="lin" valueType="num">
                                      <p:cBhvr additive="base">
                                        <p:cTn id="25" dur="500" fill="hold"/>
                                        <p:tgtEl>
                                          <p:spTgt spid="31744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317443">
                                            <p:txEl>
                                              <p:pRg st="7" end="7"/>
                                            </p:txEl>
                                          </p:spTgt>
                                        </p:tgtEl>
                                        <p:attrNameLst>
                                          <p:attrName>style.visibility</p:attrName>
                                        </p:attrNameLst>
                                      </p:cBhvr>
                                      <p:to>
                                        <p:strVal val="visible"/>
                                      </p:to>
                                    </p:set>
                                    <p:animEffect transition="in" filter="strips(downRight)">
                                      <p:cBhvr>
                                        <p:cTn id="30" dur="500"/>
                                        <p:tgtEl>
                                          <p:spTgt spid="317443">
                                            <p:txEl>
                                              <p:pRg st="7" end="7"/>
                                            </p:txEl>
                                          </p:spTgt>
                                        </p:tgtEl>
                                      </p:cBhvr>
                                    </p:animEffect>
                                  </p:childTnLst>
                                </p:cTn>
                              </p:par>
                              <p:par>
                                <p:cTn id="31" presetID="2" presetClass="entr" presetSubtype="4" fill="hold" nodeType="withEffect">
                                  <p:stCondLst>
                                    <p:cond delay="0"/>
                                  </p:stCondLst>
                                  <p:childTnLst>
                                    <p:set>
                                      <p:cBhvr>
                                        <p:cTn id="32" dur="1" fill="hold">
                                          <p:stCondLst>
                                            <p:cond delay="0"/>
                                          </p:stCondLst>
                                        </p:cTn>
                                        <p:tgtEl>
                                          <p:spTgt spid="317451"/>
                                        </p:tgtEl>
                                        <p:attrNameLst>
                                          <p:attrName>style.visibility</p:attrName>
                                        </p:attrNameLst>
                                      </p:cBhvr>
                                      <p:to>
                                        <p:strVal val="visible"/>
                                      </p:to>
                                    </p:set>
                                    <p:anim calcmode="lin" valueType="num">
                                      <p:cBhvr additive="base">
                                        <p:cTn id="33" dur="500" fill="hold"/>
                                        <p:tgtEl>
                                          <p:spTgt spid="317451"/>
                                        </p:tgtEl>
                                        <p:attrNameLst>
                                          <p:attrName>ppt_x</p:attrName>
                                        </p:attrNameLst>
                                      </p:cBhvr>
                                      <p:tavLst>
                                        <p:tav tm="0">
                                          <p:val>
                                            <p:strVal val="#ppt_x"/>
                                          </p:val>
                                        </p:tav>
                                        <p:tav tm="100000">
                                          <p:val>
                                            <p:strVal val="#ppt_x"/>
                                          </p:val>
                                        </p:tav>
                                      </p:tavLst>
                                    </p:anim>
                                    <p:anim calcmode="lin" valueType="num">
                                      <p:cBhvr additive="base">
                                        <p:cTn id="34" dur="500" fill="hold"/>
                                        <p:tgtEl>
                                          <p:spTgt spid="3174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317443">
                                            <p:txEl>
                                              <p:pRg st="4" end="4"/>
                                            </p:txEl>
                                          </p:spTgt>
                                        </p:tgtEl>
                                        <p:attrNameLst>
                                          <p:attrName>style.visibility</p:attrName>
                                        </p:attrNameLst>
                                      </p:cBhvr>
                                      <p:to>
                                        <p:strVal val="visible"/>
                                      </p:to>
                                    </p:set>
                                    <p:animEffect transition="in" filter="strips(downRight)">
                                      <p:cBhvr>
                                        <p:cTn id="39" dur="500"/>
                                        <p:tgtEl>
                                          <p:spTgt spid="31744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317443">
                                            <p:txEl>
                                              <p:pRg st="6" end="6"/>
                                            </p:txEl>
                                          </p:spTgt>
                                        </p:tgtEl>
                                        <p:attrNameLst>
                                          <p:attrName>style.visibility</p:attrName>
                                        </p:attrNameLst>
                                      </p:cBhvr>
                                      <p:to>
                                        <p:strVal val="visible"/>
                                      </p:to>
                                    </p:set>
                                    <p:animEffect transition="in" filter="strips(downRight)">
                                      <p:cBhvr>
                                        <p:cTn id="44" dur="500"/>
                                        <p:tgtEl>
                                          <p:spTgt spid="31744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317443">
                                            <p:txEl>
                                              <p:pRg st="8" end="8"/>
                                            </p:txEl>
                                          </p:spTgt>
                                        </p:tgtEl>
                                        <p:attrNameLst>
                                          <p:attrName>style.visibility</p:attrName>
                                        </p:attrNameLst>
                                      </p:cBhvr>
                                      <p:to>
                                        <p:strVal val="visible"/>
                                      </p:to>
                                    </p:set>
                                    <p:animEffect transition="in" filter="strips(downRight)">
                                      <p:cBhvr>
                                        <p:cTn id="49" dur="500"/>
                                        <p:tgtEl>
                                          <p:spTgt spid="3174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5109D153-CFBE-417D-9767-43D8CD8F3BC6}" type="datetime1">
              <a:rPr lang="zh-CN" altLang="en-US"/>
            </a:fld>
            <a:endParaRPr lang="en-US" altLang="zh-CN"/>
          </a:p>
        </p:txBody>
      </p:sp>
      <p:sp>
        <p:nvSpPr>
          <p:cNvPr id="8" name="灯片编号占位符 4"/>
          <p:cNvSpPr>
            <a:spLocks noGrp="1"/>
          </p:cNvSpPr>
          <p:nvPr>
            <p:ph type="sldNum" sz="quarter" idx="11"/>
          </p:nvPr>
        </p:nvSpPr>
        <p:spPr/>
        <p:txBody>
          <a:bodyPr/>
          <a:lstStyle/>
          <a:p>
            <a:fld id="{4B1039E3-4D95-4C3C-836A-2C72817FB437}" type="slidenum">
              <a:rPr lang="en-US" altLang="zh-CN"/>
            </a:fld>
            <a:endParaRPr lang="en-US" altLang="zh-CN"/>
          </a:p>
        </p:txBody>
      </p:sp>
      <p:sp>
        <p:nvSpPr>
          <p:cNvPr id="318466" name="Rectangle 2"/>
          <p:cNvSpPr>
            <a:spLocks noGrp="1" noChangeArrowheads="1"/>
          </p:cNvSpPr>
          <p:nvPr>
            <p:ph type="body" idx="1"/>
          </p:nvPr>
        </p:nvSpPr>
        <p:spPr>
          <a:xfrm>
            <a:off x="250825" y="1143000"/>
            <a:ext cx="8512175" cy="5589588"/>
          </a:xfrm>
        </p:spPr>
        <p:txBody>
          <a:bodyPr/>
          <a:lstStyle/>
          <a:p>
            <a:pPr lvl="1"/>
            <a:r>
              <a:rPr lang="en-US" altLang="zh-CN">
                <a:solidFill>
                  <a:srgbClr val="CC0000"/>
                </a:solidFill>
              </a:rPr>
              <a:t>【</a:t>
            </a:r>
            <a:r>
              <a:rPr lang="zh-CN" altLang="en-US" sz="3000">
                <a:solidFill>
                  <a:srgbClr val="CC0000"/>
                </a:solidFill>
              </a:rPr>
              <a:t>实体类</a:t>
            </a:r>
            <a:r>
              <a:rPr lang="en-US" altLang="zh-CN">
                <a:solidFill>
                  <a:srgbClr val="CC0000"/>
                </a:solidFill>
              </a:rPr>
              <a:t>】</a:t>
            </a:r>
            <a:endParaRPr lang="en-US" altLang="zh-CN">
              <a:solidFill>
                <a:srgbClr val="CC0000"/>
              </a:solidFill>
            </a:endParaRPr>
          </a:p>
          <a:p>
            <a:pPr lvl="2"/>
            <a:r>
              <a:rPr lang="zh-CN" altLang="en-US" sz="2800">
                <a:solidFill>
                  <a:schemeClr val="tx2"/>
                </a:solidFill>
              </a:rPr>
              <a:t>代表</a:t>
            </a:r>
            <a:r>
              <a:rPr lang="zh-CN" altLang="en-US" sz="2800"/>
              <a:t>拟建系统要</a:t>
            </a:r>
            <a:r>
              <a:rPr lang="zh-CN" altLang="en-US" sz="2800">
                <a:solidFill>
                  <a:srgbClr val="0000FF"/>
                </a:solidFill>
              </a:rPr>
              <a:t>记录和维护</a:t>
            </a:r>
            <a:r>
              <a:rPr lang="zh-CN" altLang="en-US" sz="2800"/>
              <a:t>的</a:t>
            </a:r>
            <a:r>
              <a:rPr lang="zh-CN" altLang="en-US" sz="2800">
                <a:solidFill>
                  <a:srgbClr val="CC0000"/>
                </a:solidFill>
              </a:rPr>
              <a:t>信息</a:t>
            </a:r>
            <a:r>
              <a:rPr lang="zh-CN" altLang="en-US" sz="2800">
                <a:solidFill>
                  <a:schemeClr val="tx2"/>
                </a:solidFill>
              </a:rPr>
              <a:t>，</a:t>
            </a:r>
            <a:r>
              <a:rPr lang="zh-CN" altLang="en-US" sz="2800">
                <a:solidFill>
                  <a:srgbClr val="CC0000"/>
                </a:solidFill>
              </a:rPr>
              <a:t>同时描述其相关行为</a:t>
            </a:r>
            <a:r>
              <a:rPr lang="zh-CN" altLang="en-US" sz="2800">
                <a:solidFill>
                  <a:schemeClr val="tx2"/>
                </a:solidFill>
              </a:rPr>
              <a:t>。需要长期保存。</a:t>
            </a:r>
            <a:endParaRPr lang="zh-CN" altLang="en-US" sz="2800">
              <a:solidFill>
                <a:schemeClr val="tx2"/>
              </a:solidFill>
            </a:endParaRPr>
          </a:p>
          <a:p>
            <a:pPr lvl="1"/>
            <a:r>
              <a:rPr lang="zh-CN" altLang="en-US">
                <a:solidFill>
                  <a:srgbClr val="CC0000"/>
                </a:solidFill>
              </a:rPr>
              <a:t>获取方法：</a:t>
            </a:r>
            <a:endParaRPr lang="zh-CN" altLang="en-US" sz="3000">
              <a:solidFill>
                <a:schemeClr val="tx2"/>
              </a:solidFill>
            </a:endParaRPr>
          </a:p>
          <a:p>
            <a:pPr lvl="2"/>
            <a:r>
              <a:rPr lang="zh-CN" altLang="en-US" sz="2800">
                <a:solidFill>
                  <a:srgbClr val="0000FF"/>
                </a:solidFill>
              </a:rPr>
              <a:t>人员</a:t>
            </a:r>
            <a:r>
              <a:rPr lang="zh-CN" altLang="en-US" sz="2800">
                <a:solidFill>
                  <a:schemeClr val="tx2"/>
                </a:solidFill>
              </a:rPr>
              <a:t>：通常系统会涉及到各种各样的人员，我们需要考虑的是</a:t>
            </a:r>
            <a:r>
              <a:rPr lang="zh-CN" altLang="en-US" sz="2800">
                <a:solidFill>
                  <a:srgbClr val="0000FF"/>
                </a:solidFill>
              </a:rPr>
              <a:t>由系统保存和管理其信息的人员</a:t>
            </a:r>
            <a:r>
              <a:rPr lang="zh-CN" altLang="en-US" sz="2800">
                <a:solidFill>
                  <a:schemeClr val="tx2"/>
                </a:solidFill>
              </a:rPr>
              <a:t>。</a:t>
            </a:r>
            <a:endParaRPr lang="zh-CN" altLang="en-US" sz="2800">
              <a:solidFill>
                <a:schemeClr val="tx2"/>
              </a:solidFill>
            </a:endParaRPr>
          </a:p>
          <a:p>
            <a:pPr lvl="3"/>
            <a:r>
              <a:rPr lang="zh-CN" altLang="en-US" sz="2600">
                <a:solidFill>
                  <a:schemeClr val="tx2"/>
                </a:solidFill>
              </a:rPr>
              <a:t>教师、学生</a:t>
            </a:r>
            <a:r>
              <a:rPr lang="en-US" altLang="zh-CN" sz="2600">
                <a:solidFill>
                  <a:schemeClr val="tx2"/>
                </a:solidFill>
              </a:rPr>
              <a:t>……</a:t>
            </a:r>
            <a:endParaRPr lang="en-US" altLang="zh-CN" sz="2600">
              <a:solidFill>
                <a:schemeClr val="tx2"/>
              </a:solidFill>
            </a:endParaRPr>
          </a:p>
          <a:p>
            <a:pPr lvl="2"/>
            <a:r>
              <a:rPr lang="zh-CN" altLang="en-US" sz="2800">
                <a:solidFill>
                  <a:srgbClr val="0000FF"/>
                </a:solidFill>
              </a:rPr>
              <a:t>组织</a:t>
            </a:r>
            <a:r>
              <a:rPr lang="zh-CN" altLang="en-US" sz="2800">
                <a:solidFill>
                  <a:schemeClr val="tx2"/>
                </a:solidFill>
              </a:rPr>
              <a:t>：在系统中发挥一定作用的</a:t>
            </a:r>
            <a:r>
              <a:rPr lang="zh-CN" altLang="en-US" sz="2800">
                <a:solidFill>
                  <a:srgbClr val="0000FF"/>
                </a:solidFill>
              </a:rPr>
              <a:t>组织机构</a:t>
            </a:r>
            <a:r>
              <a:rPr lang="zh-CN" altLang="en-US" sz="2800">
                <a:solidFill>
                  <a:schemeClr val="tx2"/>
                </a:solidFill>
              </a:rPr>
              <a:t>。</a:t>
            </a:r>
            <a:endParaRPr lang="zh-CN" altLang="en-US" sz="2800">
              <a:solidFill>
                <a:schemeClr val="tx2"/>
              </a:solidFill>
            </a:endParaRPr>
          </a:p>
          <a:p>
            <a:pPr lvl="3"/>
            <a:r>
              <a:rPr lang="zh-CN" altLang="en-US" sz="2600">
                <a:solidFill>
                  <a:schemeClr val="tx2"/>
                </a:solidFill>
              </a:rPr>
              <a:t>系、班级</a:t>
            </a:r>
            <a:r>
              <a:rPr lang="en-US" altLang="zh-CN" sz="2600">
                <a:solidFill>
                  <a:schemeClr val="tx2"/>
                </a:solidFill>
              </a:rPr>
              <a:t>……</a:t>
            </a:r>
            <a:endParaRPr lang="en-US" altLang="zh-CN" sz="2600">
              <a:solidFill>
                <a:schemeClr val="tx2"/>
              </a:solidFill>
            </a:endParaRPr>
          </a:p>
        </p:txBody>
      </p:sp>
      <p:sp>
        <p:nvSpPr>
          <p:cNvPr id="318467" name="Rectangle 3"/>
          <p:cNvSpPr>
            <a:spLocks noGrp="1" noChangeArrowheads="1"/>
          </p:cNvSpPr>
          <p:nvPr>
            <p:ph type="title"/>
          </p:nvPr>
        </p:nvSpPr>
        <p:spPr>
          <a:xfrm>
            <a:off x="1904683" y="149225"/>
            <a:ext cx="5627687" cy="765175"/>
          </a:xfrm>
          <a:noFill/>
        </p:spPr>
        <p:txBody>
          <a:bodyPr/>
          <a:lstStyle/>
          <a:p>
            <a:r>
              <a:rPr lang="en-US" altLang="zh-CN">
                <a:solidFill>
                  <a:srgbClr val="0000FF"/>
                </a:solidFill>
                <a:latin typeface="宋体" panose="02010600030101010101" pitchFamily="2" charset="-122"/>
              </a:rPr>
              <a:t>(1).</a:t>
            </a:r>
            <a:r>
              <a:rPr lang="zh-CN" altLang="en-US">
                <a:solidFill>
                  <a:srgbClr val="0000FF"/>
                </a:solidFill>
                <a:latin typeface="宋体" panose="02010600030101010101" pitchFamily="2" charset="-122"/>
              </a:rPr>
              <a:t>识别</a:t>
            </a:r>
            <a:r>
              <a:rPr lang="zh-CN" altLang="en-US"/>
              <a:t>实体类</a:t>
            </a:r>
            <a:endParaRPr lang="zh-CN" altLang="en-US"/>
          </a:p>
        </p:txBody>
      </p:sp>
      <p:grpSp>
        <p:nvGrpSpPr>
          <p:cNvPr id="318468" name="Group 4"/>
          <p:cNvGrpSpPr/>
          <p:nvPr/>
        </p:nvGrpSpPr>
        <p:grpSpPr bwMode="auto">
          <a:xfrm>
            <a:off x="7620000" y="228600"/>
            <a:ext cx="1143000" cy="685800"/>
            <a:chOff x="3648" y="1632"/>
            <a:chExt cx="720" cy="432"/>
          </a:xfrm>
        </p:grpSpPr>
        <p:sp>
          <p:nvSpPr>
            <p:cNvPr id="318469" name="Oval 5"/>
            <p:cNvSpPr>
              <a:spLocks noChangeArrowheads="1"/>
            </p:cNvSpPr>
            <p:nvPr/>
          </p:nvSpPr>
          <p:spPr bwMode="auto">
            <a:xfrm>
              <a:off x="3744" y="163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18470" name="Line 6"/>
            <p:cNvSpPr>
              <a:spLocks noChangeShapeType="1"/>
            </p:cNvSpPr>
            <p:nvPr/>
          </p:nvSpPr>
          <p:spPr bwMode="auto">
            <a:xfrm>
              <a:off x="3648" y="2064"/>
              <a:ext cx="720" cy="0"/>
            </a:xfrm>
            <a:prstGeom prst="line">
              <a:avLst/>
            </a:prstGeom>
            <a:noFill/>
            <a:ln w="38100">
              <a:solidFill>
                <a:schemeClr val="accent2"/>
              </a:solidFill>
              <a:rou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18466">
                                            <p:txEl>
                                              <p:pRg st="0" end="0"/>
                                            </p:txEl>
                                          </p:spTgt>
                                        </p:tgtEl>
                                        <p:attrNameLst>
                                          <p:attrName>style.visibility</p:attrName>
                                        </p:attrNameLst>
                                      </p:cBhvr>
                                      <p:to>
                                        <p:strVal val="visible"/>
                                      </p:to>
                                    </p:set>
                                    <p:animEffect transition="in" filter="strips(downRight)">
                                      <p:cBhvr>
                                        <p:cTn id="7" dur="500"/>
                                        <p:tgtEl>
                                          <p:spTgt spid="318466">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18466">
                                            <p:txEl>
                                              <p:pRg st="1" end="1"/>
                                            </p:txEl>
                                          </p:spTgt>
                                        </p:tgtEl>
                                        <p:attrNameLst>
                                          <p:attrName>style.visibility</p:attrName>
                                        </p:attrNameLst>
                                      </p:cBhvr>
                                      <p:to>
                                        <p:strVal val="visible"/>
                                      </p:to>
                                    </p:set>
                                    <p:animEffect transition="in" filter="strips(downRight)">
                                      <p:cBhvr>
                                        <p:cTn id="10" dur="500"/>
                                        <p:tgtEl>
                                          <p:spTgt spid="318466">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318466">
                                            <p:txEl>
                                              <p:pRg st="2" end="2"/>
                                            </p:txEl>
                                          </p:spTgt>
                                        </p:tgtEl>
                                        <p:attrNameLst>
                                          <p:attrName>style.visibility</p:attrName>
                                        </p:attrNameLst>
                                      </p:cBhvr>
                                      <p:to>
                                        <p:strVal val="visible"/>
                                      </p:to>
                                    </p:set>
                                    <p:animEffect transition="in" filter="strips(downRight)">
                                      <p:cBhvr>
                                        <p:cTn id="13" dur="500"/>
                                        <p:tgtEl>
                                          <p:spTgt spid="31846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18466">
                                            <p:txEl>
                                              <p:pRg st="3" end="3"/>
                                            </p:txEl>
                                          </p:spTgt>
                                        </p:tgtEl>
                                        <p:attrNameLst>
                                          <p:attrName>style.visibility</p:attrName>
                                        </p:attrNameLst>
                                      </p:cBhvr>
                                      <p:to>
                                        <p:strVal val="visible"/>
                                      </p:to>
                                    </p:set>
                                    <p:animEffect transition="in" filter="strips(downRight)">
                                      <p:cBhvr>
                                        <p:cTn id="18" dur="500"/>
                                        <p:tgtEl>
                                          <p:spTgt spid="318466">
                                            <p:txEl>
                                              <p:pRg st="3" end="3"/>
                                            </p:txEl>
                                          </p:spTgt>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318466">
                                            <p:txEl>
                                              <p:pRg st="4" end="4"/>
                                            </p:txEl>
                                          </p:spTgt>
                                        </p:tgtEl>
                                        <p:attrNameLst>
                                          <p:attrName>style.visibility</p:attrName>
                                        </p:attrNameLst>
                                      </p:cBhvr>
                                      <p:to>
                                        <p:strVal val="visible"/>
                                      </p:to>
                                    </p:set>
                                    <p:animEffect transition="in" filter="strips(downRight)">
                                      <p:cBhvr>
                                        <p:cTn id="21" dur="500"/>
                                        <p:tgtEl>
                                          <p:spTgt spid="31846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18466">
                                            <p:txEl>
                                              <p:pRg st="5" end="5"/>
                                            </p:txEl>
                                          </p:spTgt>
                                        </p:tgtEl>
                                        <p:attrNameLst>
                                          <p:attrName>style.visibility</p:attrName>
                                        </p:attrNameLst>
                                      </p:cBhvr>
                                      <p:to>
                                        <p:strVal val="visible"/>
                                      </p:to>
                                    </p:set>
                                    <p:animEffect transition="in" filter="strips(downRight)">
                                      <p:cBhvr>
                                        <p:cTn id="26" dur="500"/>
                                        <p:tgtEl>
                                          <p:spTgt spid="318466">
                                            <p:txEl>
                                              <p:pRg st="5" end="5"/>
                                            </p:txEl>
                                          </p:spTgt>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318466">
                                            <p:txEl>
                                              <p:pRg st="6" end="6"/>
                                            </p:txEl>
                                          </p:spTgt>
                                        </p:tgtEl>
                                        <p:attrNameLst>
                                          <p:attrName>style.visibility</p:attrName>
                                        </p:attrNameLst>
                                      </p:cBhvr>
                                      <p:to>
                                        <p:strVal val="visible"/>
                                      </p:to>
                                    </p:set>
                                    <p:animEffect transition="in" filter="strips(downRight)">
                                      <p:cBhvr>
                                        <p:cTn id="29" dur="500"/>
                                        <p:tgtEl>
                                          <p:spTgt spid="3184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6"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231476D0-8CB3-4179-89B3-5C89132EF9A8}" type="datetime1">
              <a:rPr lang="zh-CN" altLang="en-US"/>
            </a:fld>
            <a:endParaRPr lang="en-US" altLang="zh-CN"/>
          </a:p>
        </p:txBody>
      </p:sp>
      <p:sp>
        <p:nvSpPr>
          <p:cNvPr id="8" name="灯片编号占位符 4"/>
          <p:cNvSpPr>
            <a:spLocks noGrp="1"/>
          </p:cNvSpPr>
          <p:nvPr>
            <p:ph type="sldNum" sz="quarter" idx="11"/>
          </p:nvPr>
        </p:nvSpPr>
        <p:spPr/>
        <p:txBody>
          <a:bodyPr/>
          <a:lstStyle/>
          <a:p>
            <a:fld id="{E06ADF1C-F111-4BD9-A6A5-100F361673BD}" type="slidenum">
              <a:rPr lang="en-US" altLang="zh-CN"/>
            </a:fld>
            <a:endParaRPr lang="en-US" altLang="zh-CN"/>
          </a:p>
        </p:txBody>
      </p:sp>
      <p:sp>
        <p:nvSpPr>
          <p:cNvPr id="319490" name="Rectangle 2"/>
          <p:cNvSpPr>
            <a:spLocks noGrp="1" noChangeArrowheads="1"/>
          </p:cNvSpPr>
          <p:nvPr>
            <p:ph type="title"/>
          </p:nvPr>
        </p:nvSpPr>
        <p:spPr/>
        <p:txBody>
          <a:bodyPr/>
          <a:lstStyle/>
          <a:p>
            <a:r>
              <a:rPr lang="en-US" altLang="zh-CN">
                <a:solidFill>
                  <a:srgbClr val="0000FF"/>
                </a:solidFill>
                <a:latin typeface="宋体" panose="02010600030101010101" pitchFamily="2" charset="-122"/>
              </a:rPr>
              <a:t>(1).</a:t>
            </a:r>
            <a:r>
              <a:rPr lang="zh-CN" altLang="en-US">
                <a:solidFill>
                  <a:srgbClr val="0000FF"/>
                </a:solidFill>
                <a:latin typeface="宋体" panose="02010600030101010101" pitchFamily="2" charset="-122"/>
              </a:rPr>
              <a:t>识别</a:t>
            </a:r>
            <a:r>
              <a:rPr lang="zh-CN" altLang="en-US">
                <a:latin typeface="宋体" panose="02010600030101010101" pitchFamily="2" charset="-122"/>
              </a:rPr>
              <a:t>实体类</a:t>
            </a:r>
            <a:endParaRPr lang="zh-CN" altLang="en-US">
              <a:latin typeface="宋体" panose="02010600030101010101" pitchFamily="2" charset="-122"/>
            </a:endParaRPr>
          </a:p>
        </p:txBody>
      </p:sp>
      <p:sp>
        <p:nvSpPr>
          <p:cNvPr id="319491" name="Rectangle 3"/>
          <p:cNvSpPr>
            <a:spLocks noGrp="1" noChangeArrowheads="1"/>
          </p:cNvSpPr>
          <p:nvPr>
            <p:ph type="body" idx="1"/>
          </p:nvPr>
        </p:nvSpPr>
        <p:spPr/>
        <p:txBody>
          <a:bodyPr/>
          <a:lstStyle/>
          <a:p>
            <a:pPr lvl="1"/>
            <a:r>
              <a:rPr lang="zh-CN" altLang="en-US">
                <a:solidFill>
                  <a:srgbClr val="0000FF"/>
                </a:solidFill>
              </a:rPr>
              <a:t>物品</a:t>
            </a:r>
            <a:r>
              <a:rPr lang="zh-CN" altLang="en-US">
                <a:solidFill>
                  <a:schemeClr val="tx2"/>
                </a:solidFill>
              </a:rPr>
              <a:t>：由系统管理的物品，</a:t>
            </a:r>
            <a:r>
              <a:rPr lang="zh-CN" altLang="en-US">
                <a:solidFill>
                  <a:srgbClr val="CC0000"/>
                </a:solidFill>
              </a:rPr>
              <a:t>有形或无形</a:t>
            </a:r>
            <a:r>
              <a:rPr lang="zh-CN" altLang="en-US">
                <a:solidFill>
                  <a:schemeClr val="tx2"/>
                </a:solidFill>
              </a:rPr>
              <a:t>的。</a:t>
            </a:r>
            <a:endParaRPr lang="zh-CN" altLang="en-US">
              <a:solidFill>
                <a:schemeClr val="tx2"/>
              </a:solidFill>
            </a:endParaRPr>
          </a:p>
          <a:p>
            <a:pPr lvl="2"/>
            <a:r>
              <a:rPr lang="zh-CN" altLang="en-US">
                <a:solidFill>
                  <a:schemeClr val="tx2"/>
                </a:solidFill>
              </a:rPr>
              <a:t>课程</a:t>
            </a:r>
            <a:r>
              <a:rPr lang="en-US" altLang="zh-CN">
                <a:solidFill>
                  <a:schemeClr val="tx2"/>
                </a:solidFill>
              </a:rPr>
              <a:t>……</a:t>
            </a:r>
            <a:endParaRPr lang="en-US" altLang="zh-CN">
              <a:solidFill>
                <a:srgbClr val="0000FF"/>
              </a:solidFill>
            </a:endParaRPr>
          </a:p>
          <a:p>
            <a:pPr lvl="1"/>
            <a:r>
              <a:rPr lang="zh-CN" altLang="en-US">
                <a:solidFill>
                  <a:srgbClr val="0000FF"/>
                </a:solidFill>
              </a:rPr>
              <a:t>事件</a:t>
            </a:r>
            <a:r>
              <a:rPr lang="zh-CN" altLang="en-US">
                <a:solidFill>
                  <a:schemeClr val="tx2"/>
                </a:solidFill>
              </a:rPr>
              <a:t>：需要由系统长期记忆的事件。</a:t>
            </a:r>
            <a:endParaRPr lang="zh-CN" altLang="en-US">
              <a:solidFill>
                <a:schemeClr val="tx2"/>
              </a:solidFill>
            </a:endParaRPr>
          </a:p>
          <a:p>
            <a:pPr lvl="2"/>
            <a:r>
              <a:rPr lang="zh-CN" altLang="en-US">
                <a:solidFill>
                  <a:schemeClr val="tx2"/>
                </a:solidFill>
              </a:rPr>
              <a:t>学生注册课程的过程（时间、</a:t>
            </a:r>
            <a:r>
              <a:rPr lang="en-US" altLang="zh-CN">
                <a:solidFill>
                  <a:schemeClr val="tx2"/>
                </a:solidFill>
              </a:rPr>
              <a:t>IP</a:t>
            </a:r>
            <a:r>
              <a:rPr lang="zh-CN" altLang="en-US">
                <a:solidFill>
                  <a:schemeClr val="tx2"/>
                </a:solidFill>
              </a:rPr>
              <a:t>、选课</a:t>
            </a:r>
            <a:r>
              <a:rPr lang="en-US" altLang="zh-CN">
                <a:solidFill>
                  <a:schemeClr val="tx2"/>
                </a:solidFill>
              </a:rPr>
              <a:t>/</a:t>
            </a:r>
            <a:r>
              <a:rPr lang="zh-CN" altLang="en-US">
                <a:solidFill>
                  <a:schemeClr val="tx2"/>
                </a:solidFill>
              </a:rPr>
              <a:t>退选</a:t>
            </a:r>
            <a:r>
              <a:rPr lang="en-US" altLang="zh-CN">
                <a:solidFill>
                  <a:schemeClr val="tx2"/>
                </a:solidFill>
              </a:rPr>
              <a:t>…..</a:t>
            </a:r>
            <a:r>
              <a:rPr lang="zh-CN" altLang="en-US">
                <a:solidFill>
                  <a:schemeClr val="tx2"/>
                </a:solidFill>
              </a:rPr>
              <a:t>）</a:t>
            </a:r>
            <a:endParaRPr lang="zh-CN" altLang="en-US">
              <a:solidFill>
                <a:schemeClr val="tx2"/>
              </a:solidFill>
            </a:endParaRPr>
          </a:p>
          <a:p>
            <a:pPr lvl="2"/>
            <a:r>
              <a:rPr lang="zh-CN" altLang="en-US">
                <a:solidFill>
                  <a:schemeClr val="tx2"/>
                </a:solidFill>
              </a:rPr>
              <a:t>系统使用日志</a:t>
            </a:r>
            <a:r>
              <a:rPr lang="en-US" altLang="zh-CN">
                <a:solidFill>
                  <a:schemeClr val="tx2"/>
                </a:solidFill>
              </a:rPr>
              <a:t>…..</a:t>
            </a:r>
            <a:endParaRPr lang="en-US" altLang="zh-CN">
              <a:solidFill>
                <a:schemeClr val="tx2"/>
              </a:solidFill>
            </a:endParaRPr>
          </a:p>
          <a:p>
            <a:pPr lvl="1"/>
            <a:r>
              <a:rPr lang="zh-CN" altLang="en-US">
                <a:solidFill>
                  <a:srgbClr val="0000FF"/>
                </a:solidFill>
              </a:rPr>
              <a:t>表格</a:t>
            </a:r>
            <a:r>
              <a:rPr lang="zh-CN" altLang="en-US">
                <a:solidFill>
                  <a:schemeClr val="tx2"/>
                </a:solidFill>
              </a:rPr>
              <a:t>：</a:t>
            </a:r>
            <a:endParaRPr lang="zh-CN" altLang="en-US">
              <a:solidFill>
                <a:schemeClr val="tx2"/>
              </a:solidFill>
            </a:endParaRPr>
          </a:p>
          <a:p>
            <a:pPr lvl="2"/>
            <a:r>
              <a:rPr lang="zh-CN" altLang="en-US">
                <a:solidFill>
                  <a:schemeClr val="tx2"/>
                </a:solidFill>
              </a:rPr>
              <a:t>各种业务报表；		统计表；</a:t>
            </a:r>
            <a:endParaRPr lang="zh-CN" altLang="en-US">
              <a:solidFill>
                <a:schemeClr val="tx2"/>
              </a:solidFill>
            </a:endParaRPr>
          </a:p>
          <a:p>
            <a:pPr lvl="2"/>
            <a:r>
              <a:rPr lang="zh-CN" altLang="en-US">
                <a:solidFill>
                  <a:schemeClr val="tx2"/>
                </a:solidFill>
              </a:rPr>
              <a:t>申请表；			身份证；</a:t>
            </a:r>
            <a:endParaRPr lang="zh-CN" altLang="en-US">
              <a:solidFill>
                <a:schemeClr val="tx2"/>
              </a:solidFill>
            </a:endParaRPr>
          </a:p>
          <a:p>
            <a:pPr lvl="2"/>
            <a:r>
              <a:rPr lang="zh-CN" altLang="en-US">
                <a:solidFill>
                  <a:schemeClr val="tx2"/>
                </a:solidFill>
              </a:rPr>
              <a:t>商品订单；			帐目；</a:t>
            </a:r>
            <a:endParaRPr lang="zh-CN" altLang="en-US">
              <a:solidFill>
                <a:schemeClr val="tx2"/>
              </a:solidFill>
            </a:endParaRPr>
          </a:p>
          <a:p>
            <a:pPr lvl="2"/>
            <a:r>
              <a:rPr lang="zh-CN" altLang="en-US">
                <a:solidFill>
                  <a:schemeClr val="tx2"/>
                </a:solidFill>
              </a:rPr>
              <a:t>学生成绩单</a:t>
            </a:r>
            <a:r>
              <a:rPr lang="en-US" altLang="zh-CN">
                <a:solidFill>
                  <a:schemeClr val="tx2"/>
                </a:solidFill>
              </a:rPr>
              <a:t>……</a:t>
            </a:r>
            <a:endParaRPr lang="en-US" altLang="zh-CN">
              <a:solidFill>
                <a:schemeClr val="tx2"/>
              </a:solidFill>
            </a:endParaRPr>
          </a:p>
          <a:p>
            <a:pPr lvl="2"/>
            <a:r>
              <a:rPr lang="zh-CN" altLang="en-US">
                <a:solidFill>
                  <a:srgbClr val="0000FF"/>
                </a:solidFill>
              </a:rPr>
              <a:t>应该是分析和整理原始的表格</a:t>
            </a:r>
            <a:r>
              <a:rPr lang="zh-CN" altLang="en-US">
                <a:solidFill>
                  <a:schemeClr val="tx2"/>
                </a:solidFill>
              </a:rPr>
              <a:t>。</a:t>
            </a:r>
            <a:endParaRPr lang="zh-CN" altLang="en-US">
              <a:solidFill>
                <a:schemeClr val="tx2"/>
              </a:solidFill>
            </a:endParaRPr>
          </a:p>
        </p:txBody>
      </p:sp>
      <p:grpSp>
        <p:nvGrpSpPr>
          <p:cNvPr id="319492" name="Group 4"/>
          <p:cNvGrpSpPr/>
          <p:nvPr/>
        </p:nvGrpSpPr>
        <p:grpSpPr bwMode="auto">
          <a:xfrm>
            <a:off x="7620000" y="228600"/>
            <a:ext cx="1143000" cy="685800"/>
            <a:chOff x="3648" y="1632"/>
            <a:chExt cx="720" cy="432"/>
          </a:xfrm>
        </p:grpSpPr>
        <p:sp>
          <p:nvSpPr>
            <p:cNvPr id="319493" name="Oval 5"/>
            <p:cNvSpPr>
              <a:spLocks noChangeArrowheads="1"/>
            </p:cNvSpPr>
            <p:nvPr/>
          </p:nvSpPr>
          <p:spPr bwMode="auto">
            <a:xfrm>
              <a:off x="3744" y="163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19494" name="Line 6"/>
            <p:cNvSpPr>
              <a:spLocks noChangeShapeType="1"/>
            </p:cNvSpPr>
            <p:nvPr/>
          </p:nvSpPr>
          <p:spPr bwMode="auto">
            <a:xfrm>
              <a:off x="3648" y="2064"/>
              <a:ext cx="720" cy="0"/>
            </a:xfrm>
            <a:prstGeom prst="line">
              <a:avLst/>
            </a:prstGeom>
            <a:noFill/>
            <a:ln w="38100">
              <a:solidFill>
                <a:schemeClr val="accent2"/>
              </a:solidFill>
              <a:rou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animEffect transition="in" filter="strips(downRight)">
                                      <p:cBhvr>
                                        <p:cTn id="7" dur="500"/>
                                        <p:tgtEl>
                                          <p:spTgt spid="319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19491">
                                            <p:txEl>
                                              <p:pRg st="1" end="1"/>
                                            </p:txEl>
                                          </p:spTgt>
                                        </p:tgtEl>
                                        <p:attrNameLst>
                                          <p:attrName>style.visibility</p:attrName>
                                        </p:attrNameLst>
                                      </p:cBhvr>
                                      <p:to>
                                        <p:strVal val="visible"/>
                                      </p:to>
                                    </p:set>
                                    <p:animEffect transition="in" filter="strips(downRight)">
                                      <p:cBhvr>
                                        <p:cTn id="12" dur="500"/>
                                        <p:tgtEl>
                                          <p:spTgt spid="319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19491">
                                            <p:txEl>
                                              <p:pRg st="2" end="2"/>
                                            </p:txEl>
                                          </p:spTgt>
                                        </p:tgtEl>
                                        <p:attrNameLst>
                                          <p:attrName>style.visibility</p:attrName>
                                        </p:attrNameLst>
                                      </p:cBhvr>
                                      <p:to>
                                        <p:strVal val="visible"/>
                                      </p:to>
                                    </p:set>
                                    <p:animEffect transition="in" filter="strips(downRight)">
                                      <p:cBhvr>
                                        <p:cTn id="17" dur="500"/>
                                        <p:tgtEl>
                                          <p:spTgt spid="319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19491">
                                            <p:txEl>
                                              <p:pRg st="3" end="3"/>
                                            </p:txEl>
                                          </p:spTgt>
                                        </p:tgtEl>
                                        <p:attrNameLst>
                                          <p:attrName>style.visibility</p:attrName>
                                        </p:attrNameLst>
                                      </p:cBhvr>
                                      <p:to>
                                        <p:strVal val="visible"/>
                                      </p:to>
                                    </p:set>
                                    <p:animEffect transition="in" filter="strips(downRight)">
                                      <p:cBhvr>
                                        <p:cTn id="22" dur="500"/>
                                        <p:tgtEl>
                                          <p:spTgt spid="319491">
                                            <p:txEl>
                                              <p:pRg st="3" end="3"/>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319491">
                                            <p:txEl>
                                              <p:pRg st="4" end="4"/>
                                            </p:txEl>
                                          </p:spTgt>
                                        </p:tgtEl>
                                        <p:attrNameLst>
                                          <p:attrName>style.visibility</p:attrName>
                                        </p:attrNameLst>
                                      </p:cBhvr>
                                      <p:to>
                                        <p:strVal val="visible"/>
                                      </p:to>
                                    </p:set>
                                    <p:animEffect transition="in" filter="strips(downRight)">
                                      <p:cBhvr>
                                        <p:cTn id="25" dur="500"/>
                                        <p:tgtEl>
                                          <p:spTgt spid="31949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319491">
                                            <p:txEl>
                                              <p:pRg st="5" end="5"/>
                                            </p:txEl>
                                          </p:spTgt>
                                        </p:tgtEl>
                                        <p:attrNameLst>
                                          <p:attrName>style.visibility</p:attrName>
                                        </p:attrNameLst>
                                      </p:cBhvr>
                                      <p:to>
                                        <p:strVal val="visible"/>
                                      </p:to>
                                    </p:set>
                                    <p:animEffect transition="in" filter="strips(downRight)">
                                      <p:cBhvr>
                                        <p:cTn id="30" dur="500"/>
                                        <p:tgtEl>
                                          <p:spTgt spid="31949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319491">
                                            <p:txEl>
                                              <p:pRg st="6" end="6"/>
                                            </p:txEl>
                                          </p:spTgt>
                                        </p:tgtEl>
                                        <p:attrNameLst>
                                          <p:attrName>style.visibility</p:attrName>
                                        </p:attrNameLst>
                                      </p:cBhvr>
                                      <p:to>
                                        <p:strVal val="visible"/>
                                      </p:to>
                                    </p:set>
                                    <p:animEffect transition="in" filter="strips(downRight)">
                                      <p:cBhvr>
                                        <p:cTn id="35" dur="500"/>
                                        <p:tgtEl>
                                          <p:spTgt spid="319491">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319491">
                                            <p:txEl>
                                              <p:pRg st="7" end="7"/>
                                            </p:txEl>
                                          </p:spTgt>
                                        </p:tgtEl>
                                        <p:attrNameLst>
                                          <p:attrName>style.visibility</p:attrName>
                                        </p:attrNameLst>
                                      </p:cBhvr>
                                      <p:to>
                                        <p:strVal val="visible"/>
                                      </p:to>
                                    </p:set>
                                    <p:animEffect transition="in" filter="strips(downRight)">
                                      <p:cBhvr>
                                        <p:cTn id="40" dur="500"/>
                                        <p:tgtEl>
                                          <p:spTgt spid="319491">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319491">
                                            <p:txEl>
                                              <p:pRg st="8" end="8"/>
                                            </p:txEl>
                                          </p:spTgt>
                                        </p:tgtEl>
                                        <p:attrNameLst>
                                          <p:attrName>style.visibility</p:attrName>
                                        </p:attrNameLst>
                                      </p:cBhvr>
                                      <p:to>
                                        <p:strVal val="visible"/>
                                      </p:to>
                                    </p:set>
                                    <p:animEffect transition="in" filter="strips(downRight)">
                                      <p:cBhvr>
                                        <p:cTn id="45" dur="500"/>
                                        <p:tgtEl>
                                          <p:spTgt spid="319491">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319491">
                                            <p:txEl>
                                              <p:pRg st="9" end="9"/>
                                            </p:txEl>
                                          </p:spTgt>
                                        </p:tgtEl>
                                        <p:attrNameLst>
                                          <p:attrName>style.visibility</p:attrName>
                                        </p:attrNameLst>
                                      </p:cBhvr>
                                      <p:to>
                                        <p:strVal val="visible"/>
                                      </p:to>
                                    </p:set>
                                    <p:animEffect transition="in" filter="strips(downRight)">
                                      <p:cBhvr>
                                        <p:cTn id="50" dur="500"/>
                                        <p:tgtEl>
                                          <p:spTgt spid="319491">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319491">
                                            <p:txEl>
                                              <p:pRg st="10" end="10"/>
                                            </p:txEl>
                                          </p:spTgt>
                                        </p:tgtEl>
                                        <p:attrNameLst>
                                          <p:attrName>style.visibility</p:attrName>
                                        </p:attrNameLst>
                                      </p:cBhvr>
                                      <p:to>
                                        <p:strVal val="visible"/>
                                      </p:to>
                                    </p:set>
                                    <p:animEffect transition="in" filter="strips(downRight)">
                                      <p:cBhvr>
                                        <p:cTn id="55" dur="500"/>
                                        <p:tgtEl>
                                          <p:spTgt spid="3194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3"/>
          <p:cNvSpPr>
            <a:spLocks noGrp="1"/>
          </p:cNvSpPr>
          <p:nvPr>
            <p:ph type="dt" sz="half" idx="10"/>
          </p:nvPr>
        </p:nvSpPr>
        <p:spPr/>
        <p:txBody>
          <a:bodyPr/>
          <a:lstStyle/>
          <a:p>
            <a:fld id="{E2282A98-E64F-4666-8F24-118C538F7248}" type="datetime1">
              <a:rPr lang="zh-CN" altLang="en-US"/>
            </a:fld>
            <a:endParaRPr lang="en-US" altLang="zh-CN"/>
          </a:p>
        </p:txBody>
      </p:sp>
      <p:sp>
        <p:nvSpPr>
          <p:cNvPr id="40" name="灯片编号占位符 4"/>
          <p:cNvSpPr>
            <a:spLocks noGrp="1"/>
          </p:cNvSpPr>
          <p:nvPr>
            <p:ph type="sldNum" sz="quarter" idx="11"/>
          </p:nvPr>
        </p:nvSpPr>
        <p:spPr/>
        <p:txBody>
          <a:bodyPr/>
          <a:lstStyle/>
          <a:p>
            <a:fld id="{2D031220-4473-4867-9296-CFD85C4F93BF}" type="slidenum">
              <a:rPr lang="en-US" altLang="zh-CN"/>
            </a:fld>
            <a:endParaRPr lang="en-US" altLang="zh-CN"/>
          </a:p>
        </p:txBody>
      </p:sp>
      <p:grpSp>
        <p:nvGrpSpPr>
          <p:cNvPr id="320514" name="Group 2"/>
          <p:cNvGrpSpPr/>
          <p:nvPr/>
        </p:nvGrpSpPr>
        <p:grpSpPr bwMode="auto">
          <a:xfrm>
            <a:off x="685800" y="1295400"/>
            <a:ext cx="2117725" cy="1158875"/>
            <a:chOff x="432" y="1008"/>
            <a:chExt cx="1334" cy="730"/>
          </a:xfrm>
        </p:grpSpPr>
        <p:grpSp>
          <p:nvGrpSpPr>
            <p:cNvPr id="320515" name="Group 3"/>
            <p:cNvGrpSpPr/>
            <p:nvPr/>
          </p:nvGrpSpPr>
          <p:grpSpPr bwMode="auto">
            <a:xfrm>
              <a:off x="480" y="1008"/>
              <a:ext cx="720" cy="432"/>
              <a:chOff x="3648" y="1632"/>
              <a:chExt cx="720" cy="432"/>
            </a:xfrm>
          </p:grpSpPr>
          <p:sp>
            <p:nvSpPr>
              <p:cNvPr id="320516" name="Oval 4"/>
              <p:cNvSpPr>
                <a:spLocks noChangeArrowheads="1"/>
              </p:cNvSpPr>
              <p:nvPr/>
            </p:nvSpPr>
            <p:spPr bwMode="auto">
              <a:xfrm>
                <a:off x="3744" y="163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20517" name="Line 5"/>
              <p:cNvSpPr>
                <a:spLocks noChangeShapeType="1"/>
              </p:cNvSpPr>
              <p:nvPr/>
            </p:nvSpPr>
            <p:spPr bwMode="auto">
              <a:xfrm>
                <a:off x="3648" y="2064"/>
                <a:ext cx="720" cy="0"/>
              </a:xfrm>
              <a:prstGeom prst="line">
                <a:avLst/>
              </a:prstGeom>
              <a:noFill/>
              <a:ln w="38100">
                <a:solidFill>
                  <a:schemeClr val="accent2"/>
                </a:solidFill>
                <a:round/>
              </a:ln>
              <a:effectLst/>
            </p:spPr>
            <p:txBody>
              <a:bodyPr/>
              <a:lstStyle/>
              <a:p>
                <a:endParaRPr lang="zh-CN" altLang="en-US"/>
              </a:p>
            </p:txBody>
          </p:sp>
        </p:grpSp>
        <p:sp>
          <p:nvSpPr>
            <p:cNvPr id="320518" name="Text Box 6"/>
            <p:cNvSpPr txBox="1">
              <a:spLocks noChangeArrowheads="1"/>
            </p:cNvSpPr>
            <p:nvPr/>
          </p:nvSpPr>
          <p:spPr bwMode="auto">
            <a:xfrm>
              <a:off x="432" y="1488"/>
              <a:ext cx="907" cy="250"/>
            </a:xfrm>
            <a:prstGeom prst="rect">
              <a:avLst/>
            </a:prstGeom>
            <a:noFill/>
            <a:ln w="9525">
              <a:noFill/>
              <a:miter lim="800000"/>
            </a:ln>
            <a:effectLst/>
          </p:spPr>
          <p:txBody>
            <a:bodyPr>
              <a:spAutoFit/>
            </a:bodyPr>
            <a:lstStyle/>
            <a:p>
              <a:pPr algn="l"/>
              <a:r>
                <a:rPr lang="en-US" altLang="zh-CN" sz="2000" b="1">
                  <a:solidFill>
                    <a:srgbClr val="0000FF"/>
                  </a:solidFill>
                  <a:ea typeface="黑体" panose="02010609060101010101" charset="-122"/>
                </a:rPr>
                <a:t>Professor</a:t>
              </a:r>
              <a:r>
                <a:rPr lang="en-US" altLang="zh-CN" sz="2000" b="1">
                  <a:solidFill>
                    <a:srgbClr val="FF0000"/>
                  </a:solidFill>
                  <a:ea typeface="黑体" panose="02010609060101010101" charset="-122"/>
                </a:rPr>
                <a:t> </a:t>
              </a:r>
              <a:endParaRPr lang="en-US" altLang="zh-CN" sz="2000" b="1">
                <a:solidFill>
                  <a:schemeClr val="tx2"/>
                </a:solidFill>
                <a:ea typeface="黑体" panose="02010609060101010101" charset="-122"/>
              </a:endParaRPr>
            </a:p>
          </p:txBody>
        </p:sp>
        <p:sp>
          <p:nvSpPr>
            <p:cNvPr id="320519" name="Rectangle 7"/>
            <p:cNvSpPr>
              <a:spLocks noChangeArrowheads="1"/>
            </p:cNvSpPr>
            <p:nvPr/>
          </p:nvSpPr>
          <p:spPr bwMode="auto">
            <a:xfrm>
              <a:off x="1296" y="1172"/>
              <a:ext cx="470" cy="269"/>
            </a:xfrm>
            <a:prstGeom prst="rect">
              <a:avLst/>
            </a:prstGeom>
            <a:noFill/>
            <a:ln w="9525">
              <a:noFill/>
              <a:miter lim="800000"/>
            </a:ln>
            <a:effectLst/>
          </p:spPr>
          <p:txBody>
            <a:bodyPr wrap="none">
              <a:spAutoFit/>
            </a:bodyPr>
            <a:lstStyle/>
            <a:p>
              <a:pPr algn="l"/>
              <a:r>
                <a:rPr lang="zh-CN" altLang="en-US" sz="2200" b="1">
                  <a:solidFill>
                    <a:schemeClr val="tx2"/>
                  </a:solidFill>
                  <a:ea typeface="黑体" panose="02010609060101010101" charset="-122"/>
                </a:rPr>
                <a:t>教师</a:t>
              </a:r>
              <a:endParaRPr lang="zh-CN" altLang="en-US" sz="2200" b="1">
                <a:solidFill>
                  <a:schemeClr val="tx2"/>
                </a:solidFill>
                <a:ea typeface="黑体" panose="02010609060101010101" charset="-122"/>
              </a:endParaRPr>
            </a:p>
          </p:txBody>
        </p:sp>
      </p:grpSp>
      <p:grpSp>
        <p:nvGrpSpPr>
          <p:cNvPr id="320520" name="Group 8"/>
          <p:cNvGrpSpPr/>
          <p:nvPr/>
        </p:nvGrpSpPr>
        <p:grpSpPr bwMode="auto">
          <a:xfrm>
            <a:off x="4419600" y="1295400"/>
            <a:ext cx="2117725" cy="1158875"/>
            <a:chOff x="432" y="1008"/>
            <a:chExt cx="1334" cy="730"/>
          </a:xfrm>
        </p:grpSpPr>
        <p:grpSp>
          <p:nvGrpSpPr>
            <p:cNvPr id="320521" name="Group 9"/>
            <p:cNvGrpSpPr/>
            <p:nvPr/>
          </p:nvGrpSpPr>
          <p:grpSpPr bwMode="auto">
            <a:xfrm>
              <a:off x="480" y="1008"/>
              <a:ext cx="720" cy="432"/>
              <a:chOff x="3648" y="1632"/>
              <a:chExt cx="720" cy="432"/>
            </a:xfrm>
          </p:grpSpPr>
          <p:sp>
            <p:nvSpPr>
              <p:cNvPr id="320522" name="Oval 10"/>
              <p:cNvSpPr>
                <a:spLocks noChangeArrowheads="1"/>
              </p:cNvSpPr>
              <p:nvPr/>
            </p:nvSpPr>
            <p:spPr bwMode="auto">
              <a:xfrm>
                <a:off x="3744" y="163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20523" name="Line 11"/>
              <p:cNvSpPr>
                <a:spLocks noChangeShapeType="1"/>
              </p:cNvSpPr>
              <p:nvPr/>
            </p:nvSpPr>
            <p:spPr bwMode="auto">
              <a:xfrm>
                <a:off x="3648" y="2064"/>
                <a:ext cx="720" cy="0"/>
              </a:xfrm>
              <a:prstGeom prst="line">
                <a:avLst/>
              </a:prstGeom>
              <a:noFill/>
              <a:ln w="38100">
                <a:solidFill>
                  <a:schemeClr val="accent2"/>
                </a:solidFill>
                <a:round/>
              </a:ln>
              <a:effectLst/>
            </p:spPr>
            <p:txBody>
              <a:bodyPr/>
              <a:lstStyle/>
              <a:p>
                <a:endParaRPr lang="zh-CN" altLang="en-US"/>
              </a:p>
            </p:txBody>
          </p:sp>
        </p:grpSp>
        <p:sp>
          <p:nvSpPr>
            <p:cNvPr id="320524" name="Text Box 12"/>
            <p:cNvSpPr txBox="1">
              <a:spLocks noChangeArrowheads="1"/>
            </p:cNvSpPr>
            <p:nvPr/>
          </p:nvSpPr>
          <p:spPr bwMode="auto">
            <a:xfrm>
              <a:off x="432" y="1488"/>
              <a:ext cx="907" cy="250"/>
            </a:xfrm>
            <a:prstGeom prst="rect">
              <a:avLst/>
            </a:prstGeom>
            <a:noFill/>
            <a:ln w="9525">
              <a:noFill/>
              <a:miter lim="800000"/>
            </a:ln>
            <a:effectLst/>
          </p:spPr>
          <p:txBody>
            <a:bodyPr>
              <a:spAutoFit/>
            </a:bodyPr>
            <a:lstStyle/>
            <a:p>
              <a:r>
                <a:rPr lang="en-US" altLang="zh-CN" sz="2000" b="1">
                  <a:solidFill>
                    <a:srgbClr val="0000FF"/>
                  </a:solidFill>
                  <a:ea typeface="黑体" panose="02010609060101010101" charset="-122"/>
                </a:rPr>
                <a:t>Student</a:t>
              </a:r>
              <a:endParaRPr lang="en-US" altLang="zh-CN" sz="2000" b="1">
                <a:solidFill>
                  <a:srgbClr val="0000FF"/>
                </a:solidFill>
                <a:ea typeface="黑体" panose="02010609060101010101" charset="-122"/>
              </a:endParaRPr>
            </a:p>
          </p:txBody>
        </p:sp>
        <p:sp>
          <p:nvSpPr>
            <p:cNvPr id="320525" name="Rectangle 13"/>
            <p:cNvSpPr>
              <a:spLocks noChangeArrowheads="1"/>
            </p:cNvSpPr>
            <p:nvPr/>
          </p:nvSpPr>
          <p:spPr bwMode="auto">
            <a:xfrm>
              <a:off x="1296" y="1172"/>
              <a:ext cx="470" cy="269"/>
            </a:xfrm>
            <a:prstGeom prst="rect">
              <a:avLst/>
            </a:prstGeom>
            <a:noFill/>
            <a:ln w="9525">
              <a:noFill/>
              <a:miter lim="800000"/>
            </a:ln>
            <a:effectLst/>
          </p:spPr>
          <p:txBody>
            <a:bodyPr wrap="none">
              <a:spAutoFit/>
            </a:bodyPr>
            <a:lstStyle/>
            <a:p>
              <a:pPr algn="l"/>
              <a:r>
                <a:rPr lang="zh-CN" altLang="en-US" sz="2200" b="1">
                  <a:solidFill>
                    <a:schemeClr val="tx2"/>
                  </a:solidFill>
                  <a:ea typeface="黑体" panose="02010609060101010101" charset="-122"/>
                </a:rPr>
                <a:t>学生</a:t>
              </a:r>
              <a:endParaRPr lang="zh-CN" altLang="en-US" sz="2200" b="1">
                <a:solidFill>
                  <a:schemeClr val="tx2"/>
                </a:solidFill>
                <a:ea typeface="黑体" panose="02010609060101010101" charset="-122"/>
              </a:endParaRPr>
            </a:p>
          </p:txBody>
        </p:sp>
      </p:grpSp>
      <p:grpSp>
        <p:nvGrpSpPr>
          <p:cNvPr id="320526" name="Group 14"/>
          <p:cNvGrpSpPr/>
          <p:nvPr/>
        </p:nvGrpSpPr>
        <p:grpSpPr bwMode="auto">
          <a:xfrm>
            <a:off x="4495800" y="2590800"/>
            <a:ext cx="3241675" cy="1158875"/>
            <a:chOff x="432" y="1008"/>
            <a:chExt cx="2042" cy="730"/>
          </a:xfrm>
        </p:grpSpPr>
        <p:grpSp>
          <p:nvGrpSpPr>
            <p:cNvPr id="320527" name="Group 15"/>
            <p:cNvGrpSpPr/>
            <p:nvPr/>
          </p:nvGrpSpPr>
          <p:grpSpPr bwMode="auto">
            <a:xfrm>
              <a:off x="480" y="1008"/>
              <a:ext cx="720" cy="432"/>
              <a:chOff x="3648" y="1632"/>
              <a:chExt cx="720" cy="432"/>
            </a:xfrm>
          </p:grpSpPr>
          <p:sp>
            <p:nvSpPr>
              <p:cNvPr id="320528" name="Oval 16"/>
              <p:cNvSpPr>
                <a:spLocks noChangeArrowheads="1"/>
              </p:cNvSpPr>
              <p:nvPr/>
            </p:nvSpPr>
            <p:spPr bwMode="auto">
              <a:xfrm>
                <a:off x="3744" y="163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20529" name="Line 17"/>
              <p:cNvSpPr>
                <a:spLocks noChangeShapeType="1"/>
              </p:cNvSpPr>
              <p:nvPr/>
            </p:nvSpPr>
            <p:spPr bwMode="auto">
              <a:xfrm>
                <a:off x="3648" y="2064"/>
                <a:ext cx="720" cy="0"/>
              </a:xfrm>
              <a:prstGeom prst="line">
                <a:avLst/>
              </a:prstGeom>
              <a:noFill/>
              <a:ln w="38100">
                <a:solidFill>
                  <a:schemeClr val="accent2"/>
                </a:solidFill>
                <a:round/>
              </a:ln>
              <a:effectLst/>
            </p:spPr>
            <p:txBody>
              <a:bodyPr/>
              <a:lstStyle/>
              <a:p>
                <a:endParaRPr lang="zh-CN" altLang="en-US"/>
              </a:p>
            </p:txBody>
          </p:sp>
        </p:grpSp>
        <p:sp>
          <p:nvSpPr>
            <p:cNvPr id="320530" name="Text Box 18"/>
            <p:cNvSpPr txBox="1">
              <a:spLocks noChangeArrowheads="1"/>
            </p:cNvSpPr>
            <p:nvPr/>
          </p:nvSpPr>
          <p:spPr bwMode="auto">
            <a:xfrm>
              <a:off x="432" y="1488"/>
              <a:ext cx="907" cy="250"/>
            </a:xfrm>
            <a:prstGeom prst="rect">
              <a:avLst/>
            </a:prstGeom>
            <a:noFill/>
            <a:ln w="9525">
              <a:noFill/>
              <a:miter lim="800000"/>
            </a:ln>
            <a:effectLst/>
          </p:spPr>
          <p:txBody>
            <a:bodyPr>
              <a:spAutoFit/>
            </a:bodyPr>
            <a:lstStyle/>
            <a:p>
              <a:r>
                <a:rPr lang="en-US" altLang="zh-CN" sz="2000" b="1">
                  <a:solidFill>
                    <a:srgbClr val="0000FF"/>
                  </a:solidFill>
                  <a:ea typeface="黑体" panose="02010609060101010101" charset="-122"/>
                </a:rPr>
                <a:t>Course</a:t>
              </a:r>
              <a:endParaRPr lang="en-US" altLang="zh-CN" sz="2000" b="1">
                <a:solidFill>
                  <a:srgbClr val="0000FF"/>
                </a:solidFill>
                <a:ea typeface="黑体" panose="02010609060101010101" charset="-122"/>
              </a:endParaRPr>
            </a:p>
          </p:txBody>
        </p:sp>
        <p:sp>
          <p:nvSpPr>
            <p:cNvPr id="320531" name="Rectangle 19"/>
            <p:cNvSpPr>
              <a:spLocks noChangeArrowheads="1"/>
            </p:cNvSpPr>
            <p:nvPr/>
          </p:nvSpPr>
          <p:spPr bwMode="auto">
            <a:xfrm>
              <a:off x="1296" y="1172"/>
              <a:ext cx="1178" cy="269"/>
            </a:xfrm>
            <a:prstGeom prst="rect">
              <a:avLst/>
            </a:prstGeom>
            <a:noFill/>
            <a:ln w="9525">
              <a:noFill/>
              <a:miter lim="800000"/>
            </a:ln>
            <a:effectLst/>
          </p:spPr>
          <p:txBody>
            <a:bodyPr wrap="none">
              <a:spAutoFit/>
            </a:bodyPr>
            <a:lstStyle/>
            <a:p>
              <a:pPr algn="l"/>
              <a:r>
                <a:rPr lang="zh-CN" altLang="en-US" sz="2200" b="1">
                  <a:solidFill>
                    <a:schemeClr val="tx2"/>
                  </a:solidFill>
                  <a:ea typeface="黑体" panose="02010609060101010101" charset="-122"/>
                </a:rPr>
                <a:t>课程基本信息</a:t>
              </a:r>
              <a:endParaRPr lang="zh-CN" altLang="en-US" sz="2200" b="1">
                <a:solidFill>
                  <a:schemeClr val="tx2"/>
                </a:solidFill>
                <a:ea typeface="黑体" panose="02010609060101010101" charset="-122"/>
              </a:endParaRPr>
            </a:p>
          </p:txBody>
        </p:sp>
      </p:grpSp>
      <p:grpSp>
        <p:nvGrpSpPr>
          <p:cNvPr id="320532" name="Group 20"/>
          <p:cNvGrpSpPr/>
          <p:nvPr/>
        </p:nvGrpSpPr>
        <p:grpSpPr bwMode="auto">
          <a:xfrm>
            <a:off x="563563" y="3962400"/>
            <a:ext cx="5489575" cy="1463675"/>
            <a:chOff x="432" y="1008"/>
            <a:chExt cx="3458" cy="922"/>
          </a:xfrm>
        </p:grpSpPr>
        <p:grpSp>
          <p:nvGrpSpPr>
            <p:cNvPr id="320533" name="Group 21"/>
            <p:cNvGrpSpPr/>
            <p:nvPr/>
          </p:nvGrpSpPr>
          <p:grpSpPr bwMode="auto">
            <a:xfrm>
              <a:off x="480" y="1008"/>
              <a:ext cx="720" cy="432"/>
              <a:chOff x="3648" y="1632"/>
              <a:chExt cx="720" cy="432"/>
            </a:xfrm>
          </p:grpSpPr>
          <p:sp>
            <p:nvSpPr>
              <p:cNvPr id="320534" name="Oval 22"/>
              <p:cNvSpPr>
                <a:spLocks noChangeArrowheads="1"/>
              </p:cNvSpPr>
              <p:nvPr/>
            </p:nvSpPr>
            <p:spPr bwMode="auto">
              <a:xfrm>
                <a:off x="3744" y="163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20535" name="Line 23"/>
              <p:cNvSpPr>
                <a:spLocks noChangeShapeType="1"/>
              </p:cNvSpPr>
              <p:nvPr/>
            </p:nvSpPr>
            <p:spPr bwMode="auto">
              <a:xfrm>
                <a:off x="3648" y="2064"/>
                <a:ext cx="720" cy="0"/>
              </a:xfrm>
              <a:prstGeom prst="line">
                <a:avLst/>
              </a:prstGeom>
              <a:noFill/>
              <a:ln w="38100">
                <a:solidFill>
                  <a:schemeClr val="accent2"/>
                </a:solidFill>
                <a:round/>
              </a:ln>
              <a:effectLst/>
            </p:spPr>
            <p:txBody>
              <a:bodyPr/>
              <a:lstStyle/>
              <a:p>
                <a:endParaRPr lang="zh-CN" altLang="en-US"/>
              </a:p>
            </p:txBody>
          </p:sp>
        </p:grpSp>
        <p:sp>
          <p:nvSpPr>
            <p:cNvPr id="320536" name="Text Box 24"/>
            <p:cNvSpPr txBox="1">
              <a:spLocks noChangeArrowheads="1"/>
            </p:cNvSpPr>
            <p:nvPr/>
          </p:nvSpPr>
          <p:spPr bwMode="auto">
            <a:xfrm>
              <a:off x="432" y="1488"/>
              <a:ext cx="907" cy="442"/>
            </a:xfrm>
            <a:prstGeom prst="rect">
              <a:avLst/>
            </a:prstGeom>
            <a:noFill/>
            <a:ln w="9525">
              <a:noFill/>
              <a:miter lim="800000"/>
            </a:ln>
            <a:effectLst/>
          </p:spPr>
          <p:txBody>
            <a:bodyPr>
              <a:spAutoFit/>
            </a:bodyPr>
            <a:lstStyle/>
            <a:p>
              <a:r>
                <a:rPr lang="en-US" altLang="zh-CN" sz="2000" b="1">
                  <a:solidFill>
                    <a:srgbClr val="0000FF"/>
                  </a:solidFill>
                  <a:ea typeface="黑体" panose="02010609060101010101" charset="-122"/>
                </a:rPr>
                <a:t>Course</a:t>
              </a:r>
              <a:endParaRPr lang="en-US" altLang="zh-CN" sz="2000" b="1">
                <a:solidFill>
                  <a:srgbClr val="0000FF"/>
                </a:solidFill>
                <a:ea typeface="黑体" panose="02010609060101010101" charset="-122"/>
              </a:endParaRPr>
            </a:p>
            <a:p>
              <a:r>
                <a:rPr lang="en-US" altLang="zh-CN" sz="2000" b="1">
                  <a:solidFill>
                    <a:srgbClr val="0000FF"/>
                  </a:solidFill>
                  <a:ea typeface="黑体" panose="02010609060101010101" charset="-122"/>
                </a:rPr>
                <a:t>Offering</a:t>
              </a:r>
              <a:endParaRPr lang="en-US" altLang="zh-CN" sz="2000" b="1">
                <a:solidFill>
                  <a:srgbClr val="0000FF"/>
                </a:solidFill>
                <a:ea typeface="黑体" panose="02010609060101010101" charset="-122"/>
              </a:endParaRPr>
            </a:p>
          </p:txBody>
        </p:sp>
        <p:sp>
          <p:nvSpPr>
            <p:cNvPr id="320537" name="Rectangle 25"/>
            <p:cNvSpPr>
              <a:spLocks noChangeArrowheads="1"/>
            </p:cNvSpPr>
            <p:nvPr/>
          </p:nvSpPr>
          <p:spPr bwMode="auto">
            <a:xfrm>
              <a:off x="1296" y="1172"/>
              <a:ext cx="2594" cy="480"/>
            </a:xfrm>
            <a:prstGeom prst="rect">
              <a:avLst/>
            </a:prstGeom>
            <a:noFill/>
            <a:ln w="9525">
              <a:noFill/>
              <a:miter lim="800000"/>
            </a:ln>
            <a:effectLst/>
          </p:spPr>
          <p:txBody>
            <a:bodyPr wrap="none">
              <a:spAutoFit/>
            </a:bodyPr>
            <a:lstStyle/>
            <a:p>
              <a:pPr algn="l"/>
              <a:r>
                <a:rPr lang="zh-CN" altLang="en-US" sz="2200" b="1">
                  <a:solidFill>
                    <a:schemeClr val="tx2"/>
                  </a:solidFill>
                  <a:ea typeface="黑体" panose="02010609060101010101" charset="-122"/>
                </a:rPr>
                <a:t>新学期开课信息</a:t>
              </a:r>
              <a:endParaRPr lang="zh-CN" altLang="en-US" sz="2200" b="1">
                <a:solidFill>
                  <a:schemeClr val="tx2"/>
                </a:solidFill>
                <a:ea typeface="黑体" panose="02010609060101010101" charset="-122"/>
              </a:endParaRPr>
            </a:p>
            <a:p>
              <a:pPr algn="l"/>
              <a:r>
                <a:rPr lang="zh-CN" altLang="en-US" sz="2200" b="1">
                  <a:solidFill>
                    <a:schemeClr val="tx2"/>
                  </a:solidFill>
                  <a:ea typeface="黑体" panose="02010609060101010101" charset="-122"/>
                </a:rPr>
                <a:t>如讲课教师、时间、地点等信息</a:t>
              </a:r>
              <a:endParaRPr lang="zh-CN" altLang="en-US" sz="2200" b="1">
                <a:solidFill>
                  <a:schemeClr val="tx2"/>
                </a:solidFill>
                <a:ea typeface="黑体" panose="02010609060101010101" charset="-122"/>
              </a:endParaRPr>
            </a:p>
          </p:txBody>
        </p:sp>
      </p:grpSp>
      <p:grpSp>
        <p:nvGrpSpPr>
          <p:cNvPr id="320538" name="Group 26"/>
          <p:cNvGrpSpPr/>
          <p:nvPr/>
        </p:nvGrpSpPr>
        <p:grpSpPr bwMode="auto">
          <a:xfrm>
            <a:off x="609600" y="2514600"/>
            <a:ext cx="2679700" cy="1463675"/>
            <a:chOff x="432" y="1008"/>
            <a:chExt cx="1688" cy="922"/>
          </a:xfrm>
        </p:grpSpPr>
        <p:grpSp>
          <p:nvGrpSpPr>
            <p:cNvPr id="320539" name="Group 27"/>
            <p:cNvGrpSpPr/>
            <p:nvPr/>
          </p:nvGrpSpPr>
          <p:grpSpPr bwMode="auto">
            <a:xfrm>
              <a:off x="480" y="1008"/>
              <a:ext cx="720" cy="432"/>
              <a:chOff x="3648" y="1632"/>
              <a:chExt cx="720" cy="432"/>
            </a:xfrm>
          </p:grpSpPr>
          <p:sp>
            <p:nvSpPr>
              <p:cNvPr id="320540" name="Oval 28"/>
              <p:cNvSpPr>
                <a:spLocks noChangeArrowheads="1"/>
              </p:cNvSpPr>
              <p:nvPr/>
            </p:nvSpPr>
            <p:spPr bwMode="auto">
              <a:xfrm>
                <a:off x="3744" y="163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20541" name="Line 29"/>
              <p:cNvSpPr>
                <a:spLocks noChangeShapeType="1"/>
              </p:cNvSpPr>
              <p:nvPr/>
            </p:nvSpPr>
            <p:spPr bwMode="auto">
              <a:xfrm>
                <a:off x="3648" y="2064"/>
                <a:ext cx="720" cy="0"/>
              </a:xfrm>
              <a:prstGeom prst="line">
                <a:avLst/>
              </a:prstGeom>
              <a:noFill/>
              <a:ln w="38100">
                <a:solidFill>
                  <a:schemeClr val="accent2"/>
                </a:solidFill>
                <a:round/>
              </a:ln>
              <a:effectLst/>
            </p:spPr>
            <p:txBody>
              <a:bodyPr/>
              <a:lstStyle/>
              <a:p>
                <a:endParaRPr lang="zh-CN" altLang="en-US"/>
              </a:p>
            </p:txBody>
          </p:sp>
        </p:grpSp>
        <p:sp>
          <p:nvSpPr>
            <p:cNvPr id="320542" name="Text Box 30"/>
            <p:cNvSpPr txBox="1">
              <a:spLocks noChangeArrowheads="1"/>
            </p:cNvSpPr>
            <p:nvPr/>
          </p:nvSpPr>
          <p:spPr bwMode="auto">
            <a:xfrm>
              <a:off x="432" y="1488"/>
              <a:ext cx="907" cy="442"/>
            </a:xfrm>
            <a:prstGeom prst="rect">
              <a:avLst/>
            </a:prstGeom>
            <a:noFill/>
            <a:ln w="9525">
              <a:noFill/>
              <a:miter lim="800000"/>
            </a:ln>
            <a:effectLst/>
          </p:spPr>
          <p:txBody>
            <a:bodyPr>
              <a:spAutoFit/>
            </a:bodyPr>
            <a:lstStyle/>
            <a:p>
              <a:r>
                <a:rPr lang="en-US" altLang="zh-CN" sz="2000" b="1">
                  <a:solidFill>
                    <a:srgbClr val="0000FF"/>
                  </a:solidFill>
                  <a:ea typeface="黑体" panose="02010609060101010101" charset="-122"/>
                </a:rPr>
                <a:t>Course</a:t>
              </a:r>
              <a:endParaRPr lang="en-US" altLang="zh-CN" sz="2000" b="1">
                <a:solidFill>
                  <a:srgbClr val="0000FF"/>
                </a:solidFill>
                <a:ea typeface="黑体" panose="02010609060101010101" charset="-122"/>
              </a:endParaRPr>
            </a:p>
            <a:p>
              <a:r>
                <a:rPr lang="en-US" altLang="zh-CN" sz="2000" b="1">
                  <a:solidFill>
                    <a:srgbClr val="0000FF"/>
                  </a:solidFill>
                  <a:ea typeface="黑体" panose="02010609060101010101" charset="-122"/>
                </a:rPr>
                <a:t>Catalog</a:t>
              </a:r>
              <a:endParaRPr lang="en-US" altLang="zh-CN" sz="2000" b="1">
                <a:solidFill>
                  <a:srgbClr val="0000FF"/>
                </a:solidFill>
                <a:ea typeface="黑体" panose="02010609060101010101" charset="-122"/>
              </a:endParaRPr>
            </a:p>
          </p:txBody>
        </p:sp>
        <p:sp>
          <p:nvSpPr>
            <p:cNvPr id="320543" name="Rectangle 31"/>
            <p:cNvSpPr>
              <a:spLocks noChangeArrowheads="1"/>
            </p:cNvSpPr>
            <p:nvPr/>
          </p:nvSpPr>
          <p:spPr bwMode="auto">
            <a:xfrm>
              <a:off x="1296" y="1172"/>
              <a:ext cx="824" cy="269"/>
            </a:xfrm>
            <a:prstGeom prst="rect">
              <a:avLst/>
            </a:prstGeom>
            <a:noFill/>
            <a:ln w="9525">
              <a:noFill/>
              <a:miter lim="800000"/>
            </a:ln>
            <a:effectLst/>
          </p:spPr>
          <p:txBody>
            <a:bodyPr wrap="none">
              <a:spAutoFit/>
            </a:bodyPr>
            <a:lstStyle/>
            <a:p>
              <a:pPr algn="l"/>
              <a:r>
                <a:rPr lang="zh-CN" altLang="en-US" sz="2200" b="1">
                  <a:solidFill>
                    <a:schemeClr val="tx2"/>
                  </a:solidFill>
                  <a:ea typeface="黑体" panose="02010609060101010101" charset="-122"/>
                </a:rPr>
                <a:t>课程目录</a:t>
              </a:r>
              <a:endParaRPr lang="zh-CN" altLang="en-US" sz="2200" b="1">
                <a:solidFill>
                  <a:schemeClr val="tx2"/>
                </a:solidFill>
                <a:ea typeface="黑体" panose="02010609060101010101" charset="-122"/>
              </a:endParaRPr>
            </a:p>
          </p:txBody>
        </p:sp>
      </p:grpSp>
      <p:sp>
        <p:nvSpPr>
          <p:cNvPr id="320544" name="Rectangle 32"/>
          <p:cNvSpPr>
            <a:spLocks noGrp="1" noChangeArrowheads="1"/>
          </p:cNvSpPr>
          <p:nvPr>
            <p:ph type="title"/>
          </p:nvPr>
        </p:nvSpPr>
        <p:spPr>
          <a:noFill/>
        </p:spPr>
        <p:txBody>
          <a:bodyPr/>
          <a:lstStyle/>
          <a:p>
            <a:r>
              <a:rPr lang="zh-CN" altLang="en-US"/>
              <a:t>注册课程系统的实体类</a:t>
            </a:r>
            <a:endParaRPr lang="zh-CN" altLang="en-US"/>
          </a:p>
        </p:txBody>
      </p:sp>
      <p:grpSp>
        <p:nvGrpSpPr>
          <p:cNvPr id="320545" name="Group 33"/>
          <p:cNvGrpSpPr/>
          <p:nvPr/>
        </p:nvGrpSpPr>
        <p:grpSpPr bwMode="auto">
          <a:xfrm>
            <a:off x="2514600" y="5257800"/>
            <a:ext cx="5770563" cy="1158875"/>
            <a:chOff x="432" y="1008"/>
            <a:chExt cx="3635" cy="730"/>
          </a:xfrm>
        </p:grpSpPr>
        <p:grpSp>
          <p:nvGrpSpPr>
            <p:cNvPr id="320546" name="Group 34"/>
            <p:cNvGrpSpPr/>
            <p:nvPr/>
          </p:nvGrpSpPr>
          <p:grpSpPr bwMode="auto">
            <a:xfrm>
              <a:off x="480" y="1008"/>
              <a:ext cx="720" cy="432"/>
              <a:chOff x="3648" y="1632"/>
              <a:chExt cx="720" cy="432"/>
            </a:xfrm>
          </p:grpSpPr>
          <p:sp>
            <p:nvSpPr>
              <p:cNvPr id="320547" name="Oval 35"/>
              <p:cNvSpPr>
                <a:spLocks noChangeArrowheads="1"/>
              </p:cNvSpPr>
              <p:nvPr/>
            </p:nvSpPr>
            <p:spPr bwMode="auto">
              <a:xfrm>
                <a:off x="3744" y="163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20548" name="Line 36"/>
              <p:cNvSpPr>
                <a:spLocks noChangeShapeType="1"/>
              </p:cNvSpPr>
              <p:nvPr/>
            </p:nvSpPr>
            <p:spPr bwMode="auto">
              <a:xfrm>
                <a:off x="3648" y="2064"/>
                <a:ext cx="720" cy="0"/>
              </a:xfrm>
              <a:prstGeom prst="line">
                <a:avLst/>
              </a:prstGeom>
              <a:noFill/>
              <a:ln w="38100">
                <a:solidFill>
                  <a:schemeClr val="accent2"/>
                </a:solidFill>
                <a:round/>
              </a:ln>
              <a:effectLst/>
            </p:spPr>
            <p:txBody>
              <a:bodyPr/>
              <a:lstStyle/>
              <a:p>
                <a:endParaRPr lang="zh-CN" altLang="en-US"/>
              </a:p>
            </p:txBody>
          </p:sp>
        </p:grpSp>
        <p:sp>
          <p:nvSpPr>
            <p:cNvPr id="320549" name="Text Box 37"/>
            <p:cNvSpPr txBox="1">
              <a:spLocks noChangeArrowheads="1"/>
            </p:cNvSpPr>
            <p:nvPr/>
          </p:nvSpPr>
          <p:spPr bwMode="auto">
            <a:xfrm>
              <a:off x="432" y="1488"/>
              <a:ext cx="907" cy="250"/>
            </a:xfrm>
            <a:prstGeom prst="rect">
              <a:avLst/>
            </a:prstGeom>
            <a:noFill/>
            <a:ln w="9525">
              <a:noFill/>
              <a:miter lim="800000"/>
            </a:ln>
            <a:effectLst/>
          </p:spPr>
          <p:txBody>
            <a:bodyPr>
              <a:spAutoFit/>
            </a:bodyPr>
            <a:lstStyle/>
            <a:p>
              <a:r>
                <a:rPr lang="en-US" altLang="zh-CN" sz="2000" b="1">
                  <a:solidFill>
                    <a:srgbClr val="0000FF"/>
                  </a:solidFill>
                  <a:ea typeface="黑体" panose="02010609060101010101" charset="-122"/>
                </a:rPr>
                <a:t>Schedule</a:t>
              </a:r>
              <a:endParaRPr lang="en-US" altLang="zh-CN" sz="2000" b="1">
                <a:solidFill>
                  <a:srgbClr val="0000FF"/>
                </a:solidFill>
                <a:ea typeface="黑体" panose="02010609060101010101" charset="-122"/>
              </a:endParaRPr>
            </a:p>
          </p:txBody>
        </p:sp>
        <p:sp>
          <p:nvSpPr>
            <p:cNvPr id="320550" name="Rectangle 38"/>
            <p:cNvSpPr>
              <a:spLocks noChangeArrowheads="1"/>
            </p:cNvSpPr>
            <p:nvPr/>
          </p:nvSpPr>
          <p:spPr bwMode="auto">
            <a:xfrm>
              <a:off x="1296" y="1172"/>
              <a:ext cx="2771" cy="269"/>
            </a:xfrm>
            <a:prstGeom prst="rect">
              <a:avLst/>
            </a:prstGeom>
            <a:noFill/>
            <a:ln w="9525">
              <a:noFill/>
              <a:miter lim="800000"/>
            </a:ln>
            <a:effectLst/>
          </p:spPr>
          <p:txBody>
            <a:bodyPr wrap="none">
              <a:spAutoFit/>
            </a:bodyPr>
            <a:lstStyle/>
            <a:p>
              <a:pPr algn="l"/>
              <a:r>
                <a:rPr lang="zh-CN" altLang="en-US" sz="2200" b="1">
                  <a:solidFill>
                    <a:schemeClr val="tx2"/>
                  </a:solidFill>
                  <a:ea typeface="黑体" panose="02010609060101010101" charset="-122"/>
                </a:rPr>
                <a:t>学生在新学期选择注册的课程列表</a:t>
              </a:r>
              <a:endParaRPr lang="zh-CN" altLang="en-US" sz="2200" b="1">
                <a:solidFill>
                  <a:schemeClr val="tx2"/>
                </a:solidFill>
                <a:ea typeface="黑体" panose="0201060906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0514"/>
                                        </p:tgtEl>
                                        <p:attrNameLst>
                                          <p:attrName>style.visibility</p:attrName>
                                        </p:attrNameLst>
                                      </p:cBhvr>
                                      <p:to>
                                        <p:strVal val="visible"/>
                                      </p:to>
                                    </p:set>
                                    <p:animEffect transition="in" filter="box(in)">
                                      <p:cBhvr>
                                        <p:cTn id="7" dur="500"/>
                                        <p:tgtEl>
                                          <p:spTgt spid="3205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0520"/>
                                        </p:tgtEl>
                                        <p:attrNameLst>
                                          <p:attrName>style.visibility</p:attrName>
                                        </p:attrNameLst>
                                      </p:cBhvr>
                                      <p:to>
                                        <p:strVal val="visible"/>
                                      </p:to>
                                    </p:set>
                                    <p:animEffect transition="in" filter="box(in)">
                                      <p:cBhvr>
                                        <p:cTn id="12" dur="500"/>
                                        <p:tgtEl>
                                          <p:spTgt spid="32052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20538"/>
                                        </p:tgtEl>
                                        <p:attrNameLst>
                                          <p:attrName>style.visibility</p:attrName>
                                        </p:attrNameLst>
                                      </p:cBhvr>
                                      <p:to>
                                        <p:strVal val="visible"/>
                                      </p:to>
                                    </p:set>
                                    <p:animEffect transition="in" filter="box(in)">
                                      <p:cBhvr>
                                        <p:cTn id="17" dur="500"/>
                                        <p:tgtEl>
                                          <p:spTgt spid="32053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20526"/>
                                        </p:tgtEl>
                                        <p:attrNameLst>
                                          <p:attrName>style.visibility</p:attrName>
                                        </p:attrNameLst>
                                      </p:cBhvr>
                                      <p:to>
                                        <p:strVal val="visible"/>
                                      </p:to>
                                    </p:set>
                                    <p:animEffect transition="in" filter="box(in)">
                                      <p:cBhvr>
                                        <p:cTn id="22" dur="500"/>
                                        <p:tgtEl>
                                          <p:spTgt spid="32052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20532"/>
                                        </p:tgtEl>
                                        <p:attrNameLst>
                                          <p:attrName>style.visibility</p:attrName>
                                        </p:attrNameLst>
                                      </p:cBhvr>
                                      <p:to>
                                        <p:strVal val="visible"/>
                                      </p:to>
                                    </p:set>
                                    <p:animEffect transition="in" filter="box(in)">
                                      <p:cBhvr>
                                        <p:cTn id="27" dur="500"/>
                                        <p:tgtEl>
                                          <p:spTgt spid="32053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20545"/>
                                        </p:tgtEl>
                                        <p:attrNameLst>
                                          <p:attrName>style.visibility</p:attrName>
                                        </p:attrNameLst>
                                      </p:cBhvr>
                                      <p:to>
                                        <p:strVal val="visible"/>
                                      </p:to>
                                    </p:set>
                                    <p:animEffect transition="in" filter="box(in)">
                                      <p:cBhvr>
                                        <p:cTn id="32" dur="500"/>
                                        <p:tgtEl>
                                          <p:spTgt spid="320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C4DE517F-0079-4610-A859-B7C238132496}" type="datetime1">
              <a:rPr lang="zh-CN" altLang="en-US"/>
            </a:fld>
            <a:endParaRPr lang="en-US" altLang="zh-CN"/>
          </a:p>
        </p:txBody>
      </p:sp>
      <p:sp>
        <p:nvSpPr>
          <p:cNvPr id="9" name="灯片编号占位符 4"/>
          <p:cNvSpPr>
            <a:spLocks noGrp="1"/>
          </p:cNvSpPr>
          <p:nvPr>
            <p:ph type="sldNum" sz="quarter" idx="11"/>
          </p:nvPr>
        </p:nvSpPr>
        <p:spPr/>
        <p:txBody>
          <a:bodyPr/>
          <a:lstStyle/>
          <a:p>
            <a:fld id="{ABB5694B-B4FD-4BF2-93B7-6224882644EB}" type="slidenum">
              <a:rPr lang="en-US" altLang="zh-CN"/>
            </a:fld>
            <a:endParaRPr lang="en-US" altLang="zh-CN"/>
          </a:p>
        </p:txBody>
      </p:sp>
      <p:sp>
        <p:nvSpPr>
          <p:cNvPr id="321538" name="Rectangle 2"/>
          <p:cNvSpPr>
            <a:spLocks noGrp="1" noChangeArrowheads="1"/>
          </p:cNvSpPr>
          <p:nvPr>
            <p:ph type="title"/>
          </p:nvPr>
        </p:nvSpPr>
        <p:spPr/>
        <p:txBody>
          <a:bodyPr/>
          <a:lstStyle/>
          <a:p>
            <a:r>
              <a:rPr lang="en-US" altLang="zh-CN">
                <a:solidFill>
                  <a:srgbClr val="0000FF"/>
                </a:solidFill>
                <a:latin typeface="宋体" panose="02010600030101010101" pitchFamily="2" charset="-122"/>
              </a:rPr>
              <a:t>(2).</a:t>
            </a:r>
            <a:r>
              <a:rPr lang="zh-CN" altLang="en-US">
                <a:solidFill>
                  <a:srgbClr val="0000FF"/>
                </a:solidFill>
                <a:latin typeface="宋体" panose="02010600030101010101" pitchFamily="2" charset="-122"/>
              </a:rPr>
              <a:t>识别</a:t>
            </a:r>
            <a:r>
              <a:rPr lang="zh-CN" altLang="en-US">
                <a:latin typeface="宋体" panose="02010600030101010101" pitchFamily="2" charset="-122"/>
              </a:rPr>
              <a:t>边界类</a:t>
            </a:r>
            <a:endParaRPr lang="zh-CN" altLang="en-US">
              <a:latin typeface="宋体" panose="02010600030101010101" pitchFamily="2" charset="-122"/>
            </a:endParaRPr>
          </a:p>
        </p:txBody>
      </p:sp>
      <p:sp>
        <p:nvSpPr>
          <p:cNvPr id="321539" name="Rectangle 3"/>
          <p:cNvSpPr>
            <a:spLocks noGrp="1" noChangeArrowheads="1"/>
          </p:cNvSpPr>
          <p:nvPr>
            <p:ph type="body" idx="1"/>
          </p:nvPr>
        </p:nvSpPr>
        <p:spPr>
          <a:xfrm>
            <a:off x="152400" y="1052513"/>
            <a:ext cx="8991599" cy="5500687"/>
          </a:xfrm>
        </p:spPr>
        <p:txBody>
          <a:bodyPr/>
          <a:lstStyle/>
          <a:p>
            <a:pPr>
              <a:lnSpc>
                <a:spcPct val="90000"/>
              </a:lnSpc>
            </a:pPr>
            <a:r>
              <a:rPr lang="en-US" altLang="zh-CN" dirty="0">
                <a:solidFill>
                  <a:srgbClr val="CC0000"/>
                </a:solidFill>
              </a:rPr>
              <a:t>【</a:t>
            </a:r>
            <a:r>
              <a:rPr lang="zh-CN" altLang="en-US" dirty="0">
                <a:solidFill>
                  <a:srgbClr val="CC0000"/>
                </a:solidFill>
              </a:rPr>
              <a:t>边界类</a:t>
            </a:r>
            <a:r>
              <a:rPr lang="en-US" altLang="zh-CN" dirty="0">
                <a:solidFill>
                  <a:srgbClr val="CC0000"/>
                </a:solidFill>
              </a:rPr>
              <a:t>】</a:t>
            </a:r>
            <a:endParaRPr lang="en-US" altLang="zh-CN" dirty="0">
              <a:solidFill>
                <a:srgbClr val="CC0000"/>
              </a:solidFill>
            </a:endParaRPr>
          </a:p>
          <a:p>
            <a:pPr lvl="1">
              <a:lnSpc>
                <a:spcPct val="90000"/>
              </a:lnSpc>
            </a:pPr>
            <a:r>
              <a:rPr lang="zh-CN" altLang="en-US" dirty="0">
                <a:solidFill>
                  <a:srgbClr val="0000FF"/>
                </a:solidFill>
              </a:rPr>
              <a:t>拟建系统</a:t>
            </a:r>
            <a:r>
              <a:rPr lang="zh-CN" altLang="en-US" dirty="0"/>
              <a:t>和</a:t>
            </a:r>
            <a:r>
              <a:rPr lang="zh-CN" altLang="en-US" dirty="0">
                <a:solidFill>
                  <a:srgbClr val="0000FF"/>
                </a:solidFill>
              </a:rPr>
              <a:t>外部元素</a:t>
            </a:r>
            <a:r>
              <a:rPr lang="zh-CN" altLang="en-US" dirty="0"/>
              <a:t>之间交互的</a:t>
            </a:r>
            <a:r>
              <a:rPr lang="zh-CN" altLang="en-US" dirty="0" smtClean="0">
                <a:solidFill>
                  <a:srgbClr val="0000FF"/>
                </a:solidFill>
              </a:rPr>
              <a:t>边界，即用户与系统的交互信息，而不是描述用户接口的显示形式</a:t>
            </a:r>
            <a:r>
              <a:rPr lang="zh-CN" altLang="en-US" dirty="0" smtClean="0"/>
              <a:t>。对于系统接口与设备接口而言，描述所定义的通信与交互协议。</a:t>
            </a:r>
            <a:endParaRPr lang="zh-CN" altLang="en-US" dirty="0"/>
          </a:p>
          <a:p>
            <a:pPr>
              <a:lnSpc>
                <a:spcPct val="90000"/>
              </a:lnSpc>
            </a:pPr>
            <a:r>
              <a:rPr lang="en-US" altLang="zh-CN" u="sng" dirty="0">
                <a:solidFill>
                  <a:srgbClr val="CC0000"/>
                </a:solidFill>
              </a:rPr>
              <a:t>3</a:t>
            </a:r>
            <a:r>
              <a:rPr lang="zh-CN" altLang="en-US" u="sng" dirty="0">
                <a:solidFill>
                  <a:srgbClr val="CC0000"/>
                </a:solidFill>
              </a:rPr>
              <a:t>种类型：</a:t>
            </a:r>
            <a:endParaRPr lang="zh-CN" altLang="en-US" u="sng" dirty="0">
              <a:solidFill>
                <a:srgbClr val="CC0000"/>
              </a:solidFill>
            </a:endParaRPr>
          </a:p>
          <a:p>
            <a:pPr lvl="1">
              <a:lnSpc>
                <a:spcPct val="90000"/>
              </a:lnSpc>
            </a:pPr>
            <a:r>
              <a:rPr lang="zh-CN" altLang="en-US" dirty="0">
                <a:solidFill>
                  <a:srgbClr val="0000FF"/>
                </a:solidFill>
                <a:latin typeface="黑体" panose="02010609060101010101" charset="-122"/>
              </a:rPr>
              <a:t>⑴用户界面；</a:t>
            </a:r>
            <a:endParaRPr lang="zh-CN" altLang="en-US" dirty="0">
              <a:solidFill>
                <a:srgbClr val="0000FF"/>
              </a:solidFill>
              <a:latin typeface="黑体" panose="02010609060101010101" charset="-122"/>
            </a:endParaRPr>
          </a:p>
          <a:p>
            <a:pPr lvl="1">
              <a:lnSpc>
                <a:spcPct val="90000"/>
              </a:lnSpc>
            </a:pPr>
            <a:r>
              <a:rPr lang="zh-CN" altLang="en-US" dirty="0">
                <a:solidFill>
                  <a:srgbClr val="0000FF"/>
                </a:solidFill>
                <a:latin typeface="黑体" panose="02010609060101010101" charset="-122"/>
              </a:rPr>
              <a:t>⑵与外部系统的接口；</a:t>
            </a:r>
            <a:endParaRPr lang="zh-CN" altLang="en-US" dirty="0">
              <a:solidFill>
                <a:srgbClr val="0000FF"/>
              </a:solidFill>
              <a:latin typeface="黑体" panose="02010609060101010101" charset="-122"/>
            </a:endParaRPr>
          </a:p>
          <a:p>
            <a:pPr lvl="1">
              <a:lnSpc>
                <a:spcPct val="90000"/>
              </a:lnSpc>
            </a:pPr>
            <a:r>
              <a:rPr lang="zh-CN" altLang="en-US" dirty="0">
                <a:solidFill>
                  <a:srgbClr val="0000FF"/>
                </a:solidFill>
                <a:latin typeface="黑体" panose="02010609060101010101" charset="-122"/>
              </a:rPr>
              <a:t>⑶与其他设备的接口；</a:t>
            </a:r>
            <a:endParaRPr lang="zh-CN" altLang="en-US" dirty="0">
              <a:solidFill>
                <a:srgbClr val="0000FF"/>
              </a:solidFill>
              <a:latin typeface="黑体" panose="02010609060101010101" charset="-122"/>
            </a:endParaRPr>
          </a:p>
          <a:p>
            <a:pPr>
              <a:lnSpc>
                <a:spcPct val="90000"/>
              </a:lnSpc>
            </a:pPr>
            <a:r>
              <a:rPr lang="zh-CN" altLang="en-US" u="sng" dirty="0">
                <a:solidFill>
                  <a:srgbClr val="CC0000"/>
                </a:solidFill>
              </a:rPr>
              <a:t>作用：</a:t>
            </a:r>
            <a:endParaRPr lang="zh-CN" altLang="en-US" u="sng" dirty="0">
              <a:solidFill>
                <a:srgbClr val="CC0000"/>
              </a:solidFill>
            </a:endParaRPr>
          </a:p>
          <a:p>
            <a:pPr lvl="1">
              <a:lnSpc>
                <a:spcPct val="90000"/>
              </a:lnSpc>
            </a:pPr>
            <a:r>
              <a:rPr lang="zh-CN" altLang="en-US" dirty="0"/>
              <a:t>将拟建系统的其他部分（</a:t>
            </a:r>
            <a:r>
              <a:rPr lang="zh-CN" altLang="en-US" u="sng" dirty="0">
                <a:solidFill>
                  <a:srgbClr val="CC0000"/>
                </a:solidFill>
              </a:rPr>
              <a:t>实体类</a:t>
            </a:r>
            <a:r>
              <a:rPr lang="zh-CN" altLang="en-US" dirty="0"/>
              <a:t>和</a:t>
            </a:r>
            <a:r>
              <a:rPr lang="zh-CN" altLang="en-US" u="sng" dirty="0">
                <a:solidFill>
                  <a:srgbClr val="CC0000"/>
                </a:solidFill>
              </a:rPr>
              <a:t>控制类</a:t>
            </a:r>
            <a:r>
              <a:rPr lang="zh-CN" altLang="en-US" dirty="0"/>
              <a:t>）</a:t>
            </a:r>
            <a:r>
              <a:rPr lang="zh-CN" altLang="en-US" dirty="0">
                <a:solidFill>
                  <a:srgbClr val="0000FF"/>
                </a:solidFill>
              </a:rPr>
              <a:t>与外部环境解耦</a:t>
            </a:r>
            <a:r>
              <a:rPr lang="zh-CN" altLang="en-US" dirty="0"/>
              <a:t>。</a:t>
            </a:r>
            <a:endParaRPr lang="zh-CN" altLang="en-US" dirty="0"/>
          </a:p>
          <a:p>
            <a:pPr>
              <a:lnSpc>
                <a:spcPct val="90000"/>
              </a:lnSpc>
            </a:pPr>
            <a:r>
              <a:rPr lang="zh-CN" altLang="en-US" u="sng" dirty="0">
                <a:solidFill>
                  <a:srgbClr val="CC0000"/>
                </a:solidFill>
              </a:rPr>
              <a:t>获取方法：</a:t>
            </a:r>
            <a:endParaRPr lang="zh-CN" altLang="en-US" u="sng" dirty="0">
              <a:solidFill>
                <a:srgbClr val="CC0000"/>
              </a:solidFill>
            </a:endParaRPr>
          </a:p>
          <a:p>
            <a:pPr lvl="1">
              <a:lnSpc>
                <a:spcPct val="90000"/>
              </a:lnSpc>
            </a:pPr>
            <a:r>
              <a:rPr lang="zh-CN" altLang="en-US" dirty="0"/>
              <a:t>一个</a:t>
            </a:r>
            <a:r>
              <a:rPr lang="en-US" altLang="zh-CN" u="sng" dirty="0">
                <a:solidFill>
                  <a:srgbClr val="CC0000"/>
                </a:solidFill>
              </a:rPr>
              <a:t>Actor</a:t>
            </a:r>
            <a:r>
              <a:rPr lang="zh-CN" altLang="en-US" dirty="0"/>
              <a:t>和</a:t>
            </a:r>
            <a:r>
              <a:rPr lang="en-US" altLang="zh-CN" u="sng" dirty="0">
                <a:solidFill>
                  <a:srgbClr val="CC0000"/>
                </a:solidFill>
              </a:rPr>
              <a:t>Use Case</a:t>
            </a:r>
            <a:r>
              <a:rPr lang="zh-CN" altLang="en-US" dirty="0"/>
              <a:t>之间的</a:t>
            </a:r>
            <a:r>
              <a:rPr lang="zh-CN" altLang="en-US" u="sng" dirty="0">
                <a:solidFill>
                  <a:srgbClr val="CC0000"/>
                </a:solidFill>
              </a:rPr>
              <a:t>通信关联</a:t>
            </a:r>
            <a:r>
              <a:rPr lang="zh-CN" altLang="en-US" dirty="0"/>
              <a:t>对应一个</a:t>
            </a:r>
            <a:r>
              <a:rPr lang="zh-CN" altLang="en-US" u="sng" dirty="0">
                <a:solidFill>
                  <a:srgbClr val="CC0000"/>
                </a:solidFill>
              </a:rPr>
              <a:t>边界类</a:t>
            </a:r>
            <a:r>
              <a:rPr lang="zh-CN" altLang="en-US" dirty="0"/>
              <a:t>。</a:t>
            </a:r>
            <a:endParaRPr lang="zh-CN" altLang="en-US" dirty="0"/>
          </a:p>
        </p:txBody>
      </p:sp>
      <p:grpSp>
        <p:nvGrpSpPr>
          <p:cNvPr id="321540" name="Group 4"/>
          <p:cNvGrpSpPr/>
          <p:nvPr/>
        </p:nvGrpSpPr>
        <p:grpSpPr bwMode="auto">
          <a:xfrm>
            <a:off x="7620000" y="149225"/>
            <a:ext cx="1219200" cy="762000"/>
            <a:chOff x="4128" y="3072"/>
            <a:chExt cx="768" cy="480"/>
          </a:xfrm>
        </p:grpSpPr>
        <p:sp>
          <p:nvSpPr>
            <p:cNvPr id="321541" name="Oval 5"/>
            <p:cNvSpPr>
              <a:spLocks noChangeArrowheads="1"/>
            </p:cNvSpPr>
            <p:nvPr/>
          </p:nvSpPr>
          <p:spPr bwMode="auto">
            <a:xfrm>
              <a:off x="4368" y="307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21542" name="Line 6"/>
            <p:cNvSpPr>
              <a:spLocks noChangeShapeType="1"/>
            </p:cNvSpPr>
            <p:nvPr/>
          </p:nvSpPr>
          <p:spPr bwMode="auto">
            <a:xfrm>
              <a:off x="4128" y="3312"/>
              <a:ext cx="240" cy="0"/>
            </a:xfrm>
            <a:prstGeom prst="line">
              <a:avLst/>
            </a:prstGeom>
            <a:noFill/>
            <a:ln w="38100">
              <a:solidFill>
                <a:schemeClr val="accent2"/>
              </a:solidFill>
              <a:round/>
            </a:ln>
            <a:effectLst/>
          </p:spPr>
          <p:txBody>
            <a:bodyPr/>
            <a:lstStyle/>
            <a:p>
              <a:endParaRPr lang="zh-CN" altLang="en-US"/>
            </a:p>
          </p:txBody>
        </p:sp>
        <p:sp>
          <p:nvSpPr>
            <p:cNvPr id="321543" name="Line 7"/>
            <p:cNvSpPr>
              <a:spLocks noChangeShapeType="1"/>
            </p:cNvSpPr>
            <p:nvPr/>
          </p:nvSpPr>
          <p:spPr bwMode="auto">
            <a:xfrm>
              <a:off x="4128" y="3072"/>
              <a:ext cx="0" cy="480"/>
            </a:xfrm>
            <a:prstGeom prst="line">
              <a:avLst/>
            </a:prstGeom>
            <a:noFill/>
            <a:ln w="38100">
              <a:solidFill>
                <a:schemeClr val="accent2"/>
              </a:solidFill>
              <a:rou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1540"/>
                                        </p:tgtEl>
                                        <p:attrNameLst>
                                          <p:attrName>style.visibility</p:attrName>
                                        </p:attrNameLst>
                                      </p:cBhvr>
                                      <p:to>
                                        <p:strVal val="visible"/>
                                      </p:to>
                                    </p:set>
                                    <p:anim calcmode="lin" valueType="num">
                                      <p:cBhvr additive="base">
                                        <p:cTn id="7" dur="500" fill="hold"/>
                                        <p:tgtEl>
                                          <p:spTgt spid="321540"/>
                                        </p:tgtEl>
                                        <p:attrNameLst>
                                          <p:attrName>ppt_x</p:attrName>
                                        </p:attrNameLst>
                                      </p:cBhvr>
                                      <p:tavLst>
                                        <p:tav tm="0">
                                          <p:val>
                                            <p:strVal val="#ppt_x"/>
                                          </p:val>
                                        </p:tav>
                                        <p:tav tm="100000">
                                          <p:val>
                                            <p:strVal val="#ppt_x"/>
                                          </p:val>
                                        </p:tav>
                                      </p:tavLst>
                                    </p:anim>
                                    <p:anim calcmode="lin" valueType="num">
                                      <p:cBhvr additive="base">
                                        <p:cTn id="8" dur="500" fill="hold"/>
                                        <p:tgtEl>
                                          <p:spTgt spid="3215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321539">
                                            <p:txEl>
                                              <p:pRg st="0" end="0"/>
                                            </p:txEl>
                                          </p:spTgt>
                                        </p:tgtEl>
                                        <p:attrNameLst>
                                          <p:attrName>style.visibility</p:attrName>
                                        </p:attrNameLst>
                                      </p:cBhvr>
                                      <p:to>
                                        <p:strVal val="visible"/>
                                      </p:to>
                                    </p:set>
                                    <p:animEffect transition="in" filter="strips(downRight)">
                                      <p:cBhvr>
                                        <p:cTn id="13" dur="500"/>
                                        <p:tgtEl>
                                          <p:spTgt spid="32153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321539">
                                            <p:txEl>
                                              <p:pRg st="1" end="1"/>
                                            </p:txEl>
                                          </p:spTgt>
                                        </p:tgtEl>
                                        <p:attrNameLst>
                                          <p:attrName>style.visibility</p:attrName>
                                        </p:attrNameLst>
                                      </p:cBhvr>
                                      <p:to>
                                        <p:strVal val="visible"/>
                                      </p:to>
                                    </p:set>
                                    <p:animEffect transition="in" filter="strips(downRight)">
                                      <p:cBhvr>
                                        <p:cTn id="18" dur="500"/>
                                        <p:tgtEl>
                                          <p:spTgt spid="32153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321539">
                                            <p:txEl>
                                              <p:pRg st="8" end="8"/>
                                            </p:txEl>
                                          </p:spTgt>
                                        </p:tgtEl>
                                        <p:attrNameLst>
                                          <p:attrName>style.visibility</p:attrName>
                                        </p:attrNameLst>
                                      </p:cBhvr>
                                      <p:to>
                                        <p:strVal val="visible"/>
                                      </p:to>
                                    </p:set>
                                    <p:animEffect transition="in" filter="strips(downRight)">
                                      <p:cBhvr>
                                        <p:cTn id="23" dur="500"/>
                                        <p:tgtEl>
                                          <p:spTgt spid="321539">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321539">
                                            <p:txEl>
                                              <p:pRg st="9" end="9"/>
                                            </p:txEl>
                                          </p:spTgt>
                                        </p:tgtEl>
                                        <p:attrNameLst>
                                          <p:attrName>style.visibility</p:attrName>
                                        </p:attrNameLst>
                                      </p:cBhvr>
                                      <p:to>
                                        <p:strVal val="visible"/>
                                      </p:to>
                                    </p:set>
                                    <p:animEffect transition="in" filter="strips(downRight)">
                                      <p:cBhvr>
                                        <p:cTn id="28" dur="500"/>
                                        <p:tgtEl>
                                          <p:spTgt spid="321539">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321539">
                                            <p:txEl>
                                              <p:pRg st="2" end="2"/>
                                            </p:txEl>
                                          </p:spTgt>
                                        </p:tgtEl>
                                        <p:attrNameLst>
                                          <p:attrName>style.visibility</p:attrName>
                                        </p:attrNameLst>
                                      </p:cBhvr>
                                      <p:to>
                                        <p:strVal val="visible"/>
                                      </p:to>
                                    </p:set>
                                    <p:animEffect transition="in" filter="strips(downRight)">
                                      <p:cBhvr>
                                        <p:cTn id="33" dur="500"/>
                                        <p:tgtEl>
                                          <p:spTgt spid="32153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321539">
                                            <p:txEl>
                                              <p:pRg st="3" end="3"/>
                                            </p:txEl>
                                          </p:spTgt>
                                        </p:tgtEl>
                                        <p:attrNameLst>
                                          <p:attrName>style.visibility</p:attrName>
                                        </p:attrNameLst>
                                      </p:cBhvr>
                                      <p:to>
                                        <p:strVal val="visible"/>
                                      </p:to>
                                    </p:set>
                                    <p:animEffect transition="in" filter="strips(downRight)">
                                      <p:cBhvr>
                                        <p:cTn id="38" dur="500"/>
                                        <p:tgtEl>
                                          <p:spTgt spid="321539">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321539">
                                            <p:txEl>
                                              <p:pRg st="4" end="4"/>
                                            </p:txEl>
                                          </p:spTgt>
                                        </p:tgtEl>
                                        <p:attrNameLst>
                                          <p:attrName>style.visibility</p:attrName>
                                        </p:attrNameLst>
                                      </p:cBhvr>
                                      <p:to>
                                        <p:strVal val="visible"/>
                                      </p:to>
                                    </p:set>
                                    <p:animEffect transition="in" filter="strips(downRight)">
                                      <p:cBhvr>
                                        <p:cTn id="43" dur="500"/>
                                        <p:tgtEl>
                                          <p:spTgt spid="321539">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321539">
                                            <p:txEl>
                                              <p:pRg st="5" end="5"/>
                                            </p:txEl>
                                          </p:spTgt>
                                        </p:tgtEl>
                                        <p:attrNameLst>
                                          <p:attrName>style.visibility</p:attrName>
                                        </p:attrNameLst>
                                      </p:cBhvr>
                                      <p:to>
                                        <p:strVal val="visible"/>
                                      </p:to>
                                    </p:set>
                                    <p:animEffect transition="in" filter="strips(downRight)">
                                      <p:cBhvr>
                                        <p:cTn id="48" dur="500"/>
                                        <p:tgtEl>
                                          <p:spTgt spid="321539">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321539">
                                            <p:txEl>
                                              <p:pRg st="6" end="6"/>
                                            </p:txEl>
                                          </p:spTgt>
                                        </p:tgtEl>
                                        <p:attrNameLst>
                                          <p:attrName>style.visibility</p:attrName>
                                        </p:attrNameLst>
                                      </p:cBhvr>
                                      <p:to>
                                        <p:strVal val="visible"/>
                                      </p:to>
                                    </p:set>
                                    <p:animEffect transition="in" filter="strips(downRight)">
                                      <p:cBhvr>
                                        <p:cTn id="53" dur="500"/>
                                        <p:tgtEl>
                                          <p:spTgt spid="321539">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nodeType="clickEffect">
                                  <p:stCondLst>
                                    <p:cond delay="0"/>
                                  </p:stCondLst>
                                  <p:childTnLst>
                                    <p:set>
                                      <p:cBhvr>
                                        <p:cTn id="57" dur="1" fill="hold">
                                          <p:stCondLst>
                                            <p:cond delay="0"/>
                                          </p:stCondLst>
                                        </p:cTn>
                                        <p:tgtEl>
                                          <p:spTgt spid="321539">
                                            <p:txEl>
                                              <p:pRg st="7" end="7"/>
                                            </p:txEl>
                                          </p:spTgt>
                                        </p:tgtEl>
                                        <p:attrNameLst>
                                          <p:attrName>style.visibility</p:attrName>
                                        </p:attrNameLst>
                                      </p:cBhvr>
                                      <p:to>
                                        <p:strVal val="visible"/>
                                      </p:to>
                                    </p:set>
                                    <p:animEffect transition="in" filter="strips(downRight)">
                                      <p:cBhvr>
                                        <p:cTn id="58" dur="500"/>
                                        <p:tgtEl>
                                          <p:spTgt spid="3215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F489E56D-0CC2-4A7E-B663-954A3CDEBFCD}" type="datetime1">
              <a:rPr lang="zh-CN" altLang="en-US"/>
            </a:fld>
            <a:endParaRPr lang="en-US" altLang="zh-CN"/>
          </a:p>
        </p:txBody>
      </p:sp>
      <p:sp>
        <p:nvSpPr>
          <p:cNvPr id="8" name="灯片编号占位符 4"/>
          <p:cNvSpPr>
            <a:spLocks noGrp="1"/>
          </p:cNvSpPr>
          <p:nvPr>
            <p:ph type="sldNum" sz="quarter" idx="11"/>
          </p:nvPr>
        </p:nvSpPr>
        <p:spPr/>
        <p:txBody>
          <a:bodyPr/>
          <a:lstStyle/>
          <a:p>
            <a:fld id="{5BC41DD8-3396-4C03-A685-8DECAA2026C2}" type="slidenum">
              <a:rPr lang="en-US" altLang="zh-CN"/>
            </a:fld>
            <a:endParaRPr lang="en-US" altLang="zh-CN"/>
          </a:p>
        </p:txBody>
      </p:sp>
      <p:sp>
        <p:nvSpPr>
          <p:cNvPr id="50178"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50179" name="Rectangle 3"/>
          <p:cNvSpPr>
            <a:spLocks noGrp="1" noChangeArrowheads="1"/>
          </p:cNvSpPr>
          <p:nvPr>
            <p:ph type="body" idx="1"/>
          </p:nvPr>
        </p:nvSpPr>
        <p:spPr>
          <a:xfrm>
            <a:off x="468312" y="1052513"/>
            <a:ext cx="8675687" cy="5073650"/>
          </a:xfrm>
        </p:spPr>
        <p:txBody>
          <a:bodyPr/>
          <a:lstStyle/>
          <a:p>
            <a:r>
              <a:rPr lang="en-US" altLang="zh-CN" dirty="0">
                <a:solidFill>
                  <a:srgbClr val="CC0000"/>
                </a:solidFill>
              </a:rPr>
              <a:t>【</a:t>
            </a:r>
            <a:r>
              <a:rPr lang="zh-CN" altLang="en-US" dirty="0">
                <a:solidFill>
                  <a:srgbClr val="CC0000"/>
                </a:solidFill>
              </a:rPr>
              <a:t>有影响的</a:t>
            </a:r>
            <a:r>
              <a:rPr lang="en-US" altLang="zh-CN" dirty="0">
                <a:solidFill>
                  <a:srgbClr val="CC0000"/>
                </a:solidFill>
              </a:rPr>
              <a:t>OO</a:t>
            </a:r>
            <a:r>
              <a:rPr lang="zh-CN" altLang="en-US" dirty="0">
                <a:solidFill>
                  <a:srgbClr val="CC0000"/>
                </a:solidFill>
              </a:rPr>
              <a:t>方法</a:t>
            </a:r>
            <a:r>
              <a:rPr lang="en-US" altLang="zh-CN" dirty="0">
                <a:solidFill>
                  <a:srgbClr val="CC0000"/>
                </a:solidFill>
              </a:rPr>
              <a:t>】</a:t>
            </a:r>
            <a:endParaRPr lang="en-US" altLang="zh-CN" dirty="0">
              <a:solidFill>
                <a:srgbClr val="CC0000"/>
              </a:solidFill>
            </a:endParaRPr>
          </a:p>
          <a:p>
            <a:pPr lvl="1"/>
            <a:r>
              <a:rPr lang="en-US" altLang="zh-CN" dirty="0">
                <a:solidFill>
                  <a:schemeClr val="tx2"/>
                </a:solidFill>
              </a:rPr>
              <a:t>(1)</a:t>
            </a:r>
            <a:r>
              <a:rPr lang="en-US" altLang="zh-CN" dirty="0">
                <a:solidFill>
                  <a:srgbClr val="0000FF"/>
                </a:solidFill>
              </a:rPr>
              <a:t>Grady</a:t>
            </a:r>
            <a:r>
              <a:rPr lang="en-US" altLang="zh-CN" dirty="0">
                <a:solidFill>
                  <a:schemeClr val="tx2"/>
                </a:solidFill>
              </a:rPr>
              <a:t> </a:t>
            </a:r>
            <a:r>
              <a:rPr lang="en-US" altLang="zh-CN" dirty="0" err="1">
                <a:solidFill>
                  <a:srgbClr val="0000FF"/>
                </a:solidFill>
              </a:rPr>
              <a:t>Booch</a:t>
            </a:r>
            <a:r>
              <a:rPr lang="zh-CN" altLang="en-US" dirty="0">
                <a:solidFill>
                  <a:schemeClr val="tx2"/>
                </a:solidFill>
              </a:rPr>
              <a:t>的</a:t>
            </a:r>
            <a:r>
              <a:rPr lang="en-US" altLang="zh-CN" dirty="0">
                <a:solidFill>
                  <a:schemeClr val="tx2"/>
                </a:solidFill>
              </a:rPr>
              <a:t>OOD</a:t>
            </a:r>
            <a:endParaRPr lang="en-US" altLang="zh-CN" dirty="0">
              <a:solidFill>
                <a:schemeClr val="tx2"/>
              </a:solidFill>
            </a:endParaRPr>
          </a:p>
          <a:p>
            <a:pPr lvl="2"/>
            <a:r>
              <a:rPr lang="zh-CN" altLang="en-US" dirty="0">
                <a:solidFill>
                  <a:srgbClr val="0000FF"/>
                </a:solidFill>
              </a:rPr>
              <a:t>擅长设计；</a:t>
            </a:r>
            <a:endParaRPr lang="zh-CN" altLang="en-US" dirty="0">
              <a:solidFill>
                <a:srgbClr val="0000FF"/>
              </a:solidFill>
            </a:endParaRPr>
          </a:p>
          <a:p>
            <a:pPr lvl="1"/>
            <a:r>
              <a:rPr lang="en-US" altLang="zh-CN" dirty="0">
                <a:solidFill>
                  <a:schemeClr val="tx2"/>
                </a:solidFill>
              </a:rPr>
              <a:t>(2)</a:t>
            </a:r>
            <a:r>
              <a:rPr lang="en-US" altLang="zh-CN" dirty="0">
                <a:solidFill>
                  <a:srgbClr val="0000FF"/>
                </a:solidFill>
              </a:rPr>
              <a:t>James </a:t>
            </a:r>
            <a:r>
              <a:rPr lang="en-US" altLang="zh-CN" dirty="0" err="1">
                <a:solidFill>
                  <a:srgbClr val="0000FF"/>
                </a:solidFill>
              </a:rPr>
              <a:t>Rumbaugh</a:t>
            </a:r>
            <a:r>
              <a:rPr lang="zh-CN" altLang="en-US" dirty="0">
                <a:solidFill>
                  <a:schemeClr val="tx2"/>
                </a:solidFill>
              </a:rPr>
              <a:t>等人的</a:t>
            </a:r>
            <a:r>
              <a:rPr lang="en-US" altLang="zh-CN" dirty="0">
                <a:solidFill>
                  <a:schemeClr val="tx2"/>
                </a:solidFill>
              </a:rPr>
              <a:t>OMT</a:t>
            </a:r>
            <a:endParaRPr lang="en-US" altLang="zh-CN" dirty="0">
              <a:solidFill>
                <a:schemeClr val="tx2"/>
              </a:solidFill>
            </a:endParaRPr>
          </a:p>
          <a:p>
            <a:pPr lvl="2"/>
            <a:r>
              <a:rPr lang="en-US" altLang="zh-CN" dirty="0">
                <a:solidFill>
                  <a:schemeClr val="tx2"/>
                </a:solidFill>
              </a:rPr>
              <a:t>(</a:t>
            </a:r>
            <a:r>
              <a:rPr lang="en-US" altLang="zh-CN" dirty="0">
                <a:solidFill>
                  <a:srgbClr val="0000FF"/>
                </a:solidFill>
              </a:rPr>
              <a:t>O</a:t>
            </a:r>
            <a:r>
              <a:rPr lang="en-US" altLang="zh-CN" dirty="0"/>
              <a:t>bject </a:t>
            </a:r>
            <a:r>
              <a:rPr lang="en-US" altLang="zh-CN" dirty="0">
                <a:solidFill>
                  <a:srgbClr val="0000FF"/>
                </a:solidFill>
              </a:rPr>
              <a:t>M</a:t>
            </a:r>
            <a:r>
              <a:rPr lang="en-US" altLang="zh-CN" dirty="0"/>
              <a:t>odeling </a:t>
            </a:r>
            <a:r>
              <a:rPr lang="en-US" altLang="zh-CN" dirty="0">
                <a:solidFill>
                  <a:srgbClr val="0000FF"/>
                </a:solidFill>
              </a:rPr>
              <a:t>T</a:t>
            </a:r>
            <a:r>
              <a:rPr lang="en-US" altLang="zh-CN" dirty="0"/>
              <a:t>echnology </a:t>
            </a:r>
            <a:r>
              <a:rPr lang="en-US" altLang="zh-CN" dirty="0">
                <a:solidFill>
                  <a:schemeClr val="tx2"/>
                </a:solidFill>
              </a:rPr>
              <a:t>)</a:t>
            </a:r>
            <a:endParaRPr lang="en-US" altLang="zh-CN" dirty="0">
              <a:solidFill>
                <a:schemeClr val="tx2"/>
              </a:solidFill>
            </a:endParaRPr>
          </a:p>
          <a:p>
            <a:pPr lvl="2"/>
            <a:r>
              <a:rPr lang="zh-CN" altLang="en-US" dirty="0">
                <a:solidFill>
                  <a:srgbClr val="0000FF"/>
                </a:solidFill>
              </a:rPr>
              <a:t>擅长分析；</a:t>
            </a:r>
            <a:endParaRPr lang="zh-CN" altLang="en-US" dirty="0">
              <a:solidFill>
                <a:srgbClr val="0000FF"/>
              </a:solidFill>
            </a:endParaRPr>
          </a:p>
          <a:p>
            <a:pPr lvl="1"/>
            <a:r>
              <a:rPr lang="en-US" altLang="zh-CN" dirty="0">
                <a:solidFill>
                  <a:schemeClr val="tx2"/>
                </a:solidFill>
              </a:rPr>
              <a:t>(3)</a:t>
            </a:r>
            <a:r>
              <a:rPr lang="en-US" altLang="zh-CN" dirty="0" err="1">
                <a:solidFill>
                  <a:srgbClr val="0000FF"/>
                </a:solidFill>
              </a:rPr>
              <a:t>Ivar</a:t>
            </a:r>
            <a:r>
              <a:rPr lang="en-US" altLang="zh-CN" dirty="0">
                <a:solidFill>
                  <a:schemeClr val="tx2"/>
                </a:solidFill>
              </a:rPr>
              <a:t> </a:t>
            </a:r>
            <a:r>
              <a:rPr lang="en-US" altLang="zh-CN" dirty="0">
                <a:solidFill>
                  <a:srgbClr val="0000FF"/>
                </a:solidFill>
              </a:rPr>
              <a:t>Jacobson</a:t>
            </a:r>
            <a:r>
              <a:rPr lang="zh-CN" altLang="en-US" dirty="0">
                <a:solidFill>
                  <a:schemeClr val="tx2"/>
                </a:solidFill>
              </a:rPr>
              <a:t>的</a:t>
            </a:r>
            <a:r>
              <a:rPr lang="en-US" altLang="zh-CN" dirty="0">
                <a:solidFill>
                  <a:schemeClr val="tx2"/>
                </a:solidFill>
              </a:rPr>
              <a:t>OO</a:t>
            </a:r>
            <a:r>
              <a:rPr lang="en-US" altLang="zh-CN" dirty="0">
                <a:solidFill>
                  <a:srgbClr val="0000FF"/>
                </a:solidFill>
              </a:rPr>
              <a:t>SE</a:t>
            </a:r>
            <a:endParaRPr lang="en-US" altLang="zh-CN" dirty="0">
              <a:solidFill>
                <a:srgbClr val="0000FF"/>
              </a:solidFill>
            </a:endParaRPr>
          </a:p>
          <a:p>
            <a:pPr lvl="2"/>
            <a:r>
              <a:rPr lang="en-US" altLang="zh-CN" dirty="0">
                <a:solidFill>
                  <a:schemeClr val="tx2"/>
                </a:solidFill>
              </a:rPr>
              <a:t>(</a:t>
            </a:r>
            <a:r>
              <a:rPr lang="zh-CN" altLang="en-US" dirty="0"/>
              <a:t>伊万</a:t>
            </a:r>
            <a:r>
              <a:rPr lang="en-US" altLang="zh-CN" dirty="0"/>
              <a:t>-</a:t>
            </a:r>
            <a:r>
              <a:rPr lang="zh-CN" altLang="en-US" dirty="0"/>
              <a:t>雅各布森，</a:t>
            </a:r>
            <a:r>
              <a:rPr lang="zh-CN" altLang="en-US" dirty="0">
                <a:solidFill>
                  <a:schemeClr val="tx2"/>
                </a:solidFill>
              </a:rPr>
              <a:t>面向对象</a:t>
            </a:r>
            <a:r>
              <a:rPr lang="zh-CN" altLang="en-US" dirty="0">
                <a:solidFill>
                  <a:srgbClr val="0000FF"/>
                </a:solidFill>
              </a:rPr>
              <a:t>软件工程</a:t>
            </a:r>
            <a:r>
              <a:rPr lang="en-US" altLang="zh-CN" dirty="0">
                <a:solidFill>
                  <a:schemeClr val="tx2"/>
                </a:solidFill>
              </a:rPr>
              <a:t>)</a:t>
            </a:r>
            <a:endParaRPr lang="en-US" altLang="zh-CN" dirty="0">
              <a:solidFill>
                <a:schemeClr val="tx2"/>
              </a:solidFill>
            </a:endParaRPr>
          </a:p>
          <a:p>
            <a:pPr lvl="2"/>
            <a:r>
              <a:rPr lang="zh-CN" altLang="en-US" dirty="0">
                <a:solidFill>
                  <a:srgbClr val="0000FF"/>
                </a:solidFill>
              </a:rPr>
              <a:t>擅长业务</a:t>
            </a:r>
            <a:r>
              <a:rPr lang="zh-CN" altLang="en-US" dirty="0" smtClean="0">
                <a:solidFill>
                  <a:srgbClr val="0000FF"/>
                </a:solidFill>
              </a:rPr>
              <a:t>建模（</a:t>
            </a:r>
            <a:r>
              <a:rPr lang="en-US" altLang="zh-CN" dirty="0" smtClean="0">
                <a:solidFill>
                  <a:srgbClr val="0000FF"/>
                </a:solidFill>
              </a:rPr>
              <a:t>Business Modeling）</a:t>
            </a:r>
            <a:endParaRPr lang="en-US" altLang="zh-CN" dirty="0" smtClean="0">
              <a:solidFill>
                <a:srgbClr val="0000FF"/>
              </a:solidFill>
            </a:endParaRPr>
          </a:p>
          <a:p>
            <a:pPr lvl="2"/>
            <a:r>
              <a:rPr lang="zh-CN" altLang="en-US" dirty="0" smtClean="0"/>
              <a:t>强调以体系的方式来理解、设计和构架企业信息系统</a:t>
            </a:r>
            <a:endParaRPr lang="zh-CN" altLang="en-US" dirty="0"/>
          </a:p>
        </p:txBody>
      </p:sp>
      <p:sp>
        <p:nvSpPr>
          <p:cNvPr id="50182" name="AutoShape 6"/>
          <p:cNvSpPr/>
          <p:nvPr/>
        </p:nvSpPr>
        <p:spPr bwMode="auto">
          <a:xfrm>
            <a:off x="6248400" y="1752600"/>
            <a:ext cx="914400" cy="2362200"/>
          </a:xfrm>
          <a:prstGeom prst="rightBrace">
            <a:avLst>
              <a:gd name="adj1" fmla="val 21528"/>
              <a:gd name="adj2" fmla="val 50000"/>
            </a:avLst>
          </a:prstGeom>
          <a:noFill/>
          <a:ln w="76200">
            <a:solidFill>
              <a:srgbClr val="FF6600"/>
            </a:solidFill>
            <a:round/>
          </a:ln>
          <a:effectLst/>
        </p:spPr>
        <p:txBody>
          <a:bodyPr wrap="none" anchor="ctr"/>
          <a:lstStyle/>
          <a:p>
            <a:endParaRPr lang="zh-CN" altLang="zh-CN"/>
          </a:p>
        </p:txBody>
      </p:sp>
      <p:sp>
        <p:nvSpPr>
          <p:cNvPr id="50184" name="Rectangle 8"/>
          <p:cNvSpPr>
            <a:spLocks noChangeArrowheads="1"/>
          </p:cNvSpPr>
          <p:nvPr/>
        </p:nvSpPr>
        <p:spPr bwMode="auto">
          <a:xfrm>
            <a:off x="1752600" y="5791200"/>
            <a:ext cx="6153150" cy="641350"/>
          </a:xfrm>
          <a:prstGeom prst="rect">
            <a:avLst/>
          </a:prstGeom>
          <a:solidFill>
            <a:srgbClr val="FF0000"/>
          </a:solidFill>
          <a:ln w="9525">
            <a:noFill/>
            <a:miter lim="800000"/>
          </a:ln>
          <a:effectLst/>
        </p:spPr>
        <p:txBody>
          <a:bodyPr wrap="none">
            <a:spAutoFit/>
          </a:bodyPr>
          <a:lstStyle/>
          <a:p>
            <a:pPr algn="l">
              <a:spcBef>
                <a:spcPct val="30000"/>
              </a:spcBef>
            </a:pPr>
            <a:r>
              <a:rPr lang="en-US" altLang="zh-CN" b="1" dirty="0">
                <a:solidFill>
                  <a:schemeClr val="bg1"/>
                </a:solidFill>
              </a:rPr>
              <a:t>Unified Modeling Language</a:t>
            </a:r>
            <a:endParaRPr lang="en-US" altLang="zh-CN" b="1" dirty="0">
              <a:solidFill>
                <a:schemeClr val="bg1"/>
              </a:solidFill>
            </a:endParaRPr>
          </a:p>
        </p:txBody>
      </p:sp>
      <p:sp>
        <p:nvSpPr>
          <p:cNvPr id="50187" name="AutoShape 11"/>
          <p:cNvSpPr>
            <a:spLocks noChangeArrowheads="1"/>
          </p:cNvSpPr>
          <p:nvPr/>
        </p:nvSpPr>
        <p:spPr bwMode="auto">
          <a:xfrm rot="5400000">
            <a:off x="7010400" y="3124200"/>
            <a:ext cx="2057400" cy="14478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ln>
          <a:effectLst/>
        </p:spPr>
        <p:txBody>
          <a:bodyPr rot="10800000" vert="eaVert" wrap="none" anchor="ctr"/>
          <a:lstStyle/>
          <a:p>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strips(downRight)">
                                      <p:cBhvr>
                                        <p:cTn id="7" dur="500"/>
                                        <p:tgtEl>
                                          <p:spTgt spid="50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strips(downRight)">
                                      <p:cBhvr>
                                        <p:cTn id="12" dur="500"/>
                                        <p:tgtEl>
                                          <p:spTgt spid="50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Effect transition="in" filter="strips(downRight)">
                                      <p:cBhvr>
                                        <p:cTn id="17" dur="500"/>
                                        <p:tgtEl>
                                          <p:spTgt spid="50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0179">
                                            <p:txEl>
                                              <p:pRg st="3" end="3"/>
                                            </p:txEl>
                                          </p:spTgt>
                                        </p:tgtEl>
                                        <p:attrNameLst>
                                          <p:attrName>style.visibility</p:attrName>
                                        </p:attrNameLst>
                                      </p:cBhvr>
                                      <p:to>
                                        <p:strVal val="visible"/>
                                      </p:to>
                                    </p:set>
                                    <p:animEffect transition="in" filter="strips(downRight)">
                                      <p:cBhvr>
                                        <p:cTn id="22" dur="500"/>
                                        <p:tgtEl>
                                          <p:spTgt spid="50179">
                                            <p:txEl>
                                              <p:pRg st="3" end="3"/>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50179">
                                            <p:txEl>
                                              <p:pRg st="4" end="4"/>
                                            </p:txEl>
                                          </p:spTgt>
                                        </p:tgtEl>
                                        <p:attrNameLst>
                                          <p:attrName>style.visibility</p:attrName>
                                        </p:attrNameLst>
                                      </p:cBhvr>
                                      <p:to>
                                        <p:strVal val="visible"/>
                                      </p:to>
                                    </p:set>
                                    <p:animEffect transition="in" filter="strips(downRight)">
                                      <p:cBhvr>
                                        <p:cTn id="25" dur="500"/>
                                        <p:tgtEl>
                                          <p:spTgt spid="5017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50179">
                                            <p:txEl>
                                              <p:pRg st="5" end="5"/>
                                            </p:txEl>
                                          </p:spTgt>
                                        </p:tgtEl>
                                        <p:attrNameLst>
                                          <p:attrName>style.visibility</p:attrName>
                                        </p:attrNameLst>
                                      </p:cBhvr>
                                      <p:to>
                                        <p:strVal val="visible"/>
                                      </p:to>
                                    </p:set>
                                    <p:animEffect transition="in" filter="strips(downRight)">
                                      <p:cBhvr>
                                        <p:cTn id="30" dur="500"/>
                                        <p:tgtEl>
                                          <p:spTgt spid="5017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50179">
                                            <p:txEl>
                                              <p:pRg st="6" end="6"/>
                                            </p:txEl>
                                          </p:spTgt>
                                        </p:tgtEl>
                                        <p:attrNameLst>
                                          <p:attrName>style.visibility</p:attrName>
                                        </p:attrNameLst>
                                      </p:cBhvr>
                                      <p:to>
                                        <p:strVal val="visible"/>
                                      </p:to>
                                    </p:set>
                                    <p:animEffect transition="in" filter="strips(downRight)">
                                      <p:cBhvr>
                                        <p:cTn id="35" dur="500"/>
                                        <p:tgtEl>
                                          <p:spTgt spid="50179">
                                            <p:txEl>
                                              <p:pRg st="6" end="6"/>
                                            </p:txEl>
                                          </p:spTgt>
                                        </p:tgtEl>
                                      </p:cBhvr>
                                    </p:animEffect>
                                  </p:childTnLst>
                                </p:cTn>
                              </p:par>
                              <p:par>
                                <p:cTn id="36" presetID="18" presetClass="entr" presetSubtype="6" fill="hold" grpId="0" nodeType="withEffect">
                                  <p:stCondLst>
                                    <p:cond delay="0"/>
                                  </p:stCondLst>
                                  <p:childTnLst>
                                    <p:set>
                                      <p:cBhvr>
                                        <p:cTn id="37" dur="1" fill="hold">
                                          <p:stCondLst>
                                            <p:cond delay="0"/>
                                          </p:stCondLst>
                                        </p:cTn>
                                        <p:tgtEl>
                                          <p:spTgt spid="50179">
                                            <p:txEl>
                                              <p:pRg st="7" end="7"/>
                                            </p:txEl>
                                          </p:spTgt>
                                        </p:tgtEl>
                                        <p:attrNameLst>
                                          <p:attrName>style.visibility</p:attrName>
                                        </p:attrNameLst>
                                      </p:cBhvr>
                                      <p:to>
                                        <p:strVal val="visible"/>
                                      </p:to>
                                    </p:set>
                                    <p:animEffect transition="in" filter="strips(downRight)">
                                      <p:cBhvr>
                                        <p:cTn id="38" dur="500"/>
                                        <p:tgtEl>
                                          <p:spTgt spid="50179">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50179">
                                            <p:txEl>
                                              <p:pRg st="8" end="8"/>
                                            </p:txEl>
                                          </p:spTgt>
                                        </p:tgtEl>
                                        <p:attrNameLst>
                                          <p:attrName>style.visibility</p:attrName>
                                        </p:attrNameLst>
                                      </p:cBhvr>
                                      <p:to>
                                        <p:strVal val="visible"/>
                                      </p:to>
                                    </p:set>
                                    <p:animEffect transition="in" filter="strips(downRight)">
                                      <p:cBhvr>
                                        <p:cTn id="43" dur="500"/>
                                        <p:tgtEl>
                                          <p:spTgt spid="50179">
                                            <p:txEl>
                                              <p:pRg st="8" end="8"/>
                                            </p:txEl>
                                          </p:spTgt>
                                        </p:tgtEl>
                                      </p:cBhvr>
                                    </p:animEffect>
                                  </p:childTnLst>
                                </p:cTn>
                              </p:par>
                              <p:par>
                                <p:cTn id="44" presetID="18" presetClass="entr" presetSubtype="6" fill="hold" grpId="0" nodeType="withEffect">
                                  <p:stCondLst>
                                    <p:cond delay="0"/>
                                  </p:stCondLst>
                                  <p:childTnLst>
                                    <p:set>
                                      <p:cBhvr>
                                        <p:cTn id="45" dur="1" fill="hold">
                                          <p:stCondLst>
                                            <p:cond delay="0"/>
                                          </p:stCondLst>
                                        </p:cTn>
                                        <p:tgtEl>
                                          <p:spTgt spid="50179">
                                            <p:txEl>
                                              <p:pRg st="9" end="9"/>
                                            </p:txEl>
                                          </p:spTgt>
                                        </p:tgtEl>
                                        <p:attrNameLst>
                                          <p:attrName>style.visibility</p:attrName>
                                        </p:attrNameLst>
                                      </p:cBhvr>
                                      <p:to>
                                        <p:strVal val="visible"/>
                                      </p:to>
                                    </p:set>
                                    <p:animEffect transition="in" filter="strips(downRight)">
                                      <p:cBhvr>
                                        <p:cTn id="46" dur="500"/>
                                        <p:tgtEl>
                                          <p:spTgt spid="50179">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50182"/>
                                        </p:tgtEl>
                                        <p:attrNameLst>
                                          <p:attrName>style.visibility</p:attrName>
                                        </p:attrNameLst>
                                      </p:cBhvr>
                                      <p:to>
                                        <p:strVal val="visible"/>
                                      </p:to>
                                    </p:set>
                                    <p:animEffect transition="in" filter="strips(downRight)">
                                      <p:cBhvr>
                                        <p:cTn id="51" dur="500"/>
                                        <p:tgtEl>
                                          <p:spTgt spid="50182"/>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50187"/>
                                        </p:tgtEl>
                                        <p:attrNameLst>
                                          <p:attrName>style.visibility</p:attrName>
                                        </p:attrNameLst>
                                      </p:cBhvr>
                                      <p:to>
                                        <p:strVal val="visible"/>
                                      </p:to>
                                    </p:set>
                                    <p:animEffect transition="in" filter="strips(downRight)">
                                      <p:cBhvr>
                                        <p:cTn id="56" dur="500"/>
                                        <p:tgtEl>
                                          <p:spTgt spid="50187"/>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50184"/>
                                        </p:tgtEl>
                                        <p:attrNameLst>
                                          <p:attrName>style.visibility</p:attrName>
                                        </p:attrNameLst>
                                      </p:cBhvr>
                                      <p:to>
                                        <p:strVal val="visible"/>
                                      </p:to>
                                    </p:set>
                                    <p:animEffect transition="in" filter="box(in)">
                                      <p:cBhvr>
                                        <p:cTn id="61" dur="500"/>
                                        <p:tgtEl>
                                          <p:spTgt spid="50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P spid="50182" grpId="0" animBg="1"/>
      <p:bldP spid="50184" grpId="0" animBg="1"/>
      <p:bldP spid="5018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a:spLocks noGrp="1"/>
          </p:cNvSpPr>
          <p:nvPr>
            <p:ph type="dt" sz="half" idx="10"/>
          </p:nvPr>
        </p:nvSpPr>
        <p:spPr/>
        <p:txBody>
          <a:bodyPr/>
          <a:lstStyle/>
          <a:p>
            <a:fld id="{9FA23DDD-09D4-4423-B3CA-371061D4F886}" type="datetime1">
              <a:rPr lang="zh-CN" altLang="en-US"/>
            </a:fld>
            <a:endParaRPr lang="en-US" altLang="zh-CN"/>
          </a:p>
        </p:txBody>
      </p:sp>
      <p:sp>
        <p:nvSpPr>
          <p:cNvPr id="19" name="灯片编号占位符 4"/>
          <p:cNvSpPr>
            <a:spLocks noGrp="1"/>
          </p:cNvSpPr>
          <p:nvPr>
            <p:ph type="sldNum" sz="quarter" idx="11"/>
          </p:nvPr>
        </p:nvSpPr>
        <p:spPr/>
        <p:txBody>
          <a:bodyPr/>
          <a:lstStyle/>
          <a:p>
            <a:fld id="{304563CB-F6F1-4320-8692-12BEA939ABF3}" type="slidenum">
              <a:rPr lang="en-US" altLang="zh-CN"/>
            </a:fld>
            <a:endParaRPr lang="en-US" altLang="zh-CN"/>
          </a:p>
        </p:txBody>
      </p:sp>
      <p:sp>
        <p:nvSpPr>
          <p:cNvPr id="324610" name="Rectangle 2"/>
          <p:cNvSpPr>
            <a:spLocks noGrp="1" noChangeArrowheads="1"/>
          </p:cNvSpPr>
          <p:nvPr>
            <p:ph type="title"/>
          </p:nvPr>
        </p:nvSpPr>
        <p:spPr/>
        <p:txBody>
          <a:bodyPr/>
          <a:lstStyle/>
          <a:p>
            <a:r>
              <a:rPr lang="zh-CN" altLang="en-US"/>
              <a:t>注册课程系统的边界类</a:t>
            </a:r>
            <a:endParaRPr lang="zh-CN" altLang="en-US"/>
          </a:p>
        </p:txBody>
      </p:sp>
      <p:pic>
        <p:nvPicPr>
          <p:cNvPr id="324611" name="Picture 3" descr="Use 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09600" y="990600"/>
            <a:ext cx="7772400" cy="5532438"/>
          </a:xfrm>
          <a:prstGeom prst="rect">
            <a:avLst/>
          </a:prstGeom>
          <a:noFill/>
        </p:spPr>
      </p:pic>
      <p:sp>
        <p:nvSpPr>
          <p:cNvPr id="324612" name="Rectangle 4"/>
          <p:cNvSpPr>
            <a:spLocks noChangeArrowheads="1"/>
          </p:cNvSpPr>
          <p:nvPr/>
        </p:nvSpPr>
        <p:spPr bwMode="auto">
          <a:xfrm>
            <a:off x="2057400" y="3643313"/>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⑴</a:t>
            </a:r>
            <a:endParaRPr lang="en-US" altLang="en-US" sz="2000" b="1">
              <a:solidFill>
                <a:srgbClr val="0000FF"/>
              </a:solidFill>
              <a:latin typeface="黑体" panose="02010609060101010101" charset="-122"/>
              <a:ea typeface="黑体" panose="02010609060101010101" charset="-122"/>
            </a:endParaRPr>
          </a:p>
        </p:txBody>
      </p:sp>
      <p:sp>
        <p:nvSpPr>
          <p:cNvPr id="324613" name="Rectangle 5"/>
          <p:cNvSpPr>
            <a:spLocks noChangeArrowheads="1"/>
          </p:cNvSpPr>
          <p:nvPr/>
        </p:nvSpPr>
        <p:spPr bwMode="auto">
          <a:xfrm>
            <a:off x="1600200" y="48768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⑵</a:t>
            </a:r>
            <a:endParaRPr lang="en-US" altLang="en-US" sz="2000" b="1">
              <a:solidFill>
                <a:srgbClr val="0000FF"/>
              </a:solidFill>
              <a:latin typeface="黑体" panose="02010609060101010101" charset="-122"/>
              <a:ea typeface="黑体" panose="02010609060101010101" charset="-122"/>
            </a:endParaRPr>
          </a:p>
        </p:txBody>
      </p:sp>
      <p:sp>
        <p:nvSpPr>
          <p:cNvPr id="324614" name="Rectangle 6"/>
          <p:cNvSpPr>
            <a:spLocks noChangeArrowheads="1"/>
          </p:cNvSpPr>
          <p:nvPr/>
        </p:nvSpPr>
        <p:spPr bwMode="auto">
          <a:xfrm>
            <a:off x="1600200" y="57150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⑶</a:t>
            </a:r>
            <a:endParaRPr lang="en-US" altLang="en-US" sz="2000" b="1">
              <a:solidFill>
                <a:srgbClr val="0000FF"/>
              </a:solidFill>
              <a:latin typeface="黑体" panose="02010609060101010101" charset="-122"/>
              <a:ea typeface="黑体" panose="02010609060101010101" charset="-122"/>
            </a:endParaRPr>
          </a:p>
        </p:txBody>
      </p:sp>
      <p:sp>
        <p:nvSpPr>
          <p:cNvPr id="324615" name="Rectangle 7"/>
          <p:cNvSpPr>
            <a:spLocks noChangeArrowheads="1"/>
          </p:cNvSpPr>
          <p:nvPr/>
        </p:nvSpPr>
        <p:spPr bwMode="auto">
          <a:xfrm>
            <a:off x="4876800" y="35814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⑴</a:t>
            </a:r>
            <a:endParaRPr lang="en-US" altLang="en-US" sz="2000" b="1">
              <a:solidFill>
                <a:srgbClr val="0000FF"/>
              </a:solidFill>
              <a:latin typeface="黑体" panose="02010609060101010101" charset="-122"/>
              <a:ea typeface="黑体" panose="02010609060101010101" charset="-122"/>
            </a:endParaRPr>
          </a:p>
        </p:txBody>
      </p:sp>
      <p:sp>
        <p:nvSpPr>
          <p:cNvPr id="324616" name="Rectangle 8"/>
          <p:cNvSpPr>
            <a:spLocks noChangeArrowheads="1"/>
          </p:cNvSpPr>
          <p:nvPr/>
        </p:nvSpPr>
        <p:spPr bwMode="auto">
          <a:xfrm>
            <a:off x="1600200" y="42672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⑴</a:t>
            </a:r>
            <a:endParaRPr lang="en-US" altLang="en-US" sz="2000" b="1">
              <a:solidFill>
                <a:srgbClr val="0000FF"/>
              </a:solidFill>
              <a:latin typeface="黑体" panose="02010609060101010101" charset="-122"/>
              <a:ea typeface="黑体" panose="02010609060101010101" charset="-122"/>
            </a:endParaRPr>
          </a:p>
        </p:txBody>
      </p:sp>
      <p:grpSp>
        <p:nvGrpSpPr>
          <p:cNvPr id="324617" name="Group 9"/>
          <p:cNvGrpSpPr/>
          <p:nvPr/>
        </p:nvGrpSpPr>
        <p:grpSpPr bwMode="auto">
          <a:xfrm>
            <a:off x="457200" y="1066800"/>
            <a:ext cx="1873250" cy="1465263"/>
            <a:chOff x="1791" y="1392"/>
            <a:chExt cx="1180" cy="923"/>
          </a:xfrm>
        </p:grpSpPr>
        <p:sp>
          <p:nvSpPr>
            <p:cNvPr id="324618" name="Text Box 10"/>
            <p:cNvSpPr txBox="1">
              <a:spLocks noChangeArrowheads="1"/>
            </p:cNvSpPr>
            <p:nvPr/>
          </p:nvSpPr>
          <p:spPr bwMode="auto">
            <a:xfrm>
              <a:off x="2064" y="1392"/>
              <a:ext cx="907" cy="923"/>
            </a:xfrm>
            <a:prstGeom prst="rect">
              <a:avLst/>
            </a:prstGeom>
            <a:solidFill>
              <a:srgbClr val="FFFF99"/>
            </a:solidFill>
            <a:ln w="9525">
              <a:noFill/>
              <a:miter lim="800000"/>
            </a:ln>
            <a:effectLst/>
          </p:spPr>
          <p:txBody>
            <a:bodyPr>
              <a:spAutoFit/>
            </a:bodyPr>
            <a:lstStyle/>
            <a:p>
              <a:pPr algn="l"/>
              <a:r>
                <a:rPr lang="en-US" altLang="zh-CN" sz="1800" b="1">
                  <a:solidFill>
                    <a:srgbClr val="FF0000"/>
                  </a:solidFill>
                  <a:ea typeface="黑体" panose="02010609060101010101" charset="-122"/>
                </a:rPr>
                <a:t>LoginForm</a:t>
              </a:r>
              <a:r>
                <a:rPr lang="en-US" altLang="zh-CN" sz="1800" b="1">
                  <a:solidFill>
                    <a:schemeClr val="tx2"/>
                  </a:solidFill>
                  <a:ea typeface="黑体" panose="02010609060101010101" charset="-122"/>
                </a:rPr>
                <a:t> </a:t>
              </a:r>
              <a:r>
                <a:rPr lang="zh-CN" altLang="en-US" sz="1800" b="1">
                  <a:solidFill>
                    <a:schemeClr val="tx2"/>
                  </a:solidFill>
                  <a:ea typeface="黑体" panose="02010609060101010101" charset="-122"/>
                </a:rPr>
                <a:t>为</a:t>
              </a:r>
              <a:r>
                <a:rPr lang="zh-CN" altLang="en-US" sz="1800" b="1">
                  <a:solidFill>
                    <a:srgbClr val="0000FF"/>
                  </a:solidFill>
                  <a:ea typeface="黑体" panose="02010609060101010101" charset="-122"/>
                </a:rPr>
                <a:t>教师</a:t>
              </a:r>
              <a:r>
                <a:rPr lang="zh-CN" altLang="en-US" sz="1800" b="1">
                  <a:solidFill>
                    <a:schemeClr val="tx2"/>
                  </a:solidFill>
                  <a:ea typeface="黑体" panose="02010609060101010101" charset="-122"/>
                </a:rPr>
                <a:t>、</a:t>
              </a:r>
              <a:r>
                <a:rPr lang="zh-CN" altLang="en-US" sz="1800" b="1">
                  <a:solidFill>
                    <a:srgbClr val="0000FF"/>
                  </a:solidFill>
                  <a:ea typeface="黑体" panose="02010609060101010101" charset="-122"/>
                </a:rPr>
                <a:t>学生</a:t>
              </a:r>
              <a:r>
                <a:rPr lang="zh-CN" altLang="en-US" sz="1800" b="1">
                  <a:solidFill>
                    <a:schemeClr val="tx2"/>
                  </a:solidFill>
                  <a:ea typeface="黑体" panose="02010609060101010101" charset="-122"/>
                </a:rPr>
                <a:t>和</a:t>
              </a:r>
              <a:r>
                <a:rPr lang="zh-CN" altLang="en-US" sz="1800" b="1">
                  <a:solidFill>
                    <a:srgbClr val="0000FF"/>
                  </a:solidFill>
                  <a:ea typeface="黑体" panose="02010609060101010101" charset="-122"/>
                </a:rPr>
                <a:t>注册管理员</a:t>
              </a:r>
              <a:r>
                <a:rPr lang="zh-CN" altLang="en-US" sz="1800" b="1">
                  <a:solidFill>
                    <a:schemeClr val="tx2"/>
                  </a:solidFill>
                  <a:ea typeface="黑体" panose="02010609060101010101" charset="-122"/>
                </a:rPr>
                <a:t>提供登录的操作</a:t>
              </a:r>
              <a:endParaRPr lang="zh-CN" altLang="en-US" sz="1800" b="1">
                <a:solidFill>
                  <a:schemeClr val="tx2"/>
                </a:solidFill>
                <a:ea typeface="黑体" panose="02010609060101010101" charset="-122"/>
              </a:endParaRPr>
            </a:p>
          </p:txBody>
        </p:sp>
        <p:sp>
          <p:nvSpPr>
            <p:cNvPr id="324619" name="Rectangle 11"/>
            <p:cNvSpPr>
              <a:spLocks noChangeArrowheads="1"/>
            </p:cNvSpPr>
            <p:nvPr/>
          </p:nvSpPr>
          <p:spPr bwMode="auto">
            <a:xfrm>
              <a:off x="1791" y="1536"/>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⑴</a:t>
              </a:r>
              <a:endParaRPr lang="en-US" altLang="en-US" sz="2000" b="1">
                <a:solidFill>
                  <a:srgbClr val="0000FF"/>
                </a:solidFill>
                <a:latin typeface="黑体" panose="02010609060101010101" charset="-122"/>
                <a:ea typeface="黑体" panose="02010609060101010101" charset="-122"/>
              </a:endParaRPr>
            </a:p>
          </p:txBody>
        </p:sp>
      </p:grpSp>
      <p:grpSp>
        <p:nvGrpSpPr>
          <p:cNvPr id="324620" name="Group 12"/>
          <p:cNvGrpSpPr/>
          <p:nvPr/>
        </p:nvGrpSpPr>
        <p:grpSpPr bwMode="auto">
          <a:xfrm>
            <a:off x="2667000" y="1143000"/>
            <a:ext cx="2105025" cy="1190625"/>
            <a:chOff x="1872" y="718"/>
            <a:chExt cx="1326" cy="750"/>
          </a:xfrm>
        </p:grpSpPr>
        <p:sp>
          <p:nvSpPr>
            <p:cNvPr id="324621" name="Text Box 13"/>
            <p:cNvSpPr txBox="1">
              <a:spLocks noChangeArrowheads="1"/>
            </p:cNvSpPr>
            <p:nvPr/>
          </p:nvSpPr>
          <p:spPr bwMode="auto">
            <a:xfrm>
              <a:off x="2109" y="718"/>
              <a:ext cx="1089" cy="750"/>
            </a:xfrm>
            <a:prstGeom prst="rect">
              <a:avLst/>
            </a:prstGeom>
            <a:solidFill>
              <a:srgbClr val="FFFF99"/>
            </a:solidFill>
            <a:ln w="9525">
              <a:noFill/>
              <a:miter lim="800000"/>
            </a:ln>
            <a:effectLst/>
          </p:spPr>
          <p:txBody>
            <a:bodyPr>
              <a:spAutoFit/>
            </a:bodyPr>
            <a:lstStyle/>
            <a:p>
              <a:r>
                <a:rPr lang="en-US" altLang="zh-CN" sz="1800" b="1">
                  <a:solidFill>
                    <a:srgbClr val="FF0000"/>
                  </a:solidFill>
                  <a:ea typeface="黑体" panose="02010609060101010101" charset="-122"/>
                </a:rPr>
                <a:t>Register</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CoursesForm</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为</a:t>
              </a:r>
              <a:r>
                <a:rPr lang="zh-CN" altLang="en-US" sz="1800" b="1">
                  <a:solidFill>
                    <a:srgbClr val="0000FF"/>
                  </a:solidFill>
                  <a:ea typeface="黑体" panose="02010609060101010101" charset="-122"/>
                </a:rPr>
                <a:t>学生</a:t>
              </a:r>
              <a:r>
                <a:rPr lang="zh-CN" altLang="en-US" sz="1800" b="1">
                  <a:solidFill>
                    <a:schemeClr val="tx2"/>
                  </a:solidFill>
                  <a:ea typeface="黑体" panose="02010609060101010101" charset="-122"/>
                </a:rPr>
                <a:t>提供选课注册的操作</a:t>
              </a:r>
              <a:endParaRPr lang="zh-CN" altLang="en-US" sz="1800" b="1">
                <a:solidFill>
                  <a:schemeClr val="tx2"/>
                </a:solidFill>
                <a:ea typeface="黑体" panose="02010609060101010101" charset="-122"/>
              </a:endParaRPr>
            </a:p>
          </p:txBody>
        </p:sp>
        <p:sp>
          <p:nvSpPr>
            <p:cNvPr id="324622" name="Rectangle 14"/>
            <p:cNvSpPr>
              <a:spLocks noChangeArrowheads="1"/>
            </p:cNvSpPr>
            <p:nvPr/>
          </p:nvSpPr>
          <p:spPr bwMode="auto">
            <a:xfrm>
              <a:off x="1872" y="768"/>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⑵</a:t>
              </a:r>
              <a:endParaRPr lang="en-US" altLang="en-US" sz="2000" b="1">
                <a:solidFill>
                  <a:srgbClr val="0000FF"/>
                </a:solidFill>
                <a:latin typeface="黑体" panose="02010609060101010101" charset="-122"/>
                <a:ea typeface="黑体" panose="02010609060101010101" charset="-122"/>
              </a:endParaRPr>
            </a:p>
          </p:txBody>
        </p:sp>
      </p:grpSp>
      <p:grpSp>
        <p:nvGrpSpPr>
          <p:cNvPr id="324623" name="Group 15"/>
          <p:cNvGrpSpPr/>
          <p:nvPr/>
        </p:nvGrpSpPr>
        <p:grpSpPr bwMode="auto">
          <a:xfrm>
            <a:off x="5334000" y="1139825"/>
            <a:ext cx="2157413" cy="1190625"/>
            <a:chOff x="3744" y="718"/>
            <a:chExt cx="1359" cy="750"/>
          </a:xfrm>
        </p:grpSpPr>
        <p:sp>
          <p:nvSpPr>
            <p:cNvPr id="324624" name="Text Box 16"/>
            <p:cNvSpPr txBox="1">
              <a:spLocks noChangeArrowheads="1"/>
            </p:cNvSpPr>
            <p:nvPr/>
          </p:nvSpPr>
          <p:spPr bwMode="auto">
            <a:xfrm>
              <a:off x="3969" y="718"/>
              <a:ext cx="1134" cy="750"/>
            </a:xfrm>
            <a:prstGeom prst="rect">
              <a:avLst/>
            </a:prstGeom>
            <a:solidFill>
              <a:srgbClr val="FFFF99"/>
            </a:solidFill>
            <a:ln w="9525">
              <a:noFill/>
              <a:miter lim="800000"/>
            </a:ln>
            <a:effectLst/>
          </p:spPr>
          <p:txBody>
            <a:bodyPr>
              <a:spAutoFit/>
            </a:bodyPr>
            <a:lstStyle/>
            <a:p>
              <a:r>
                <a:rPr lang="en-US" altLang="zh-CN" sz="1800" b="1">
                  <a:solidFill>
                    <a:srgbClr val="FF0000"/>
                  </a:solidFill>
                  <a:ea typeface="黑体" panose="02010609060101010101" charset="-122"/>
                </a:rPr>
                <a:t>ViewReport</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 </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a:t>
              </a:r>
              <a:r>
                <a:rPr lang="zh-CN" altLang="en-US" sz="1800" b="1">
                  <a:solidFill>
                    <a:srgbClr val="0000FF"/>
                  </a:solidFill>
                  <a:ea typeface="黑体" panose="02010609060101010101" charset="-122"/>
                </a:rPr>
                <a:t>学生</a:t>
              </a:r>
              <a:r>
                <a:rPr lang="zh-CN" altLang="en-US" sz="1800" b="1">
                  <a:solidFill>
                    <a:schemeClr val="tx2"/>
                  </a:solidFill>
                  <a:ea typeface="黑体" panose="02010609060101010101" charset="-122"/>
                </a:rPr>
                <a:t>提供成绩查询的操作</a:t>
              </a:r>
              <a:endParaRPr lang="zh-CN" altLang="en-US" sz="1800" b="1">
                <a:solidFill>
                  <a:schemeClr val="tx2"/>
                </a:solidFill>
                <a:ea typeface="黑体" panose="02010609060101010101" charset="-122"/>
              </a:endParaRPr>
            </a:p>
          </p:txBody>
        </p:sp>
        <p:sp>
          <p:nvSpPr>
            <p:cNvPr id="324625" name="Rectangle 17"/>
            <p:cNvSpPr>
              <a:spLocks noChangeArrowheads="1"/>
            </p:cNvSpPr>
            <p:nvPr/>
          </p:nvSpPr>
          <p:spPr bwMode="auto">
            <a:xfrm>
              <a:off x="3744" y="720"/>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⑶</a:t>
              </a:r>
              <a:endParaRPr lang="en-US" altLang="en-US" sz="2000" b="1">
                <a:solidFill>
                  <a:srgbClr val="0000FF"/>
                </a:solidFill>
                <a:latin typeface="黑体" panose="02010609060101010101" charset="-122"/>
                <a:ea typeface="黑体" panose="0201060906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617"/>
                                        </p:tgtEl>
                                        <p:attrNameLst>
                                          <p:attrName>style.visibility</p:attrName>
                                        </p:attrNameLst>
                                      </p:cBhvr>
                                      <p:to>
                                        <p:strVal val="visible"/>
                                      </p:to>
                                    </p:set>
                                    <p:anim calcmode="lin" valueType="num">
                                      <p:cBhvr additive="base">
                                        <p:cTn id="7" dur="500" fill="hold"/>
                                        <p:tgtEl>
                                          <p:spTgt spid="324617"/>
                                        </p:tgtEl>
                                        <p:attrNameLst>
                                          <p:attrName>ppt_x</p:attrName>
                                        </p:attrNameLst>
                                      </p:cBhvr>
                                      <p:tavLst>
                                        <p:tav tm="0">
                                          <p:val>
                                            <p:strVal val="#ppt_x"/>
                                          </p:val>
                                        </p:tav>
                                        <p:tav tm="100000">
                                          <p:val>
                                            <p:strVal val="#ppt_x"/>
                                          </p:val>
                                        </p:tav>
                                      </p:tavLst>
                                    </p:anim>
                                    <p:anim calcmode="lin" valueType="num">
                                      <p:cBhvr additive="base">
                                        <p:cTn id="8" dur="500" fill="hold"/>
                                        <p:tgtEl>
                                          <p:spTgt spid="3246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4612"/>
                                        </p:tgtEl>
                                        <p:attrNameLst>
                                          <p:attrName>style.visibility</p:attrName>
                                        </p:attrNameLst>
                                      </p:cBhvr>
                                      <p:to>
                                        <p:strVal val="visible"/>
                                      </p:to>
                                    </p:set>
                                    <p:anim calcmode="lin" valueType="num">
                                      <p:cBhvr additive="base">
                                        <p:cTn id="11" dur="500" fill="hold"/>
                                        <p:tgtEl>
                                          <p:spTgt spid="324612"/>
                                        </p:tgtEl>
                                        <p:attrNameLst>
                                          <p:attrName>ppt_x</p:attrName>
                                        </p:attrNameLst>
                                      </p:cBhvr>
                                      <p:tavLst>
                                        <p:tav tm="0">
                                          <p:val>
                                            <p:strVal val="#ppt_x"/>
                                          </p:val>
                                        </p:tav>
                                        <p:tav tm="100000">
                                          <p:val>
                                            <p:strVal val="#ppt_x"/>
                                          </p:val>
                                        </p:tav>
                                      </p:tavLst>
                                    </p:anim>
                                    <p:anim calcmode="lin" valueType="num">
                                      <p:cBhvr additive="base">
                                        <p:cTn id="12" dur="500" fill="hold"/>
                                        <p:tgtEl>
                                          <p:spTgt spid="3246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4616"/>
                                        </p:tgtEl>
                                        <p:attrNameLst>
                                          <p:attrName>style.visibility</p:attrName>
                                        </p:attrNameLst>
                                      </p:cBhvr>
                                      <p:to>
                                        <p:strVal val="visible"/>
                                      </p:to>
                                    </p:set>
                                    <p:anim calcmode="lin" valueType="num">
                                      <p:cBhvr additive="base">
                                        <p:cTn id="15" dur="500" fill="hold"/>
                                        <p:tgtEl>
                                          <p:spTgt spid="324616"/>
                                        </p:tgtEl>
                                        <p:attrNameLst>
                                          <p:attrName>ppt_x</p:attrName>
                                        </p:attrNameLst>
                                      </p:cBhvr>
                                      <p:tavLst>
                                        <p:tav tm="0">
                                          <p:val>
                                            <p:strVal val="#ppt_x"/>
                                          </p:val>
                                        </p:tav>
                                        <p:tav tm="100000">
                                          <p:val>
                                            <p:strVal val="#ppt_x"/>
                                          </p:val>
                                        </p:tav>
                                      </p:tavLst>
                                    </p:anim>
                                    <p:anim calcmode="lin" valueType="num">
                                      <p:cBhvr additive="base">
                                        <p:cTn id="16" dur="500" fill="hold"/>
                                        <p:tgtEl>
                                          <p:spTgt spid="3246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4615"/>
                                        </p:tgtEl>
                                        <p:attrNameLst>
                                          <p:attrName>style.visibility</p:attrName>
                                        </p:attrNameLst>
                                      </p:cBhvr>
                                      <p:to>
                                        <p:strVal val="visible"/>
                                      </p:to>
                                    </p:set>
                                    <p:anim calcmode="lin" valueType="num">
                                      <p:cBhvr additive="base">
                                        <p:cTn id="19" dur="500" fill="hold"/>
                                        <p:tgtEl>
                                          <p:spTgt spid="324615"/>
                                        </p:tgtEl>
                                        <p:attrNameLst>
                                          <p:attrName>ppt_x</p:attrName>
                                        </p:attrNameLst>
                                      </p:cBhvr>
                                      <p:tavLst>
                                        <p:tav tm="0">
                                          <p:val>
                                            <p:strVal val="#ppt_x"/>
                                          </p:val>
                                        </p:tav>
                                        <p:tav tm="100000">
                                          <p:val>
                                            <p:strVal val="#ppt_x"/>
                                          </p:val>
                                        </p:tav>
                                      </p:tavLst>
                                    </p:anim>
                                    <p:anim calcmode="lin" valueType="num">
                                      <p:cBhvr additive="base">
                                        <p:cTn id="20" dur="500" fill="hold"/>
                                        <p:tgtEl>
                                          <p:spTgt spid="3246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324617"/>
                                        </p:tgtEl>
                                        <p:attrNameLst>
                                          <p:attrName>ppt_x</p:attrName>
                                        </p:attrNameLst>
                                      </p:cBhvr>
                                      <p:tavLst>
                                        <p:tav tm="0">
                                          <p:val>
                                            <p:strVal val="ppt_x"/>
                                          </p:val>
                                        </p:tav>
                                        <p:tav tm="100000">
                                          <p:val>
                                            <p:strVal val="ppt_x"/>
                                          </p:val>
                                        </p:tav>
                                      </p:tavLst>
                                    </p:anim>
                                    <p:anim calcmode="lin" valueType="num">
                                      <p:cBhvr additive="base">
                                        <p:cTn id="25" dur="500"/>
                                        <p:tgtEl>
                                          <p:spTgt spid="324617"/>
                                        </p:tgtEl>
                                        <p:attrNameLst>
                                          <p:attrName>ppt_y</p:attrName>
                                        </p:attrNameLst>
                                      </p:cBhvr>
                                      <p:tavLst>
                                        <p:tav tm="0">
                                          <p:val>
                                            <p:strVal val="ppt_y"/>
                                          </p:val>
                                        </p:tav>
                                        <p:tav tm="100000">
                                          <p:val>
                                            <p:strVal val="1+ppt_h/2"/>
                                          </p:val>
                                        </p:tav>
                                      </p:tavLst>
                                    </p:anim>
                                    <p:set>
                                      <p:cBhvr>
                                        <p:cTn id="26" dur="1" fill="hold">
                                          <p:stCondLst>
                                            <p:cond delay="499"/>
                                          </p:stCondLst>
                                        </p:cTn>
                                        <p:tgtEl>
                                          <p:spTgt spid="3246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4620"/>
                                        </p:tgtEl>
                                        <p:attrNameLst>
                                          <p:attrName>style.visibility</p:attrName>
                                        </p:attrNameLst>
                                      </p:cBhvr>
                                      <p:to>
                                        <p:strVal val="visible"/>
                                      </p:to>
                                    </p:set>
                                    <p:anim calcmode="lin" valueType="num">
                                      <p:cBhvr additive="base">
                                        <p:cTn id="31" dur="500" fill="hold"/>
                                        <p:tgtEl>
                                          <p:spTgt spid="324620"/>
                                        </p:tgtEl>
                                        <p:attrNameLst>
                                          <p:attrName>ppt_x</p:attrName>
                                        </p:attrNameLst>
                                      </p:cBhvr>
                                      <p:tavLst>
                                        <p:tav tm="0">
                                          <p:val>
                                            <p:strVal val="#ppt_x"/>
                                          </p:val>
                                        </p:tav>
                                        <p:tav tm="100000">
                                          <p:val>
                                            <p:strVal val="#ppt_x"/>
                                          </p:val>
                                        </p:tav>
                                      </p:tavLst>
                                    </p:anim>
                                    <p:anim calcmode="lin" valueType="num">
                                      <p:cBhvr additive="base">
                                        <p:cTn id="32" dur="500" fill="hold"/>
                                        <p:tgtEl>
                                          <p:spTgt spid="3246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4613"/>
                                        </p:tgtEl>
                                        <p:attrNameLst>
                                          <p:attrName>style.visibility</p:attrName>
                                        </p:attrNameLst>
                                      </p:cBhvr>
                                      <p:to>
                                        <p:strVal val="visible"/>
                                      </p:to>
                                    </p:set>
                                    <p:anim calcmode="lin" valueType="num">
                                      <p:cBhvr additive="base">
                                        <p:cTn id="35" dur="500" fill="hold"/>
                                        <p:tgtEl>
                                          <p:spTgt spid="324613"/>
                                        </p:tgtEl>
                                        <p:attrNameLst>
                                          <p:attrName>ppt_x</p:attrName>
                                        </p:attrNameLst>
                                      </p:cBhvr>
                                      <p:tavLst>
                                        <p:tav tm="0">
                                          <p:val>
                                            <p:strVal val="#ppt_x"/>
                                          </p:val>
                                        </p:tav>
                                        <p:tav tm="100000">
                                          <p:val>
                                            <p:strVal val="#ppt_x"/>
                                          </p:val>
                                        </p:tav>
                                      </p:tavLst>
                                    </p:anim>
                                    <p:anim calcmode="lin" valueType="num">
                                      <p:cBhvr additive="base">
                                        <p:cTn id="36" dur="500" fill="hold"/>
                                        <p:tgtEl>
                                          <p:spTgt spid="3246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324620"/>
                                        </p:tgtEl>
                                        <p:attrNameLst>
                                          <p:attrName>ppt_x</p:attrName>
                                        </p:attrNameLst>
                                      </p:cBhvr>
                                      <p:tavLst>
                                        <p:tav tm="0">
                                          <p:val>
                                            <p:strVal val="ppt_x"/>
                                          </p:val>
                                        </p:tav>
                                        <p:tav tm="100000">
                                          <p:val>
                                            <p:strVal val="ppt_x"/>
                                          </p:val>
                                        </p:tav>
                                      </p:tavLst>
                                    </p:anim>
                                    <p:anim calcmode="lin" valueType="num">
                                      <p:cBhvr additive="base">
                                        <p:cTn id="41" dur="500"/>
                                        <p:tgtEl>
                                          <p:spTgt spid="324620"/>
                                        </p:tgtEl>
                                        <p:attrNameLst>
                                          <p:attrName>ppt_y</p:attrName>
                                        </p:attrNameLst>
                                      </p:cBhvr>
                                      <p:tavLst>
                                        <p:tav tm="0">
                                          <p:val>
                                            <p:strVal val="ppt_y"/>
                                          </p:val>
                                        </p:tav>
                                        <p:tav tm="100000">
                                          <p:val>
                                            <p:strVal val="1+ppt_h/2"/>
                                          </p:val>
                                        </p:tav>
                                      </p:tavLst>
                                    </p:anim>
                                    <p:set>
                                      <p:cBhvr>
                                        <p:cTn id="42" dur="1" fill="hold">
                                          <p:stCondLst>
                                            <p:cond delay="499"/>
                                          </p:stCondLst>
                                        </p:cTn>
                                        <p:tgtEl>
                                          <p:spTgt spid="3246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24623"/>
                                        </p:tgtEl>
                                        <p:attrNameLst>
                                          <p:attrName>style.visibility</p:attrName>
                                        </p:attrNameLst>
                                      </p:cBhvr>
                                      <p:to>
                                        <p:strVal val="visible"/>
                                      </p:to>
                                    </p:set>
                                    <p:anim calcmode="lin" valueType="num">
                                      <p:cBhvr additive="base">
                                        <p:cTn id="47" dur="500" fill="hold"/>
                                        <p:tgtEl>
                                          <p:spTgt spid="324623"/>
                                        </p:tgtEl>
                                        <p:attrNameLst>
                                          <p:attrName>ppt_x</p:attrName>
                                        </p:attrNameLst>
                                      </p:cBhvr>
                                      <p:tavLst>
                                        <p:tav tm="0">
                                          <p:val>
                                            <p:strVal val="#ppt_x"/>
                                          </p:val>
                                        </p:tav>
                                        <p:tav tm="100000">
                                          <p:val>
                                            <p:strVal val="#ppt_x"/>
                                          </p:val>
                                        </p:tav>
                                      </p:tavLst>
                                    </p:anim>
                                    <p:anim calcmode="lin" valueType="num">
                                      <p:cBhvr additive="base">
                                        <p:cTn id="48" dur="500" fill="hold"/>
                                        <p:tgtEl>
                                          <p:spTgt spid="3246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24614"/>
                                        </p:tgtEl>
                                        <p:attrNameLst>
                                          <p:attrName>style.visibility</p:attrName>
                                        </p:attrNameLst>
                                      </p:cBhvr>
                                      <p:to>
                                        <p:strVal val="visible"/>
                                      </p:to>
                                    </p:set>
                                    <p:anim calcmode="lin" valueType="num">
                                      <p:cBhvr additive="base">
                                        <p:cTn id="51" dur="500" fill="hold"/>
                                        <p:tgtEl>
                                          <p:spTgt spid="324614"/>
                                        </p:tgtEl>
                                        <p:attrNameLst>
                                          <p:attrName>ppt_x</p:attrName>
                                        </p:attrNameLst>
                                      </p:cBhvr>
                                      <p:tavLst>
                                        <p:tav tm="0">
                                          <p:val>
                                            <p:strVal val="#ppt_x"/>
                                          </p:val>
                                        </p:tav>
                                        <p:tav tm="100000">
                                          <p:val>
                                            <p:strVal val="#ppt_x"/>
                                          </p:val>
                                        </p:tav>
                                      </p:tavLst>
                                    </p:anim>
                                    <p:anim calcmode="lin" valueType="num">
                                      <p:cBhvr additive="base">
                                        <p:cTn id="52" dur="500" fill="hold"/>
                                        <p:tgtEl>
                                          <p:spTgt spid="32461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324623"/>
                                        </p:tgtEl>
                                        <p:attrNameLst>
                                          <p:attrName>ppt_x</p:attrName>
                                        </p:attrNameLst>
                                      </p:cBhvr>
                                      <p:tavLst>
                                        <p:tav tm="0">
                                          <p:val>
                                            <p:strVal val="ppt_x"/>
                                          </p:val>
                                        </p:tav>
                                        <p:tav tm="100000">
                                          <p:val>
                                            <p:strVal val="ppt_x"/>
                                          </p:val>
                                        </p:tav>
                                      </p:tavLst>
                                    </p:anim>
                                    <p:anim calcmode="lin" valueType="num">
                                      <p:cBhvr additive="base">
                                        <p:cTn id="57" dur="500"/>
                                        <p:tgtEl>
                                          <p:spTgt spid="324623"/>
                                        </p:tgtEl>
                                        <p:attrNameLst>
                                          <p:attrName>ppt_y</p:attrName>
                                        </p:attrNameLst>
                                      </p:cBhvr>
                                      <p:tavLst>
                                        <p:tav tm="0">
                                          <p:val>
                                            <p:strVal val="ppt_y"/>
                                          </p:val>
                                        </p:tav>
                                        <p:tav tm="100000">
                                          <p:val>
                                            <p:strVal val="1+ppt_h/2"/>
                                          </p:val>
                                        </p:tav>
                                      </p:tavLst>
                                    </p:anim>
                                    <p:set>
                                      <p:cBhvr>
                                        <p:cTn id="58" dur="1" fill="hold">
                                          <p:stCondLst>
                                            <p:cond delay="499"/>
                                          </p:stCondLst>
                                        </p:cTn>
                                        <p:tgtEl>
                                          <p:spTgt spid="3246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2" grpId="0"/>
      <p:bldP spid="324613" grpId="0"/>
      <p:bldP spid="324614" grpId="0"/>
      <p:bldP spid="324615" grpId="0"/>
      <p:bldP spid="324616"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half" idx="10"/>
          </p:nvPr>
        </p:nvSpPr>
        <p:spPr/>
        <p:txBody>
          <a:bodyPr/>
          <a:lstStyle/>
          <a:p>
            <a:fld id="{BBFA9B63-69B9-4139-A215-9D28B2971F98}" type="datetime1">
              <a:rPr lang="zh-CN" altLang="en-US"/>
            </a:fld>
            <a:endParaRPr lang="en-US" altLang="zh-CN"/>
          </a:p>
        </p:txBody>
      </p:sp>
      <p:sp>
        <p:nvSpPr>
          <p:cNvPr id="17" name="灯片编号占位符 4"/>
          <p:cNvSpPr>
            <a:spLocks noGrp="1"/>
          </p:cNvSpPr>
          <p:nvPr>
            <p:ph type="sldNum" sz="quarter" idx="11"/>
          </p:nvPr>
        </p:nvSpPr>
        <p:spPr/>
        <p:txBody>
          <a:bodyPr/>
          <a:lstStyle/>
          <a:p>
            <a:fld id="{87F5B6DD-6239-454B-989E-28C9CEA22363}" type="slidenum">
              <a:rPr lang="en-US" altLang="zh-CN"/>
            </a:fld>
            <a:endParaRPr lang="en-US" altLang="zh-CN"/>
          </a:p>
        </p:txBody>
      </p:sp>
      <p:sp>
        <p:nvSpPr>
          <p:cNvPr id="325634" name="Rectangle 2"/>
          <p:cNvSpPr>
            <a:spLocks noGrp="1" noChangeArrowheads="1"/>
          </p:cNvSpPr>
          <p:nvPr>
            <p:ph type="title"/>
          </p:nvPr>
        </p:nvSpPr>
        <p:spPr/>
        <p:txBody>
          <a:bodyPr/>
          <a:lstStyle/>
          <a:p>
            <a:r>
              <a:rPr lang="zh-CN" altLang="en-US"/>
              <a:t>选课系统的边界类</a:t>
            </a:r>
            <a:endParaRPr lang="zh-CN" altLang="en-US"/>
          </a:p>
        </p:txBody>
      </p:sp>
      <p:pic>
        <p:nvPicPr>
          <p:cNvPr id="325635" name="Picture 3" descr="Use 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09600" y="990600"/>
            <a:ext cx="7772400" cy="5532438"/>
          </a:xfrm>
          <a:prstGeom prst="rect">
            <a:avLst/>
          </a:prstGeom>
          <a:noFill/>
        </p:spPr>
      </p:pic>
      <p:sp>
        <p:nvSpPr>
          <p:cNvPr id="325636" name="Rectangle 4"/>
          <p:cNvSpPr>
            <a:spLocks noChangeArrowheads="1"/>
          </p:cNvSpPr>
          <p:nvPr/>
        </p:nvSpPr>
        <p:spPr bwMode="auto">
          <a:xfrm>
            <a:off x="1524000" y="16002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⑷</a:t>
            </a:r>
            <a:endParaRPr lang="en-US" altLang="en-US" sz="2000" b="1">
              <a:solidFill>
                <a:srgbClr val="0000FF"/>
              </a:solidFill>
              <a:latin typeface="黑体" panose="02010609060101010101" charset="-122"/>
              <a:ea typeface="黑体" panose="02010609060101010101" charset="-122"/>
            </a:endParaRPr>
          </a:p>
        </p:txBody>
      </p:sp>
      <p:sp>
        <p:nvSpPr>
          <p:cNvPr id="325637" name="Rectangle 5"/>
          <p:cNvSpPr>
            <a:spLocks noChangeArrowheads="1"/>
          </p:cNvSpPr>
          <p:nvPr/>
        </p:nvSpPr>
        <p:spPr bwMode="auto">
          <a:xfrm>
            <a:off x="1447800" y="23622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⑸</a:t>
            </a:r>
            <a:endParaRPr lang="en-US" altLang="en-US" sz="2000" b="1">
              <a:solidFill>
                <a:srgbClr val="0000FF"/>
              </a:solidFill>
              <a:latin typeface="黑体" panose="02010609060101010101" charset="-122"/>
              <a:ea typeface="黑体" panose="02010609060101010101" charset="-122"/>
            </a:endParaRPr>
          </a:p>
        </p:txBody>
      </p:sp>
      <p:sp>
        <p:nvSpPr>
          <p:cNvPr id="325638" name="Rectangle 6"/>
          <p:cNvSpPr>
            <a:spLocks noChangeArrowheads="1"/>
          </p:cNvSpPr>
          <p:nvPr/>
        </p:nvSpPr>
        <p:spPr bwMode="auto">
          <a:xfrm>
            <a:off x="6629400" y="19050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⑹</a:t>
            </a:r>
            <a:endParaRPr lang="en-US" altLang="en-US" sz="2000" b="1">
              <a:solidFill>
                <a:srgbClr val="0000FF"/>
              </a:solidFill>
              <a:latin typeface="黑体" panose="02010609060101010101" charset="-122"/>
              <a:ea typeface="黑体" panose="02010609060101010101" charset="-122"/>
            </a:endParaRPr>
          </a:p>
        </p:txBody>
      </p:sp>
      <p:grpSp>
        <p:nvGrpSpPr>
          <p:cNvPr id="325639" name="Group 7"/>
          <p:cNvGrpSpPr/>
          <p:nvPr/>
        </p:nvGrpSpPr>
        <p:grpSpPr bwMode="auto">
          <a:xfrm>
            <a:off x="609600" y="3792538"/>
            <a:ext cx="2162175" cy="1465262"/>
            <a:chOff x="384" y="1670"/>
            <a:chExt cx="1362" cy="923"/>
          </a:xfrm>
        </p:grpSpPr>
        <p:sp>
          <p:nvSpPr>
            <p:cNvPr id="325640" name="Text Box 8"/>
            <p:cNvSpPr txBox="1">
              <a:spLocks noChangeArrowheads="1"/>
            </p:cNvSpPr>
            <p:nvPr/>
          </p:nvSpPr>
          <p:spPr bwMode="auto">
            <a:xfrm>
              <a:off x="612" y="1670"/>
              <a:ext cx="1134" cy="923"/>
            </a:xfrm>
            <a:prstGeom prst="rect">
              <a:avLst/>
            </a:prstGeom>
            <a:solidFill>
              <a:srgbClr val="FFFF99"/>
            </a:solidFill>
            <a:ln w="9525">
              <a:noFill/>
              <a:miter lim="800000"/>
            </a:ln>
            <a:effectLst/>
          </p:spPr>
          <p:txBody>
            <a:bodyPr>
              <a:spAutoFit/>
            </a:bodyPr>
            <a:lstStyle/>
            <a:p>
              <a:r>
                <a:rPr lang="en-US" altLang="zh-CN" sz="1800" b="1">
                  <a:solidFill>
                    <a:srgbClr val="FF0000"/>
                  </a:solidFill>
                  <a:ea typeface="黑体" panose="02010609060101010101" charset="-122"/>
                </a:rPr>
                <a:t>SelectTeach</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CoursesForm </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a:t>
              </a:r>
              <a:r>
                <a:rPr lang="zh-CN" altLang="en-US" sz="1800" b="1">
                  <a:solidFill>
                    <a:srgbClr val="0000FF"/>
                  </a:solidFill>
                  <a:ea typeface="黑体" panose="02010609060101010101" charset="-122"/>
                </a:rPr>
                <a:t>教师</a:t>
              </a:r>
              <a:r>
                <a:rPr lang="zh-CN" altLang="en-US" sz="1800" b="1">
                  <a:solidFill>
                    <a:schemeClr val="tx2"/>
                  </a:solidFill>
                  <a:ea typeface="黑体" panose="02010609060101010101" charset="-122"/>
                </a:rPr>
                <a:t>提供查看学生选课情况的操作</a:t>
              </a:r>
              <a:endParaRPr lang="zh-CN" altLang="en-US" sz="1800" b="1">
                <a:solidFill>
                  <a:schemeClr val="tx2"/>
                </a:solidFill>
                <a:ea typeface="黑体" panose="02010609060101010101" charset="-122"/>
              </a:endParaRPr>
            </a:p>
          </p:txBody>
        </p:sp>
        <p:sp>
          <p:nvSpPr>
            <p:cNvPr id="325641" name="Rectangle 9"/>
            <p:cNvSpPr>
              <a:spLocks noChangeArrowheads="1"/>
            </p:cNvSpPr>
            <p:nvPr/>
          </p:nvSpPr>
          <p:spPr bwMode="auto">
            <a:xfrm>
              <a:off x="384" y="1728"/>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⑷</a:t>
              </a:r>
              <a:endParaRPr lang="en-US" altLang="en-US" sz="2000" b="1">
                <a:solidFill>
                  <a:srgbClr val="0000FF"/>
                </a:solidFill>
                <a:latin typeface="黑体" panose="02010609060101010101" charset="-122"/>
                <a:ea typeface="黑体" panose="02010609060101010101" charset="-122"/>
              </a:endParaRPr>
            </a:p>
          </p:txBody>
        </p:sp>
      </p:grpSp>
      <p:grpSp>
        <p:nvGrpSpPr>
          <p:cNvPr id="325642" name="Group 10"/>
          <p:cNvGrpSpPr/>
          <p:nvPr/>
        </p:nvGrpSpPr>
        <p:grpSpPr bwMode="auto">
          <a:xfrm>
            <a:off x="3048000" y="3721100"/>
            <a:ext cx="2460625" cy="1190625"/>
            <a:chOff x="1920" y="1625"/>
            <a:chExt cx="1550" cy="750"/>
          </a:xfrm>
        </p:grpSpPr>
        <p:sp>
          <p:nvSpPr>
            <p:cNvPr id="325643" name="Text Box 11"/>
            <p:cNvSpPr txBox="1">
              <a:spLocks noChangeArrowheads="1"/>
            </p:cNvSpPr>
            <p:nvPr/>
          </p:nvSpPr>
          <p:spPr bwMode="auto">
            <a:xfrm>
              <a:off x="2064" y="1625"/>
              <a:ext cx="1406" cy="750"/>
            </a:xfrm>
            <a:prstGeom prst="rect">
              <a:avLst/>
            </a:prstGeom>
            <a:solidFill>
              <a:srgbClr val="FFFF99"/>
            </a:solidFill>
            <a:ln w="9525">
              <a:noFill/>
              <a:miter lim="800000"/>
            </a:ln>
            <a:effectLst/>
          </p:spPr>
          <p:txBody>
            <a:bodyPr>
              <a:spAutoFit/>
            </a:bodyPr>
            <a:lstStyle/>
            <a:p>
              <a:r>
                <a:rPr lang="en-US" altLang="zh-CN" sz="1800" b="1">
                  <a:solidFill>
                    <a:srgbClr val="FF0000"/>
                  </a:solidFill>
                  <a:ea typeface="黑体" panose="02010609060101010101" charset="-122"/>
                </a:rPr>
                <a:t>SubmitGrades</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为</a:t>
              </a:r>
              <a:r>
                <a:rPr lang="zh-CN" altLang="en-US" sz="1800" b="1">
                  <a:solidFill>
                    <a:srgbClr val="0000FF"/>
                  </a:solidFill>
                  <a:ea typeface="黑体" panose="02010609060101010101" charset="-122"/>
                </a:rPr>
                <a:t>教师</a:t>
              </a:r>
              <a:r>
                <a:rPr lang="zh-CN" altLang="en-US" sz="1800" b="1">
                  <a:solidFill>
                    <a:schemeClr val="tx2"/>
                  </a:solidFill>
                  <a:ea typeface="黑体" panose="02010609060101010101" charset="-122"/>
                </a:rPr>
                <a:t>提供登记成绩的操作</a:t>
              </a:r>
              <a:endParaRPr lang="zh-CN" altLang="en-US" sz="1800" b="1">
                <a:solidFill>
                  <a:schemeClr val="tx2"/>
                </a:solidFill>
                <a:ea typeface="黑体" panose="02010609060101010101" charset="-122"/>
              </a:endParaRPr>
            </a:p>
          </p:txBody>
        </p:sp>
        <p:sp>
          <p:nvSpPr>
            <p:cNvPr id="325644" name="Rectangle 12"/>
            <p:cNvSpPr>
              <a:spLocks noChangeArrowheads="1"/>
            </p:cNvSpPr>
            <p:nvPr/>
          </p:nvSpPr>
          <p:spPr bwMode="auto">
            <a:xfrm>
              <a:off x="1920" y="1728"/>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⑸</a:t>
              </a:r>
              <a:endParaRPr lang="en-US" altLang="en-US" sz="2000" b="1">
                <a:solidFill>
                  <a:srgbClr val="0000FF"/>
                </a:solidFill>
                <a:latin typeface="黑体" panose="02010609060101010101" charset="-122"/>
                <a:ea typeface="黑体" panose="02010609060101010101" charset="-122"/>
              </a:endParaRPr>
            </a:p>
          </p:txBody>
        </p:sp>
      </p:grpSp>
      <p:grpSp>
        <p:nvGrpSpPr>
          <p:cNvPr id="325645" name="Group 13"/>
          <p:cNvGrpSpPr/>
          <p:nvPr/>
        </p:nvGrpSpPr>
        <p:grpSpPr bwMode="auto">
          <a:xfrm>
            <a:off x="5562600" y="3792538"/>
            <a:ext cx="2970213" cy="1190625"/>
            <a:chOff x="3504" y="1670"/>
            <a:chExt cx="1871" cy="750"/>
          </a:xfrm>
        </p:grpSpPr>
        <p:sp>
          <p:nvSpPr>
            <p:cNvPr id="325646" name="Text Box 14"/>
            <p:cNvSpPr txBox="1">
              <a:spLocks noChangeArrowheads="1"/>
            </p:cNvSpPr>
            <p:nvPr/>
          </p:nvSpPr>
          <p:spPr bwMode="auto">
            <a:xfrm>
              <a:off x="3878" y="1670"/>
              <a:ext cx="1497" cy="750"/>
            </a:xfrm>
            <a:prstGeom prst="rect">
              <a:avLst/>
            </a:prstGeom>
            <a:solidFill>
              <a:srgbClr val="FFFF99"/>
            </a:solidFill>
            <a:ln w="9525">
              <a:noFill/>
              <a:miter lim="800000"/>
            </a:ln>
            <a:effectLst/>
          </p:spPr>
          <p:txBody>
            <a:bodyPr>
              <a:spAutoFit/>
            </a:bodyPr>
            <a:lstStyle/>
            <a:p>
              <a:r>
                <a:rPr lang="en-US" altLang="zh-CN" sz="1800" b="1">
                  <a:solidFill>
                    <a:srgbClr val="FF0000"/>
                  </a:solidFill>
                  <a:ea typeface="黑体" panose="02010609060101010101" charset="-122"/>
                </a:rPr>
                <a:t>MaintainProfessors</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 </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a:t>
              </a:r>
              <a:r>
                <a:rPr lang="zh-CN" altLang="en-US" sz="1800" b="1">
                  <a:solidFill>
                    <a:srgbClr val="0000FF"/>
                  </a:solidFill>
                  <a:ea typeface="黑体" panose="02010609060101010101" charset="-122"/>
                </a:rPr>
                <a:t>注册管理员</a:t>
              </a:r>
              <a:r>
                <a:rPr lang="zh-CN" altLang="en-US" sz="1800" b="1">
                  <a:solidFill>
                    <a:schemeClr val="tx2"/>
                  </a:solidFill>
                  <a:ea typeface="黑体" panose="02010609060101010101" charset="-122"/>
                </a:rPr>
                <a:t>提供维护</a:t>
              </a:r>
              <a:r>
                <a:rPr lang="zh-CN" altLang="en-US" sz="1800" b="1">
                  <a:solidFill>
                    <a:srgbClr val="0000FF"/>
                  </a:solidFill>
                  <a:ea typeface="黑体" panose="02010609060101010101" charset="-122"/>
                </a:rPr>
                <a:t>教师信息</a:t>
              </a:r>
              <a:r>
                <a:rPr lang="zh-CN" altLang="en-US" sz="1800" b="1">
                  <a:solidFill>
                    <a:schemeClr val="tx2"/>
                  </a:solidFill>
                  <a:ea typeface="黑体" panose="02010609060101010101" charset="-122"/>
                </a:rPr>
                <a:t>的操作</a:t>
              </a:r>
              <a:endParaRPr lang="zh-CN" altLang="en-US" sz="1800" b="1">
                <a:solidFill>
                  <a:schemeClr val="tx2"/>
                </a:solidFill>
                <a:ea typeface="黑体" panose="02010609060101010101" charset="-122"/>
              </a:endParaRPr>
            </a:p>
          </p:txBody>
        </p:sp>
        <p:sp>
          <p:nvSpPr>
            <p:cNvPr id="325647" name="Rectangle 15"/>
            <p:cNvSpPr>
              <a:spLocks noChangeArrowheads="1"/>
            </p:cNvSpPr>
            <p:nvPr/>
          </p:nvSpPr>
          <p:spPr bwMode="auto">
            <a:xfrm>
              <a:off x="3504" y="1680"/>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⑹</a:t>
              </a:r>
              <a:endParaRPr lang="en-US" altLang="en-US" sz="2000" b="1">
                <a:solidFill>
                  <a:srgbClr val="0000FF"/>
                </a:solidFill>
                <a:latin typeface="黑体" panose="02010609060101010101" charset="-122"/>
                <a:ea typeface="黑体" panose="0201060906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5636"/>
                                        </p:tgtEl>
                                        <p:attrNameLst>
                                          <p:attrName>style.visibility</p:attrName>
                                        </p:attrNameLst>
                                      </p:cBhvr>
                                      <p:to>
                                        <p:strVal val="visible"/>
                                      </p:to>
                                    </p:set>
                                    <p:anim calcmode="lin" valueType="num">
                                      <p:cBhvr additive="base">
                                        <p:cTn id="7" dur="500" fill="hold"/>
                                        <p:tgtEl>
                                          <p:spTgt spid="325636"/>
                                        </p:tgtEl>
                                        <p:attrNameLst>
                                          <p:attrName>ppt_x</p:attrName>
                                        </p:attrNameLst>
                                      </p:cBhvr>
                                      <p:tavLst>
                                        <p:tav tm="0">
                                          <p:val>
                                            <p:strVal val="#ppt_x"/>
                                          </p:val>
                                        </p:tav>
                                        <p:tav tm="100000">
                                          <p:val>
                                            <p:strVal val="#ppt_x"/>
                                          </p:val>
                                        </p:tav>
                                      </p:tavLst>
                                    </p:anim>
                                    <p:anim calcmode="lin" valueType="num">
                                      <p:cBhvr additive="base">
                                        <p:cTn id="8" dur="500" fill="hold"/>
                                        <p:tgtEl>
                                          <p:spTgt spid="3256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5639"/>
                                        </p:tgtEl>
                                        <p:attrNameLst>
                                          <p:attrName>style.visibility</p:attrName>
                                        </p:attrNameLst>
                                      </p:cBhvr>
                                      <p:to>
                                        <p:strVal val="visible"/>
                                      </p:to>
                                    </p:set>
                                    <p:anim calcmode="lin" valueType="num">
                                      <p:cBhvr additive="base">
                                        <p:cTn id="11" dur="500" fill="hold"/>
                                        <p:tgtEl>
                                          <p:spTgt spid="325639"/>
                                        </p:tgtEl>
                                        <p:attrNameLst>
                                          <p:attrName>ppt_x</p:attrName>
                                        </p:attrNameLst>
                                      </p:cBhvr>
                                      <p:tavLst>
                                        <p:tav tm="0">
                                          <p:val>
                                            <p:strVal val="#ppt_x"/>
                                          </p:val>
                                        </p:tav>
                                        <p:tav tm="100000">
                                          <p:val>
                                            <p:strVal val="#ppt_x"/>
                                          </p:val>
                                        </p:tav>
                                      </p:tavLst>
                                    </p:anim>
                                    <p:anim calcmode="lin" valueType="num">
                                      <p:cBhvr additive="base">
                                        <p:cTn id="12" dur="500" fill="hold"/>
                                        <p:tgtEl>
                                          <p:spTgt spid="32563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325639"/>
                                        </p:tgtEl>
                                        <p:attrNameLst>
                                          <p:attrName>ppt_x</p:attrName>
                                        </p:attrNameLst>
                                      </p:cBhvr>
                                      <p:tavLst>
                                        <p:tav tm="0">
                                          <p:val>
                                            <p:strVal val="ppt_x"/>
                                          </p:val>
                                        </p:tav>
                                        <p:tav tm="100000">
                                          <p:val>
                                            <p:strVal val="ppt_x"/>
                                          </p:val>
                                        </p:tav>
                                      </p:tavLst>
                                    </p:anim>
                                    <p:anim calcmode="lin" valueType="num">
                                      <p:cBhvr additive="base">
                                        <p:cTn id="17" dur="500"/>
                                        <p:tgtEl>
                                          <p:spTgt spid="325639"/>
                                        </p:tgtEl>
                                        <p:attrNameLst>
                                          <p:attrName>ppt_y</p:attrName>
                                        </p:attrNameLst>
                                      </p:cBhvr>
                                      <p:tavLst>
                                        <p:tav tm="0">
                                          <p:val>
                                            <p:strVal val="ppt_y"/>
                                          </p:val>
                                        </p:tav>
                                        <p:tav tm="100000">
                                          <p:val>
                                            <p:strVal val="1+ppt_h/2"/>
                                          </p:val>
                                        </p:tav>
                                      </p:tavLst>
                                    </p:anim>
                                    <p:set>
                                      <p:cBhvr>
                                        <p:cTn id="18" dur="1" fill="hold">
                                          <p:stCondLst>
                                            <p:cond delay="499"/>
                                          </p:stCondLst>
                                        </p:cTn>
                                        <p:tgtEl>
                                          <p:spTgt spid="32563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25637"/>
                                        </p:tgtEl>
                                        <p:attrNameLst>
                                          <p:attrName>style.visibility</p:attrName>
                                        </p:attrNameLst>
                                      </p:cBhvr>
                                      <p:to>
                                        <p:strVal val="visible"/>
                                      </p:to>
                                    </p:set>
                                    <p:anim calcmode="lin" valueType="num">
                                      <p:cBhvr additive="base">
                                        <p:cTn id="23" dur="500" fill="hold"/>
                                        <p:tgtEl>
                                          <p:spTgt spid="325637"/>
                                        </p:tgtEl>
                                        <p:attrNameLst>
                                          <p:attrName>ppt_x</p:attrName>
                                        </p:attrNameLst>
                                      </p:cBhvr>
                                      <p:tavLst>
                                        <p:tav tm="0">
                                          <p:val>
                                            <p:strVal val="#ppt_x"/>
                                          </p:val>
                                        </p:tav>
                                        <p:tav tm="100000">
                                          <p:val>
                                            <p:strVal val="#ppt_x"/>
                                          </p:val>
                                        </p:tav>
                                      </p:tavLst>
                                    </p:anim>
                                    <p:anim calcmode="lin" valueType="num">
                                      <p:cBhvr additive="base">
                                        <p:cTn id="24" dur="500" fill="hold"/>
                                        <p:tgtEl>
                                          <p:spTgt spid="32563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5642"/>
                                        </p:tgtEl>
                                        <p:attrNameLst>
                                          <p:attrName>style.visibility</p:attrName>
                                        </p:attrNameLst>
                                      </p:cBhvr>
                                      <p:to>
                                        <p:strVal val="visible"/>
                                      </p:to>
                                    </p:set>
                                    <p:anim calcmode="lin" valueType="num">
                                      <p:cBhvr additive="base">
                                        <p:cTn id="27" dur="500" fill="hold"/>
                                        <p:tgtEl>
                                          <p:spTgt spid="325642"/>
                                        </p:tgtEl>
                                        <p:attrNameLst>
                                          <p:attrName>ppt_x</p:attrName>
                                        </p:attrNameLst>
                                      </p:cBhvr>
                                      <p:tavLst>
                                        <p:tav tm="0">
                                          <p:val>
                                            <p:strVal val="#ppt_x"/>
                                          </p:val>
                                        </p:tav>
                                        <p:tav tm="100000">
                                          <p:val>
                                            <p:strVal val="#ppt_x"/>
                                          </p:val>
                                        </p:tav>
                                      </p:tavLst>
                                    </p:anim>
                                    <p:anim calcmode="lin" valueType="num">
                                      <p:cBhvr additive="base">
                                        <p:cTn id="28" dur="500" fill="hold"/>
                                        <p:tgtEl>
                                          <p:spTgt spid="32564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325642"/>
                                        </p:tgtEl>
                                        <p:attrNameLst>
                                          <p:attrName>ppt_x</p:attrName>
                                        </p:attrNameLst>
                                      </p:cBhvr>
                                      <p:tavLst>
                                        <p:tav tm="0">
                                          <p:val>
                                            <p:strVal val="ppt_x"/>
                                          </p:val>
                                        </p:tav>
                                        <p:tav tm="100000">
                                          <p:val>
                                            <p:strVal val="ppt_x"/>
                                          </p:val>
                                        </p:tav>
                                      </p:tavLst>
                                    </p:anim>
                                    <p:anim calcmode="lin" valueType="num">
                                      <p:cBhvr additive="base">
                                        <p:cTn id="33" dur="500"/>
                                        <p:tgtEl>
                                          <p:spTgt spid="325642"/>
                                        </p:tgtEl>
                                        <p:attrNameLst>
                                          <p:attrName>ppt_y</p:attrName>
                                        </p:attrNameLst>
                                      </p:cBhvr>
                                      <p:tavLst>
                                        <p:tav tm="0">
                                          <p:val>
                                            <p:strVal val="ppt_y"/>
                                          </p:val>
                                        </p:tav>
                                        <p:tav tm="100000">
                                          <p:val>
                                            <p:strVal val="1+ppt_h/2"/>
                                          </p:val>
                                        </p:tav>
                                      </p:tavLst>
                                    </p:anim>
                                    <p:set>
                                      <p:cBhvr>
                                        <p:cTn id="34" dur="1" fill="hold">
                                          <p:stCondLst>
                                            <p:cond delay="499"/>
                                          </p:stCondLst>
                                        </p:cTn>
                                        <p:tgtEl>
                                          <p:spTgt spid="32564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5638"/>
                                        </p:tgtEl>
                                        <p:attrNameLst>
                                          <p:attrName>style.visibility</p:attrName>
                                        </p:attrNameLst>
                                      </p:cBhvr>
                                      <p:to>
                                        <p:strVal val="visible"/>
                                      </p:to>
                                    </p:set>
                                    <p:anim calcmode="lin" valueType="num">
                                      <p:cBhvr additive="base">
                                        <p:cTn id="39" dur="500" fill="hold"/>
                                        <p:tgtEl>
                                          <p:spTgt spid="325638"/>
                                        </p:tgtEl>
                                        <p:attrNameLst>
                                          <p:attrName>ppt_x</p:attrName>
                                        </p:attrNameLst>
                                      </p:cBhvr>
                                      <p:tavLst>
                                        <p:tav tm="0">
                                          <p:val>
                                            <p:strVal val="#ppt_x"/>
                                          </p:val>
                                        </p:tav>
                                        <p:tav tm="100000">
                                          <p:val>
                                            <p:strVal val="#ppt_x"/>
                                          </p:val>
                                        </p:tav>
                                      </p:tavLst>
                                    </p:anim>
                                    <p:anim calcmode="lin" valueType="num">
                                      <p:cBhvr additive="base">
                                        <p:cTn id="40" dur="500" fill="hold"/>
                                        <p:tgtEl>
                                          <p:spTgt spid="32563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5645"/>
                                        </p:tgtEl>
                                        <p:attrNameLst>
                                          <p:attrName>style.visibility</p:attrName>
                                        </p:attrNameLst>
                                      </p:cBhvr>
                                      <p:to>
                                        <p:strVal val="visible"/>
                                      </p:to>
                                    </p:set>
                                    <p:anim calcmode="lin" valueType="num">
                                      <p:cBhvr additive="base">
                                        <p:cTn id="43" dur="500" fill="hold"/>
                                        <p:tgtEl>
                                          <p:spTgt spid="325645"/>
                                        </p:tgtEl>
                                        <p:attrNameLst>
                                          <p:attrName>ppt_x</p:attrName>
                                        </p:attrNameLst>
                                      </p:cBhvr>
                                      <p:tavLst>
                                        <p:tav tm="0">
                                          <p:val>
                                            <p:strVal val="#ppt_x"/>
                                          </p:val>
                                        </p:tav>
                                        <p:tav tm="100000">
                                          <p:val>
                                            <p:strVal val="#ppt_x"/>
                                          </p:val>
                                        </p:tav>
                                      </p:tavLst>
                                    </p:anim>
                                    <p:anim calcmode="lin" valueType="num">
                                      <p:cBhvr additive="base">
                                        <p:cTn id="44" dur="500" fill="hold"/>
                                        <p:tgtEl>
                                          <p:spTgt spid="32564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325645"/>
                                        </p:tgtEl>
                                        <p:attrNameLst>
                                          <p:attrName>ppt_x</p:attrName>
                                        </p:attrNameLst>
                                      </p:cBhvr>
                                      <p:tavLst>
                                        <p:tav tm="0">
                                          <p:val>
                                            <p:strVal val="ppt_x"/>
                                          </p:val>
                                        </p:tav>
                                        <p:tav tm="100000">
                                          <p:val>
                                            <p:strVal val="ppt_x"/>
                                          </p:val>
                                        </p:tav>
                                      </p:tavLst>
                                    </p:anim>
                                    <p:anim calcmode="lin" valueType="num">
                                      <p:cBhvr additive="base">
                                        <p:cTn id="49" dur="500"/>
                                        <p:tgtEl>
                                          <p:spTgt spid="325645"/>
                                        </p:tgtEl>
                                        <p:attrNameLst>
                                          <p:attrName>ppt_y</p:attrName>
                                        </p:attrNameLst>
                                      </p:cBhvr>
                                      <p:tavLst>
                                        <p:tav tm="0">
                                          <p:val>
                                            <p:strVal val="ppt_y"/>
                                          </p:val>
                                        </p:tav>
                                        <p:tav tm="100000">
                                          <p:val>
                                            <p:strVal val="1+ppt_h/2"/>
                                          </p:val>
                                        </p:tav>
                                      </p:tavLst>
                                    </p:anim>
                                    <p:set>
                                      <p:cBhvr>
                                        <p:cTn id="50" dur="1" fill="hold">
                                          <p:stCondLst>
                                            <p:cond delay="499"/>
                                          </p:stCondLst>
                                        </p:cTn>
                                        <p:tgtEl>
                                          <p:spTgt spid="3256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6" grpId="0"/>
      <p:bldP spid="325637" grpId="0"/>
      <p:bldP spid="32563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p:cNvSpPr>
            <a:spLocks noGrp="1"/>
          </p:cNvSpPr>
          <p:nvPr>
            <p:ph type="dt" sz="half" idx="10"/>
          </p:nvPr>
        </p:nvSpPr>
        <p:spPr/>
        <p:txBody>
          <a:bodyPr/>
          <a:lstStyle/>
          <a:p>
            <a:fld id="{37226FA8-75EA-4251-BFA9-10BF5F25CD8E}" type="datetime1">
              <a:rPr lang="zh-CN" altLang="en-US"/>
            </a:fld>
            <a:endParaRPr lang="en-US" altLang="zh-CN"/>
          </a:p>
        </p:txBody>
      </p:sp>
      <p:sp>
        <p:nvSpPr>
          <p:cNvPr id="21" name="灯片编号占位符 4"/>
          <p:cNvSpPr>
            <a:spLocks noGrp="1"/>
          </p:cNvSpPr>
          <p:nvPr>
            <p:ph type="sldNum" sz="quarter" idx="11"/>
          </p:nvPr>
        </p:nvSpPr>
        <p:spPr/>
        <p:txBody>
          <a:bodyPr/>
          <a:lstStyle/>
          <a:p>
            <a:fld id="{465A3E11-2CDC-4770-BD2B-A62ED1BA9ACE}" type="slidenum">
              <a:rPr lang="en-US" altLang="zh-CN"/>
            </a:fld>
            <a:endParaRPr lang="en-US" altLang="zh-CN"/>
          </a:p>
        </p:txBody>
      </p:sp>
      <p:sp>
        <p:nvSpPr>
          <p:cNvPr id="326658" name="Rectangle 2"/>
          <p:cNvSpPr>
            <a:spLocks noGrp="1" noChangeArrowheads="1"/>
          </p:cNvSpPr>
          <p:nvPr>
            <p:ph type="title"/>
          </p:nvPr>
        </p:nvSpPr>
        <p:spPr/>
        <p:txBody>
          <a:bodyPr/>
          <a:lstStyle/>
          <a:p>
            <a:r>
              <a:rPr lang="zh-CN" altLang="en-US"/>
              <a:t>选课系统的边界类</a:t>
            </a:r>
            <a:endParaRPr lang="zh-CN" altLang="en-US"/>
          </a:p>
        </p:txBody>
      </p:sp>
      <p:pic>
        <p:nvPicPr>
          <p:cNvPr id="326659" name="Picture 3" descr="Use 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09600" y="990600"/>
            <a:ext cx="7772400" cy="5532438"/>
          </a:xfrm>
          <a:prstGeom prst="rect">
            <a:avLst/>
          </a:prstGeom>
          <a:noFill/>
        </p:spPr>
      </p:pic>
      <p:sp>
        <p:nvSpPr>
          <p:cNvPr id="326660" name="Rectangle 4"/>
          <p:cNvSpPr>
            <a:spLocks noChangeArrowheads="1"/>
          </p:cNvSpPr>
          <p:nvPr/>
        </p:nvSpPr>
        <p:spPr bwMode="auto">
          <a:xfrm>
            <a:off x="6400800" y="26670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⑺</a:t>
            </a:r>
            <a:endParaRPr lang="en-US" altLang="en-US" sz="2000" b="1">
              <a:solidFill>
                <a:srgbClr val="0000FF"/>
              </a:solidFill>
              <a:latin typeface="黑体" panose="02010609060101010101" charset="-122"/>
              <a:ea typeface="黑体" panose="02010609060101010101" charset="-122"/>
            </a:endParaRPr>
          </a:p>
        </p:txBody>
      </p:sp>
      <p:sp>
        <p:nvSpPr>
          <p:cNvPr id="326661" name="Rectangle 5"/>
          <p:cNvSpPr>
            <a:spLocks noChangeArrowheads="1"/>
          </p:cNvSpPr>
          <p:nvPr/>
        </p:nvSpPr>
        <p:spPr bwMode="auto">
          <a:xfrm>
            <a:off x="6553200" y="9906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⑻</a:t>
            </a:r>
            <a:endParaRPr lang="en-US" altLang="en-US" sz="2000" b="1">
              <a:solidFill>
                <a:srgbClr val="0000FF"/>
              </a:solidFill>
              <a:latin typeface="黑体" panose="02010609060101010101" charset="-122"/>
              <a:ea typeface="黑体" panose="02010609060101010101" charset="-122"/>
            </a:endParaRPr>
          </a:p>
        </p:txBody>
      </p:sp>
      <p:sp>
        <p:nvSpPr>
          <p:cNvPr id="326662" name="Rectangle 6"/>
          <p:cNvSpPr>
            <a:spLocks noChangeArrowheads="1"/>
          </p:cNvSpPr>
          <p:nvPr/>
        </p:nvSpPr>
        <p:spPr bwMode="auto">
          <a:xfrm>
            <a:off x="6629400" y="43434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⑼</a:t>
            </a:r>
            <a:endParaRPr lang="en-US" altLang="en-US" sz="2000" b="1">
              <a:solidFill>
                <a:srgbClr val="0000FF"/>
              </a:solidFill>
              <a:latin typeface="黑体" panose="02010609060101010101" charset="-122"/>
              <a:ea typeface="黑体" panose="02010609060101010101" charset="-122"/>
            </a:endParaRPr>
          </a:p>
        </p:txBody>
      </p:sp>
      <p:sp>
        <p:nvSpPr>
          <p:cNvPr id="326663" name="Rectangle 7"/>
          <p:cNvSpPr>
            <a:spLocks noChangeArrowheads="1"/>
          </p:cNvSpPr>
          <p:nvPr/>
        </p:nvSpPr>
        <p:spPr bwMode="auto">
          <a:xfrm>
            <a:off x="6400800" y="57150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⑽</a:t>
            </a:r>
            <a:endParaRPr lang="en-US" altLang="en-US" sz="2000" b="1">
              <a:solidFill>
                <a:srgbClr val="0000FF"/>
              </a:solidFill>
              <a:latin typeface="黑体" panose="02010609060101010101" charset="-122"/>
              <a:ea typeface="黑体" panose="02010609060101010101" charset="-122"/>
            </a:endParaRPr>
          </a:p>
        </p:txBody>
      </p:sp>
      <p:grpSp>
        <p:nvGrpSpPr>
          <p:cNvPr id="326664" name="Group 8"/>
          <p:cNvGrpSpPr/>
          <p:nvPr/>
        </p:nvGrpSpPr>
        <p:grpSpPr bwMode="auto">
          <a:xfrm>
            <a:off x="609600" y="1371600"/>
            <a:ext cx="2514600" cy="1465263"/>
            <a:chOff x="240" y="2668"/>
            <a:chExt cx="1584" cy="923"/>
          </a:xfrm>
        </p:grpSpPr>
        <p:sp>
          <p:nvSpPr>
            <p:cNvPr id="326665" name="Text Box 9"/>
            <p:cNvSpPr txBox="1">
              <a:spLocks noChangeArrowheads="1"/>
            </p:cNvSpPr>
            <p:nvPr/>
          </p:nvSpPr>
          <p:spPr bwMode="auto">
            <a:xfrm>
              <a:off x="432" y="2668"/>
              <a:ext cx="1392" cy="923"/>
            </a:xfrm>
            <a:prstGeom prst="rect">
              <a:avLst/>
            </a:prstGeom>
            <a:solidFill>
              <a:srgbClr val="FFFF99"/>
            </a:solidFill>
            <a:ln w="9525">
              <a:noFill/>
              <a:miter lim="800000"/>
            </a:ln>
            <a:effectLst/>
          </p:spPr>
          <p:txBody>
            <a:bodyPr>
              <a:spAutoFit/>
            </a:bodyPr>
            <a:lstStyle/>
            <a:p>
              <a:r>
                <a:rPr lang="en-US" altLang="zh-CN" sz="1800" b="1">
                  <a:solidFill>
                    <a:srgbClr val="FF0000"/>
                  </a:solidFill>
                  <a:ea typeface="黑体" panose="02010609060101010101" charset="-122"/>
                </a:rPr>
                <a:t>MaintainStudents</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 </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a:t>
              </a:r>
              <a:r>
                <a:rPr lang="zh-CN" altLang="en-US" sz="1800" b="1">
                  <a:solidFill>
                    <a:srgbClr val="0000FF"/>
                  </a:solidFill>
                  <a:ea typeface="黑体" panose="02010609060101010101" charset="-122"/>
                </a:rPr>
                <a:t>注册管理员</a:t>
              </a:r>
              <a:r>
                <a:rPr lang="zh-CN" altLang="en-US" sz="1800" b="1">
                  <a:solidFill>
                    <a:schemeClr val="tx2"/>
                  </a:solidFill>
                  <a:ea typeface="黑体" panose="02010609060101010101" charset="-122"/>
                </a:rPr>
                <a:t>提供维护</a:t>
              </a:r>
              <a:r>
                <a:rPr lang="zh-CN" altLang="en-US" sz="1800" b="1">
                  <a:solidFill>
                    <a:srgbClr val="0000FF"/>
                  </a:solidFill>
                  <a:ea typeface="黑体" panose="02010609060101010101" charset="-122"/>
                </a:rPr>
                <a:t>学生信息</a:t>
              </a:r>
              <a:r>
                <a:rPr lang="zh-CN" altLang="en-US" sz="1800" b="1">
                  <a:solidFill>
                    <a:schemeClr val="tx2"/>
                  </a:solidFill>
                  <a:ea typeface="黑体" panose="02010609060101010101" charset="-122"/>
                </a:rPr>
                <a:t>的操作</a:t>
              </a:r>
              <a:endParaRPr lang="zh-CN" altLang="en-US" sz="1800" b="1">
                <a:solidFill>
                  <a:schemeClr val="tx2"/>
                </a:solidFill>
                <a:ea typeface="黑体" panose="02010609060101010101" charset="-122"/>
              </a:endParaRPr>
            </a:p>
          </p:txBody>
        </p:sp>
        <p:sp>
          <p:nvSpPr>
            <p:cNvPr id="326666" name="Rectangle 10"/>
            <p:cNvSpPr>
              <a:spLocks noChangeArrowheads="1"/>
            </p:cNvSpPr>
            <p:nvPr/>
          </p:nvSpPr>
          <p:spPr bwMode="auto">
            <a:xfrm>
              <a:off x="240" y="2688"/>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⑺</a:t>
              </a:r>
              <a:endParaRPr lang="en-US" altLang="en-US" sz="2000" b="1">
                <a:solidFill>
                  <a:srgbClr val="0000FF"/>
                </a:solidFill>
                <a:latin typeface="黑体" panose="02010609060101010101" charset="-122"/>
                <a:ea typeface="黑体" panose="02010609060101010101" charset="-122"/>
              </a:endParaRPr>
            </a:p>
          </p:txBody>
        </p:sp>
      </p:grpSp>
      <p:grpSp>
        <p:nvGrpSpPr>
          <p:cNvPr id="326667" name="Group 11"/>
          <p:cNvGrpSpPr/>
          <p:nvPr/>
        </p:nvGrpSpPr>
        <p:grpSpPr bwMode="auto">
          <a:xfrm>
            <a:off x="685800" y="2971800"/>
            <a:ext cx="2489200" cy="1465263"/>
            <a:chOff x="1824" y="2623"/>
            <a:chExt cx="1568" cy="923"/>
          </a:xfrm>
        </p:grpSpPr>
        <p:sp>
          <p:nvSpPr>
            <p:cNvPr id="326668" name="Text Box 12"/>
            <p:cNvSpPr txBox="1">
              <a:spLocks noChangeArrowheads="1"/>
            </p:cNvSpPr>
            <p:nvPr/>
          </p:nvSpPr>
          <p:spPr bwMode="auto">
            <a:xfrm>
              <a:off x="2109" y="2623"/>
              <a:ext cx="1283" cy="923"/>
            </a:xfrm>
            <a:prstGeom prst="rect">
              <a:avLst/>
            </a:prstGeom>
            <a:solidFill>
              <a:srgbClr val="FFFF99"/>
            </a:solidFill>
            <a:ln w="9525">
              <a:noFill/>
              <a:miter lim="800000"/>
            </a:ln>
            <a:effectLst/>
          </p:spPr>
          <p:txBody>
            <a:bodyPr>
              <a:spAutoFit/>
            </a:bodyPr>
            <a:lstStyle/>
            <a:p>
              <a:r>
                <a:rPr lang="en-US" altLang="zh-CN" sz="1800" b="1">
                  <a:solidFill>
                    <a:srgbClr val="FF0000"/>
                  </a:solidFill>
                  <a:ea typeface="黑体" panose="02010609060101010101" charset="-122"/>
                </a:rPr>
                <a:t>MaintainCoursesForm</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a:t>
              </a:r>
              <a:r>
                <a:rPr lang="zh-CN" altLang="en-US" sz="1800" b="1">
                  <a:solidFill>
                    <a:srgbClr val="0000FF"/>
                  </a:solidFill>
                  <a:ea typeface="黑体" panose="02010609060101010101" charset="-122"/>
                </a:rPr>
                <a:t>注册管理员</a:t>
              </a:r>
              <a:r>
                <a:rPr lang="zh-CN" altLang="en-US" sz="1800" b="1">
                  <a:solidFill>
                    <a:schemeClr val="tx2"/>
                  </a:solidFill>
                  <a:ea typeface="黑体" panose="02010609060101010101" charset="-122"/>
                </a:rPr>
                <a:t>提供维护</a:t>
              </a:r>
              <a:r>
                <a:rPr lang="zh-CN" altLang="en-US" sz="1800" b="1">
                  <a:solidFill>
                    <a:srgbClr val="0000FF"/>
                  </a:solidFill>
                  <a:ea typeface="黑体" panose="02010609060101010101" charset="-122"/>
                </a:rPr>
                <a:t>课程信息</a:t>
              </a:r>
              <a:r>
                <a:rPr lang="zh-CN" altLang="en-US" sz="1800" b="1">
                  <a:solidFill>
                    <a:schemeClr val="tx2"/>
                  </a:solidFill>
                  <a:ea typeface="黑体" panose="02010609060101010101" charset="-122"/>
                </a:rPr>
                <a:t>的操作</a:t>
              </a:r>
              <a:endParaRPr lang="zh-CN" altLang="en-US" sz="1800" b="1">
                <a:solidFill>
                  <a:schemeClr val="tx2"/>
                </a:solidFill>
                <a:ea typeface="黑体" panose="02010609060101010101" charset="-122"/>
              </a:endParaRPr>
            </a:p>
          </p:txBody>
        </p:sp>
        <p:sp>
          <p:nvSpPr>
            <p:cNvPr id="326669" name="Rectangle 13"/>
            <p:cNvSpPr>
              <a:spLocks noChangeArrowheads="1"/>
            </p:cNvSpPr>
            <p:nvPr/>
          </p:nvSpPr>
          <p:spPr bwMode="auto">
            <a:xfrm>
              <a:off x="1824" y="2640"/>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⑻</a:t>
              </a:r>
              <a:endParaRPr lang="en-US" altLang="en-US" sz="2000" b="1">
                <a:solidFill>
                  <a:srgbClr val="0000FF"/>
                </a:solidFill>
                <a:latin typeface="黑体" panose="02010609060101010101" charset="-122"/>
                <a:ea typeface="黑体" panose="02010609060101010101" charset="-122"/>
              </a:endParaRPr>
            </a:p>
          </p:txBody>
        </p:sp>
      </p:grpSp>
      <p:grpSp>
        <p:nvGrpSpPr>
          <p:cNvPr id="326670" name="Group 14"/>
          <p:cNvGrpSpPr/>
          <p:nvPr/>
        </p:nvGrpSpPr>
        <p:grpSpPr bwMode="auto">
          <a:xfrm>
            <a:off x="762000" y="4724400"/>
            <a:ext cx="2590800" cy="1190625"/>
            <a:chOff x="3552" y="2623"/>
            <a:chExt cx="1632" cy="750"/>
          </a:xfrm>
        </p:grpSpPr>
        <p:sp>
          <p:nvSpPr>
            <p:cNvPr id="326671" name="Text Box 15"/>
            <p:cNvSpPr txBox="1">
              <a:spLocks noChangeArrowheads="1"/>
            </p:cNvSpPr>
            <p:nvPr/>
          </p:nvSpPr>
          <p:spPr bwMode="auto">
            <a:xfrm>
              <a:off x="3833" y="2623"/>
              <a:ext cx="1351" cy="750"/>
            </a:xfrm>
            <a:prstGeom prst="rect">
              <a:avLst/>
            </a:prstGeom>
            <a:solidFill>
              <a:srgbClr val="FFFF99"/>
            </a:solidFill>
            <a:ln w="9525">
              <a:noFill/>
              <a:miter lim="800000"/>
            </a:ln>
            <a:effectLst/>
          </p:spPr>
          <p:txBody>
            <a:bodyPr>
              <a:spAutoFit/>
            </a:bodyPr>
            <a:lstStyle/>
            <a:p>
              <a:r>
                <a:rPr lang="en-US" altLang="zh-CN" sz="1800" b="1">
                  <a:solidFill>
                    <a:srgbClr val="FF0000"/>
                  </a:solidFill>
                  <a:ea typeface="黑体" panose="02010609060101010101" charset="-122"/>
                </a:rPr>
                <a:t>CloseRegistration</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为</a:t>
              </a:r>
              <a:r>
                <a:rPr lang="zh-CN" altLang="en-US" sz="1800" b="1">
                  <a:solidFill>
                    <a:srgbClr val="0000FF"/>
                  </a:solidFill>
                  <a:ea typeface="黑体" panose="02010609060101010101" charset="-122"/>
                </a:rPr>
                <a:t>注册管理员</a:t>
              </a:r>
              <a:r>
                <a:rPr lang="zh-CN" altLang="en-US" sz="1800" b="1">
                  <a:solidFill>
                    <a:schemeClr val="tx2"/>
                  </a:solidFill>
                  <a:ea typeface="黑体" panose="02010609060101010101" charset="-122"/>
                </a:rPr>
                <a:t>提供关闭注册的操作</a:t>
              </a:r>
              <a:endParaRPr lang="zh-CN" altLang="en-US" sz="1800" b="1">
                <a:solidFill>
                  <a:schemeClr val="tx2"/>
                </a:solidFill>
                <a:ea typeface="黑体" panose="02010609060101010101" charset="-122"/>
              </a:endParaRPr>
            </a:p>
          </p:txBody>
        </p:sp>
        <p:sp>
          <p:nvSpPr>
            <p:cNvPr id="326672" name="Rectangle 16"/>
            <p:cNvSpPr>
              <a:spLocks noChangeArrowheads="1"/>
            </p:cNvSpPr>
            <p:nvPr/>
          </p:nvSpPr>
          <p:spPr bwMode="auto">
            <a:xfrm>
              <a:off x="3552" y="2640"/>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⑼</a:t>
              </a:r>
              <a:endParaRPr lang="en-US" altLang="en-US" sz="2000" b="1">
                <a:solidFill>
                  <a:srgbClr val="0000FF"/>
                </a:solidFill>
                <a:latin typeface="黑体" panose="02010609060101010101" charset="-122"/>
                <a:ea typeface="黑体" panose="02010609060101010101" charset="-122"/>
              </a:endParaRPr>
            </a:p>
          </p:txBody>
        </p:sp>
      </p:grpSp>
      <p:grpSp>
        <p:nvGrpSpPr>
          <p:cNvPr id="326673" name="Group 17"/>
          <p:cNvGrpSpPr/>
          <p:nvPr/>
        </p:nvGrpSpPr>
        <p:grpSpPr bwMode="auto">
          <a:xfrm>
            <a:off x="3581400" y="3886200"/>
            <a:ext cx="2536825" cy="1190625"/>
            <a:chOff x="3648" y="3504"/>
            <a:chExt cx="1598" cy="750"/>
          </a:xfrm>
        </p:grpSpPr>
        <p:sp>
          <p:nvSpPr>
            <p:cNvPr id="326674" name="Text Box 18"/>
            <p:cNvSpPr txBox="1">
              <a:spLocks noChangeArrowheads="1"/>
            </p:cNvSpPr>
            <p:nvPr/>
          </p:nvSpPr>
          <p:spPr bwMode="auto">
            <a:xfrm>
              <a:off x="3840" y="3504"/>
              <a:ext cx="1406" cy="750"/>
            </a:xfrm>
            <a:prstGeom prst="rect">
              <a:avLst/>
            </a:prstGeom>
            <a:solidFill>
              <a:srgbClr val="FFFF99"/>
            </a:solidFill>
            <a:ln w="9525">
              <a:noFill/>
              <a:miter lim="800000"/>
            </a:ln>
            <a:effectLst/>
          </p:spPr>
          <p:txBody>
            <a:bodyPr>
              <a:spAutoFit/>
            </a:bodyPr>
            <a:lstStyle/>
            <a:p>
              <a:r>
                <a:rPr lang="en-US" altLang="zh-CN" sz="1800" b="1">
                  <a:solidFill>
                    <a:srgbClr val="FF0000"/>
                  </a:solidFill>
                  <a:ea typeface="黑体" panose="02010609060101010101" charset="-122"/>
                </a:rPr>
                <a:t>BillingSystem</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Notice </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提供与</a:t>
              </a:r>
              <a:r>
                <a:rPr lang="zh-CN" altLang="en-US" sz="1800" b="1">
                  <a:solidFill>
                    <a:srgbClr val="0000FF"/>
                  </a:solidFill>
                  <a:ea typeface="黑体" panose="02010609060101010101" charset="-122"/>
                </a:rPr>
                <a:t>收费系统</a:t>
              </a:r>
              <a:r>
                <a:rPr lang="zh-CN" altLang="en-US" sz="1800" b="1">
                  <a:solidFill>
                    <a:schemeClr val="tx2"/>
                  </a:solidFill>
                  <a:ea typeface="黑体" panose="02010609060101010101" charset="-122"/>
                </a:rPr>
                <a:t>的信息交换接口</a:t>
              </a:r>
              <a:endParaRPr lang="zh-CN" altLang="en-US" sz="1800" b="1">
                <a:solidFill>
                  <a:schemeClr val="tx2"/>
                </a:solidFill>
                <a:ea typeface="黑体" panose="02010609060101010101" charset="-122"/>
              </a:endParaRPr>
            </a:p>
          </p:txBody>
        </p:sp>
        <p:sp>
          <p:nvSpPr>
            <p:cNvPr id="326675" name="Rectangle 19"/>
            <p:cNvSpPr>
              <a:spLocks noChangeArrowheads="1"/>
            </p:cNvSpPr>
            <p:nvPr/>
          </p:nvSpPr>
          <p:spPr bwMode="auto">
            <a:xfrm>
              <a:off x="3648" y="3552"/>
              <a:ext cx="277" cy="250"/>
            </a:xfrm>
            <a:prstGeom prst="rect">
              <a:avLst/>
            </a:prstGeom>
            <a:solidFill>
              <a:srgbClr val="FFFF99"/>
            </a:solid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⑽</a:t>
              </a:r>
              <a:endParaRPr lang="en-US" altLang="en-US" sz="2000" b="1">
                <a:solidFill>
                  <a:srgbClr val="0000FF"/>
                </a:solidFill>
                <a:latin typeface="黑体" panose="02010609060101010101" charset="-122"/>
                <a:ea typeface="黑体" panose="0201060906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6660"/>
                                        </p:tgtEl>
                                        <p:attrNameLst>
                                          <p:attrName>style.visibility</p:attrName>
                                        </p:attrNameLst>
                                      </p:cBhvr>
                                      <p:to>
                                        <p:strVal val="visible"/>
                                      </p:to>
                                    </p:set>
                                    <p:anim calcmode="lin" valueType="num">
                                      <p:cBhvr additive="base">
                                        <p:cTn id="7" dur="500" fill="hold"/>
                                        <p:tgtEl>
                                          <p:spTgt spid="326660"/>
                                        </p:tgtEl>
                                        <p:attrNameLst>
                                          <p:attrName>ppt_x</p:attrName>
                                        </p:attrNameLst>
                                      </p:cBhvr>
                                      <p:tavLst>
                                        <p:tav tm="0">
                                          <p:val>
                                            <p:strVal val="#ppt_x"/>
                                          </p:val>
                                        </p:tav>
                                        <p:tav tm="100000">
                                          <p:val>
                                            <p:strVal val="#ppt_x"/>
                                          </p:val>
                                        </p:tav>
                                      </p:tavLst>
                                    </p:anim>
                                    <p:anim calcmode="lin" valueType="num">
                                      <p:cBhvr additive="base">
                                        <p:cTn id="8" dur="500" fill="hold"/>
                                        <p:tgtEl>
                                          <p:spTgt spid="32666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6664"/>
                                        </p:tgtEl>
                                        <p:attrNameLst>
                                          <p:attrName>style.visibility</p:attrName>
                                        </p:attrNameLst>
                                      </p:cBhvr>
                                      <p:to>
                                        <p:strVal val="visible"/>
                                      </p:to>
                                    </p:set>
                                    <p:anim calcmode="lin" valueType="num">
                                      <p:cBhvr additive="base">
                                        <p:cTn id="11" dur="500" fill="hold"/>
                                        <p:tgtEl>
                                          <p:spTgt spid="326664"/>
                                        </p:tgtEl>
                                        <p:attrNameLst>
                                          <p:attrName>ppt_x</p:attrName>
                                        </p:attrNameLst>
                                      </p:cBhvr>
                                      <p:tavLst>
                                        <p:tav tm="0">
                                          <p:val>
                                            <p:strVal val="#ppt_x"/>
                                          </p:val>
                                        </p:tav>
                                        <p:tav tm="100000">
                                          <p:val>
                                            <p:strVal val="#ppt_x"/>
                                          </p:val>
                                        </p:tav>
                                      </p:tavLst>
                                    </p:anim>
                                    <p:anim calcmode="lin" valueType="num">
                                      <p:cBhvr additive="base">
                                        <p:cTn id="12" dur="500" fill="hold"/>
                                        <p:tgtEl>
                                          <p:spTgt spid="32666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326664"/>
                                        </p:tgtEl>
                                        <p:attrNameLst>
                                          <p:attrName>ppt_x</p:attrName>
                                        </p:attrNameLst>
                                      </p:cBhvr>
                                      <p:tavLst>
                                        <p:tav tm="0">
                                          <p:val>
                                            <p:strVal val="ppt_x"/>
                                          </p:val>
                                        </p:tav>
                                        <p:tav tm="100000">
                                          <p:val>
                                            <p:strVal val="ppt_x"/>
                                          </p:val>
                                        </p:tav>
                                      </p:tavLst>
                                    </p:anim>
                                    <p:anim calcmode="lin" valueType="num">
                                      <p:cBhvr additive="base">
                                        <p:cTn id="17" dur="500"/>
                                        <p:tgtEl>
                                          <p:spTgt spid="326664"/>
                                        </p:tgtEl>
                                        <p:attrNameLst>
                                          <p:attrName>ppt_y</p:attrName>
                                        </p:attrNameLst>
                                      </p:cBhvr>
                                      <p:tavLst>
                                        <p:tav tm="0">
                                          <p:val>
                                            <p:strVal val="ppt_y"/>
                                          </p:val>
                                        </p:tav>
                                        <p:tav tm="100000">
                                          <p:val>
                                            <p:strVal val="1+ppt_h/2"/>
                                          </p:val>
                                        </p:tav>
                                      </p:tavLst>
                                    </p:anim>
                                    <p:set>
                                      <p:cBhvr>
                                        <p:cTn id="18" dur="1" fill="hold">
                                          <p:stCondLst>
                                            <p:cond delay="499"/>
                                          </p:stCondLst>
                                        </p:cTn>
                                        <p:tgtEl>
                                          <p:spTgt spid="3266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26661"/>
                                        </p:tgtEl>
                                        <p:attrNameLst>
                                          <p:attrName>style.visibility</p:attrName>
                                        </p:attrNameLst>
                                      </p:cBhvr>
                                      <p:to>
                                        <p:strVal val="visible"/>
                                      </p:to>
                                    </p:set>
                                    <p:anim calcmode="lin" valueType="num">
                                      <p:cBhvr additive="base">
                                        <p:cTn id="23" dur="500" fill="hold"/>
                                        <p:tgtEl>
                                          <p:spTgt spid="326661"/>
                                        </p:tgtEl>
                                        <p:attrNameLst>
                                          <p:attrName>ppt_x</p:attrName>
                                        </p:attrNameLst>
                                      </p:cBhvr>
                                      <p:tavLst>
                                        <p:tav tm="0">
                                          <p:val>
                                            <p:strVal val="#ppt_x"/>
                                          </p:val>
                                        </p:tav>
                                        <p:tav tm="100000">
                                          <p:val>
                                            <p:strVal val="#ppt_x"/>
                                          </p:val>
                                        </p:tav>
                                      </p:tavLst>
                                    </p:anim>
                                    <p:anim calcmode="lin" valueType="num">
                                      <p:cBhvr additive="base">
                                        <p:cTn id="24" dur="500" fill="hold"/>
                                        <p:tgtEl>
                                          <p:spTgt spid="32666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6667"/>
                                        </p:tgtEl>
                                        <p:attrNameLst>
                                          <p:attrName>style.visibility</p:attrName>
                                        </p:attrNameLst>
                                      </p:cBhvr>
                                      <p:to>
                                        <p:strVal val="visible"/>
                                      </p:to>
                                    </p:set>
                                    <p:anim calcmode="lin" valueType="num">
                                      <p:cBhvr additive="base">
                                        <p:cTn id="27" dur="500" fill="hold"/>
                                        <p:tgtEl>
                                          <p:spTgt spid="326667"/>
                                        </p:tgtEl>
                                        <p:attrNameLst>
                                          <p:attrName>ppt_x</p:attrName>
                                        </p:attrNameLst>
                                      </p:cBhvr>
                                      <p:tavLst>
                                        <p:tav tm="0">
                                          <p:val>
                                            <p:strVal val="#ppt_x"/>
                                          </p:val>
                                        </p:tav>
                                        <p:tav tm="100000">
                                          <p:val>
                                            <p:strVal val="#ppt_x"/>
                                          </p:val>
                                        </p:tav>
                                      </p:tavLst>
                                    </p:anim>
                                    <p:anim calcmode="lin" valueType="num">
                                      <p:cBhvr additive="base">
                                        <p:cTn id="28" dur="500" fill="hold"/>
                                        <p:tgtEl>
                                          <p:spTgt spid="32666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326667"/>
                                        </p:tgtEl>
                                        <p:attrNameLst>
                                          <p:attrName>ppt_x</p:attrName>
                                        </p:attrNameLst>
                                      </p:cBhvr>
                                      <p:tavLst>
                                        <p:tav tm="0">
                                          <p:val>
                                            <p:strVal val="ppt_x"/>
                                          </p:val>
                                        </p:tav>
                                        <p:tav tm="100000">
                                          <p:val>
                                            <p:strVal val="ppt_x"/>
                                          </p:val>
                                        </p:tav>
                                      </p:tavLst>
                                    </p:anim>
                                    <p:anim calcmode="lin" valueType="num">
                                      <p:cBhvr additive="base">
                                        <p:cTn id="33" dur="500"/>
                                        <p:tgtEl>
                                          <p:spTgt spid="326667"/>
                                        </p:tgtEl>
                                        <p:attrNameLst>
                                          <p:attrName>ppt_y</p:attrName>
                                        </p:attrNameLst>
                                      </p:cBhvr>
                                      <p:tavLst>
                                        <p:tav tm="0">
                                          <p:val>
                                            <p:strVal val="ppt_y"/>
                                          </p:val>
                                        </p:tav>
                                        <p:tav tm="100000">
                                          <p:val>
                                            <p:strVal val="1+ppt_h/2"/>
                                          </p:val>
                                        </p:tav>
                                      </p:tavLst>
                                    </p:anim>
                                    <p:set>
                                      <p:cBhvr>
                                        <p:cTn id="34" dur="1" fill="hold">
                                          <p:stCondLst>
                                            <p:cond delay="499"/>
                                          </p:stCondLst>
                                        </p:cTn>
                                        <p:tgtEl>
                                          <p:spTgt spid="32666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6662"/>
                                        </p:tgtEl>
                                        <p:attrNameLst>
                                          <p:attrName>style.visibility</p:attrName>
                                        </p:attrNameLst>
                                      </p:cBhvr>
                                      <p:to>
                                        <p:strVal val="visible"/>
                                      </p:to>
                                    </p:set>
                                    <p:anim calcmode="lin" valueType="num">
                                      <p:cBhvr additive="base">
                                        <p:cTn id="39" dur="500" fill="hold"/>
                                        <p:tgtEl>
                                          <p:spTgt spid="326662"/>
                                        </p:tgtEl>
                                        <p:attrNameLst>
                                          <p:attrName>ppt_x</p:attrName>
                                        </p:attrNameLst>
                                      </p:cBhvr>
                                      <p:tavLst>
                                        <p:tav tm="0">
                                          <p:val>
                                            <p:strVal val="#ppt_x"/>
                                          </p:val>
                                        </p:tav>
                                        <p:tav tm="100000">
                                          <p:val>
                                            <p:strVal val="#ppt_x"/>
                                          </p:val>
                                        </p:tav>
                                      </p:tavLst>
                                    </p:anim>
                                    <p:anim calcmode="lin" valueType="num">
                                      <p:cBhvr additive="base">
                                        <p:cTn id="40" dur="500" fill="hold"/>
                                        <p:tgtEl>
                                          <p:spTgt spid="32666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6670"/>
                                        </p:tgtEl>
                                        <p:attrNameLst>
                                          <p:attrName>style.visibility</p:attrName>
                                        </p:attrNameLst>
                                      </p:cBhvr>
                                      <p:to>
                                        <p:strVal val="visible"/>
                                      </p:to>
                                    </p:set>
                                    <p:anim calcmode="lin" valueType="num">
                                      <p:cBhvr additive="base">
                                        <p:cTn id="43" dur="500" fill="hold"/>
                                        <p:tgtEl>
                                          <p:spTgt spid="326670"/>
                                        </p:tgtEl>
                                        <p:attrNameLst>
                                          <p:attrName>ppt_x</p:attrName>
                                        </p:attrNameLst>
                                      </p:cBhvr>
                                      <p:tavLst>
                                        <p:tav tm="0">
                                          <p:val>
                                            <p:strVal val="#ppt_x"/>
                                          </p:val>
                                        </p:tav>
                                        <p:tav tm="100000">
                                          <p:val>
                                            <p:strVal val="#ppt_x"/>
                                          </p:val>
                                        </p:tav>
                                      </p:tavLst>
                                    </p:anim>
                                    <p:anim calcmode="lin" valueType="num">
                                      <p:cBhvr additive="base">
                                        <p:cTn id="44" dur="500" fill="hold"/>
                                        <p:tgtEl>
                                          <p:spTgt spid="32667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326670"/>
                                        </p:tgtEl>
                                        <p:attrNameLst>
                                          <p:attrName>ppt_x</p:attrName>
                                        </p:attrNameLst>
                                      </p:cBhvr>
                                      <p:tavLst>
                                        <p:tav tm="0">
                                          <p:val>
                                            <p:strVal val="ppt_x"/>
                                          </p:val>
                                        </p:tav>
                                        <p:tav tm="100000">
                                          <p:val>
                                            <p:strVal val="ppt_x"/>
                                          </p:val>
                                        </p:tav>
                                      </p:tavLst>
                                    </p:anim>
                                    <p:anim calcmode="lin" valueType="num">
                                      <p:cBhvr additive="base">
                                        <p:cTn id="49" dur="500"/>
                                        <p:tgtEl>
                                          <p:spTgt spid="326670"/>
                                        </p:tgtEl>
                                        <p:attrNameLst>
                                          <p:attrName>ppt_y</p:attrName>
                                        </p:attrNameLst>
                                      </p:cBhvr>
                                      <p:tavLst>
                                        <p:tav tm="0">
                                          <p:val>
                                            <p:strVal val="ppt_y"/>
                                          </p:val>
                                        </p:tav>
                                        <p:tav tm="100000">
                                          <p:val>
                                            <p:strVal val="1+ppt_h/2"/>
                                          </p:val>
                                        </p:tav>
                                      </p:tavLst>
                                    </p:anim>
                                    <p:set>
                                      <p:cBhvr>
                                        <p:cTn id="50" dur="1" fill="hold">
                                          <p:stCondLst>
                                            <p:cond delay="499"/>
                                          </p:stCondLst>
                                        </p:cTn>
                                        <p:tgtEl>
                                          <p:spTgt spid="32667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26663"/>
                                        </p:tgtEl>
                                        <p:attrNameLst>
                                          <p:attrName>style.visibility</p:attrName>
                                        </p:attrNameLst>
                                      </p:cBhvr>
                                      <p:to>
                                        <p:strVal val="visible"/>
                                      </p:to>
                                    </p:set>
                                    <p:anim calcmode="lin" valueType="num">
                                      <p:cBhvr additive="base">
                                        <p:cTn id="55" dur="500" fill="hold"/>
                                        <p:tgtEl>
                                          <p:spTgt spid="326663"/>
                                        </p:tgtEl>
                                        <p:attrNameLst>
                                          <p:attrName>ppt_x</p:attrName>
                                        </p:attrNameLst>
                                      </p:cBhvr>
                                      <p:tavLst>
                                        <p:tav tm="0">
                                          <p:val>
                                            <p:strVal val="#ppt_x"/>
                                          </p:val>
                                        </p:tav>
                                        <p:tav tm="100000">
                                          <p:val>
                                            <p:strVal val="#ppt_x"/>
                                          </p:val>
                                        </p:tav>
                                      </p:tavLst>
                                    </p:anim>
                                    <p:anim calcmode="lin" valueType="num">
                                      <p:cBhvr additive="base">
                                        <p:cTn id="56" dur="500" fill="hold"/>
                                        <p:tgtEl>
                                          <p:spTgt spid="32666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26673"/>
                                        </p:tgtEl>
                                        <p:attrNameLst>
                                          <p:attrName>style.visibility</p:attrName>
                                        </p:attrNameLst>
                                      </p:cBhvr>
                                      <p:to>
                                        <p:strVal val="visible"/>
                                      </p:to>
                                    </p:set>
                                    <p:anim calcmode="lin" valueType="num">
                                      <p:cBhvr additive="base">
                                        <p:cTn id="59" dur="500" fill="hold"/>
                                        <p:tgtEl>
                                          <p:spTgt spid="326673"/>
                                        </p:tgtEl>
                                        <p:attrNameLst>
                                          <p:attrName>ppt_x</p:attrName>
                                        </p:attrNameLst>
                                      </p:cBhvr>
                                      <p:tavLst>
                                        <p:tav tm="0">
                                          <p:val>
                                            <p:strVal val="#ppt_x"/>
                                          </p:val>
                                        </p:tav>
                                        <p:tav tm="100000">
                                          <p:val>
                                            <p:strVal val="#ppt_x"/>
                                          </p:val>
                                        </p:tav>
                                      </p:tavLst>
                                    </p:anim>
                                    <p:anim calcmode="lin" valueType="num">
                                      <p:cBhvr additive="base">
                                        <p:cTn id="60" dur="500" fill="hold"/>
                                        <p:tgtEl>
                                          <p:spTgt spid="32667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4" fill="hold" nodeType="clickEffect">
                                  <p:stCondLst>
                                    <p:cond delay="0"/>
                                  </p:stCondLst>
                                  <p:childTnLst>
                                    <p:anim calcmode="lin" valueType="num">
                                      <p:cBhvr additive="base">
                                        <p:cTn id="64" dur="500"/>
                                        <p:tgtEl>
                                          <p:spTgt spid="326673"/>
                                        </p:tgtEl>
                                        <p:attrNameLst>
                                          <p:attrName>ppt_x</p:attrName>
                                        </p:attrNameLst>
                                      </p:cBhvr>
                                      <p:tavLst>
                                        <p:tav tm="0">
                                          <p:val>
                                            <p:strVal val="ppt_x"/>
                                          </p:val>
                                        </p:tav>
                                        <p:tav tm="100000">
                                          <p:val>
                                            <p:strVal val="ppt_x"/>
                                          </p:val>
                                        </p:tav>
                                      </p:tavLst>
                                    </p:anim>
                                    <p:anim calcmode="lin" valueType="num">
                                      <p:cBhvr additive="base">
                                        <p:cTn id="65" dur="500"/>
                                        <p:tgtEl>
                                          <p:spTgt spid="326673"/>
                                        </p:tgtEl>
                                        <p:attrNameLst>
                                          <p:attrName>ppt_y</p:attrName>
                                        </p:attrNameLst>
                                      </p:cBhvr>
                                      <p:tavLst>
                                        <p:tav tm="0">
                                          <p:val>
                                            <p:strVal val="ppt_y"/>
                                          </p:val>
                                        </p:tav>
                                        <p:tav tm="100000">
                                          <p:val>
                                            <p:strVal val="1+ppt_h/2"/>
                                          </p:val>
                                        </p:tav>
                                      </p:tavLst>
                                    </p:anim>
                                    <p:set>
                                      <p:cBhvr>
                                        <p:cTn id="66" dur="1" fill="hold">
                                          <p:stCondLst>
                                            <p:cond delay="499"/>
                                          </p:stCondLst>
                                        </p:cTn>
                                        <p:tgtEl>
                                          <p:spTgt spid="3266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p:bldP spid="326661" grpId="0"/>
      <p:bldP spid="326662" grpId="0"/>
      <p:bldP spid="32666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日期占位符 3"/>
          <p:cNvSpPr>
            <a:spLocks noGrp="1"/>
          </p:cNvSpPr>
          <p:nvPr>
            <p:ph type="dt" sz="half" idx="10"/>
          </p:nvPr>
        </p:nvSpPr>
        <p:spPr/>
        <p:txBody>
          <a:bodyPr/>
          <a:lstStyle/>
          <a:p>
            <a:fld id="{4768122F-F739-4F15-8605-AA63FDACEA56}" type="datetime1">
              <a:rPr lang="zh-CN" altLang="en-US"/>
            </a:fld>
            <a:endParaRPr lang="en-US" altLang="zh-CN"/>
          </a:p>
        </p:txBody>
      </p:sp>
      <p:sp>
        <p:nvSpPr>
          <p:cNvPr id="38" name="灯片编号占位符 4"/>
          <p:cNvSpPr>
            <a:spLocks noGrp="1"/>
          </p:cNvSpPr>
          <p:nvPr>
            <p:ph type="sldNum" sz="quarter" idx="11"/>
          </p:nvPr>
        </p:nvSpPr>
        <p:spPr/>
        <p:txBody>
          <a:bodyPr/>
          <a:lstStyle/>
          <a:p>
            <a:fld id="{BED6F04C-FADB-4C83-83E2-25F0C580A397}" type="slidenum">
              <a:rPr lang="en-US" altLang="zh-CN"/>
            </a:fld>
            <a:endParaRPr lang="en-US" altLang="zh-CN"/>
          </a:p>
        </p:txBody>
      </p:sp>
      <p:sp>
        <p:nvSpPr>
          <p:cNvPr id="327682" name="Rectangle 2"/>
          <p:cNvSpPr>
            <a:spLocks noGrp="1" noChangeArrowheads="1"/>
          </p:cNvSpPr>
          <p:nvPr>
            <p:ph type="title"/>
          </p:nvPr>
        </p:nvSpPr>
        <p:spPr>
          <a:xfrm>
            <a:off x="3048000" y="0"/>
            <a:ext cx="5729288" cy="838200"/>
          </a:xfrm>
        </p:spPr>
        <p:txBody>
          <a:bodyPr/>
          <a:lstStyle/>
          <a:p>
            <a:r>
              <a:rPr lang="zh-CN" altLang="en-US"/>
              <a:t>选课系统的边界类</a:t>
            </a:r>
            <a:endParaRPr lang="zh-CN" altLang="en-US"/>
          </a:p>
        </p:txBody>
      </p:sp>
      <p:grpSp>
        <p:nvGrpSpPr>
          <p:cNvPr id="327683" name="Group 3"/>
          <p:cNvGrpSpPr/>
          <p:nvPr/>
        </p:nvGrpSpPr>
        <p:grpSpPr bwMode="auto">
          <a:xfrm>
            <a:off x="2740025" y="133350"/>
            <a:ext cx="1219200" cy="762000"/>
            <a:chOff x="4128" y="3072"/>
            <a:chExt cx="768" cy="480"/>
          </a:xfrm>
        </p:grpSpPr>
        <p:sp>
          <p:nvSpPr>
            <p:cNvPr id="327684" name="Oval 4"/>
            <p:cNvSpPr>
              <a:spLocks noChangeArrowheads="1"/>
            </p:cNvSpPr>
            <p:nvPr/>
          </p:nvSpPr>
          <p:spPr bwMode="auto">
            <a:xfrm>
              <a:off x="4368" y="307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27685" name="Line 5"/>
            <p:cNvSpPr>
              <a:spLocks noChangeShapeType="1"/>
            </p:cNvSpPr>
            <p:nvPr/>
          </p:nvSpPr>
          <p:spPr bwMode="auto">
            <a:xfrm>
              <a:off x="4128" y="3312"/>
              <a:ext cx="240" cy="0"/>
            </a:xfrm>
            <a:prstGeom prst="line">
              <a:avLst/>
            </a:prstGeom>
            <a:noFill/>
            <a:ln w="38100">
              <a:solidFill>
                <a:schemeClr val="accent2"/>
              </a:solidFill>
              <a:round/>
            </a:ln>
            <a:effectLst/>
          </p:spPr>
          <p:txBody>
            <a:bodyPr/>
            <a:lstStyle/>
            <a:p>
              <a:endParaRPr lang="zh-CN" altLang="en-US"/>
            </a:p>
          </p:txBody>
        </p:sp>
        <p:sp>
          <p:nvSpPr>
            <p:cNvPr id="327686" name="Line 6"/>
            <p:cNvSpPr>
              <a:spLocks noChangeShapeType="1"/>
            </p:cNvSpPr>
            <p:nvPr/>
          </p:nvSpPr>
          <p:spPr bwMode="auto">
            <a:xfrm>
              <a:off x="4128" y="3072"/>
              <a:ext cx="0" cy="480"/>
            </a:xfrm>
            <a:prstGeom prst="line">
              <a:avLst/>
            </a:prstGeom>
            <a:noFill/>
            <a:ln w="38100">
              <a:solidFill>
                <a:schemeClr val="accent2"/>
              </a:solidFill>
              <a:round/>
            </a:ln>
            <a:effectLst/>
          </p:spPr>
          <p:txBody>
            <a:bodyPr/>
            <a:lstStyle/>
            <a:p>
              <a:endParaRPr lang="zh-CN" altLang="en-US"/>
            </a:p>
          </p:txBody>
        </p:sp>
      </p:grpSp>
      <p:grpSp>
        <p:nvGrpSpPr>
          <p:cNvPr id="327687" name="Group 7"/>
          <p:cNvGrpSpPr/>
          <p:nvPr/>
        </p:nvGrpSpPr>
        <p:grpSpPr bwMode="auto">
          <a:xfrm>
            <a:off x="609600" y="1066800"/>
            <a:ext cx="1873250" cy="1465263"/>
            <a:chOff x="384" y="672"/>
            <a:chExt cx="1180" cy="923"/>
          </a:xfrm>
        </p:grpSpPr>
        <p:sp>
          <p:nvSpPr>
            <p:cNvPr id="327688" name="Text Box 8"/>
            <p:cNvSpPr txBox="1">
              <a:spLocks noChangeArrowheads="1"/>
            </p:cNvSpPr>
            <p:nvPr/>
          </p:nvSpPr>
          <p:spPr bwMode="auto">
            <a:xfrm>
              <a:off x="657" y="672"/>
              <a:ext cx="907" cy="923"/>
            </a:xfrm>
            <a:prstGeom prst="rect">
              <a:avLst/>
            </a:prstGeom>
            <a:noFill/>
            <a:ln w="9525">
              <a:noFill/>
              <a:miter lim="800000"/>
            </a:ln>
            <a:effectLst/>
          </p:spPr>
          <p:txBody>
            <a:bodyPr>
              <a:spAutoFit/>
            </a:bodyPr>
            <a:lstStyle/>
            <a:p>
              <a:pPr algn="l"/>
              <a:r>
                <a:rPr lang="en-US" altLang="zh-CN" sz="1800" b="1">
                  <a:solidFill>
                    <a:srgbClr val="FF0000"/>
                  </a:solidFill>
                  <a:ea typeface="黑体" panose="02010609060101010101" charset="-122"/>
                </a:rPr>
                <a:t>LoginForm</a:t>
              </a:r>
              <a:r>
                <a:rPr lang="en-US" altLang="zh-CN" sz="1800" b="1">
                  <a:solidFill>
                    <a:schemeClr val="tx2"/>
                  </a:solidFill>
                  <a:ea typeface="黑体" panose="02010609060101010101" charset="-122"/>
                </a:rPr>
                <a:t> </a:t>
              </a:r>
              <a:r>
                <a:rPr lang="zh-CN" altLang="en-US" sz="1800" b="1">
                  <a:solidFill>
                    <a:schemeClr val="tx2"/>
                  </a:solidFill>
                  <a:ea typeface="黑体" panose="02010609060101010101" charset="-122"/>
                </a:rPr>
                <a:t>为教师、学生和注册管理员提供登录的操作</a:t>
              </a:r>
              <a:endParaRPr lang="zh-CN" altLang="en-US" sz="1800" b="1">
                <a:solidFill>
                  <a:schemeClr val="tx2"/>
                </a:solidFill>
                <a:ea typeface="黑体" panose="02010609060101010101" charset="-122"/>
              </a:endParaRPr>
            </a:p>
          </p:txBody>
        </p:sp>
        <p:sp>
          <p:nvSpPr>
            <p:cNvPr id="327689" name="Rectangle 9"/>
            <p:cNvSpPr>
              <a:spLocks noChangeArrowheads="1"/>
            </p:cNvSpPr>
            <p:nvPr/>
          </p:nvSpPr>
          <p:spPr bwMode="auto">
            <a:xfrm>
              <a:off x="384" y="816"/>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⑴</a:t>
              </a:r>
              <a:endParaRPr lang="en-US" altLang="en-US" sz="2000" b="1">
                <a:solidFill>
                  <a:srgbClr val="0000FF"/>
                </a:solidFill>
                <a:latin typeface="黑体" panose="02010609060101010101" charset="-122"/>
                <a:ea typeface="黑体" panose="02010609060101010101" charset="-122"/>
              </a:endParaRPr>
            </a:p>
          </p:txBody>
        </p:sp>
      </p:grpSp>
      <p:grpSp>
        <p:nvGrpSpPr>
          <p:cNvPr id="327690" name="Group 10"/>
          <p:cNvGrpSpPr/>
          <p:nvPr/>
        </p:nvGrpSpPr>
        <p:grpSpPr bwMode="auto">
          <a:xfrm>
            <a:off x="2971800" y="1139825"/>
            <a:ext cx="2105025" cy="1190625"/>
            <a:chOff x="1872" y="718"/>
            <a:chExt cx="1326" cy="750"/>
          </a:xfrm>
        </p:grpSpPr>
        <p:sp>
          <p:nvSpPr>
            <p:cNvPr id="327691" name="Text Box 11"/>
            <p:cNvSpPr txBox="1">
              <a:spLocks noChangeArrowheads="1"/>
            </p:cNvSpPr>
            <p:nvPr/>
          </p:nvSpPr>
          <p:spPr bwMode="auto">
            <a:xfrm>
              <a:off x="2109" y="718"/>
              <a:ext cx="1089" cy="750"/>
            </a:xfrm>
            <a:prstGeom prst="rect">
              <a:avLst/>
            </a:prstGeom>
            <a:noFill/>
            <a:ln w="9525">
              <a:noFill/>
              <a:miter lim="800000"/>
            </a:ln>
            <a:effectLst/>
          </p:spPr>
          <p:txBody>
            <a:bodyPr>
              <a:spAutoFit/>
            </a:bodyPr>
            <a:lstStyle/>
            <a:p>
              <a:r>
                <a:rPr lang="en-US" altLang="zh-CN" sz="1800" b="1">
                  <a:solidFill>
                    <a:srgbClr val="FF0000"/>
                  </a:solidFill>
                  <a:ea typeface="黑体" panose="02010609060101010101" charset="-122"/>
                </a:rPr>
                <a:t>Register</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CoursesForm</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为学生提供选课注册的操作</a:t>
              </a:r>
              <a:endParaRPr lang="zh-CN" altLang="en-US" sz="1800" b="1">
                <a:solidFill>
                  <a:schemeClr val="tx2"/>
                </a:solidFill>
                <a:ea typeface="黑体" panose="02010609060101010101" charset="-122"/>
              </a:endParaRPr>
            </a:p>
          </p:txBody>
        </p:sp>
        <p:sp>
          <p:nvSpPr>
            <p:cNvPr id="327692" name="Rectangle 12"/>
            <p:cNvSpPr>
              <a:spLocks noChangeArrowheads="1"/>
            </p:cNvSpPr>
            <p:nvPr/>
          </p:nvSpPr>
          <p:spPr bwMode="auto">
            <a:xfrm>
              <a:off x="1872" y="768"/>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⑵</a:t>
              </a:r>
              <a:endParaRPr lang="en-US" altLang="en-US" sz="2000" b="1">
                <a:solidFill>
                  <a:srgbClr val="0000FF"/>
                </a:solidFill>
                <a:latin typeface="黑体" panose="02010609060101010101" charset="-122"/>
                <a:ea typeface="黑体" panose="02010609060101010101" charset="-122"/>
              </a:endParaRPr>
            </a:p>
          </p:txBody>
        </p:sp>
      </p:grpSp>
      <p:grpSp>
        <p:nvGrpSpPr>
          <p:cNvPr id="327693" name="Group 13"/>
          <p:cNvGrpSpPr/>
          <p:nvPr/>
        </p:nvGrpSpPr>
        <p:grpSpPr bwMode="auto">
          <a:xfrm>
            <a:off x="5943600" y="1139825"/>
            <a:ext cx="2157413" cy="1190625"/>
            <a:chOff x="3744" y="718"/>
            <a:chExt cx="1359" cy="750"/>
          </a:xfrm>
        </p:grpSpPr>
        <p:sp>
          <p:nvSpPr>
            <p:cNvPr id="327694" name="Text Box 14"/>
            <p:cNvSpPr txBox="1">
              <a:spLocks noChangeArrowheads="1"/>
            </p:cNvSpPr>
            <p:nvPr/>
          </p:nvSpPr>
          <p:spPr bwMode="auto">
            <a:xfrm>
              <a:off x="3969" y="718"/>
              <a:ext cx="1134" cy="750"/>
            </a:xfrm>
            <a:prstGeom prst="rect">
              <a:avLst/>
            </a:prstGeom>
            <a:noFill/>
            <a:ln w="9525">
              <a:noFill/>
              <a:miter lim="800000"/>
            </a:ln>
            <a:effectLst/>
          </p:spPr>
          <p:txBody>
            <a:bodyPr>
              <a:spAutoFit/>
            </a:bodyPr>
            <a:lstStyle/>
            <a:p>
              <a:r>
                <a:rPr lang="en-US" altLang="zh-CN" sz="1800" b="1">
                  <a:solidFill>
                    <a:srgbClr val="FF0000"/>
                  </a:solidFill>
                  <a:ea typeface="黑体" panose="02010609060101010101" charset="-122"/>
                </a:rPr>
                <a:t>ViewReport</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 </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为学生提供成绩查询的操作</a:t>
              </a:r>
              <a:endParaRPr lang="zh-CN" altLang="en-US" sz="1800" b="1">
                <a:solidFill>
                  <a:schemeClr val="tx2"/>
                </a:solidFill>
                <a:ea typeface="黑体" panose="02010609060101010101" charset="-122"/>
              </a:endParaRPr>
            </a:p>
          </p:txBody>
        </p:sp>
        <p:sp>
          <p:nvSpPr>
            <p:cNvPr id="327695" name="Rectangle 15"/>
            <p:cNvSpPr>
              <a:spLocks noChangeArrowheads="1"/>
            </p:cNvSpPr>
            <p:nvPr/>
          </p:nvSpPr>
          <p:spPr bwMode="auto">
            <a:xfrm>
              <a:off x="3744" y="720"/>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⑶</a:t>
              </a:r>
              <a:endParaRPr lang="en-US" altLang="en-US" sz="2000" b="1">
                <a:solidFill>
                  <a:srgbClr val="0000FF"/>
                </a:solidFill>
                <a:latin typeface="黑体" panose="02010609060101010101" charset="-122"/>
                <a:ea typeface="黑体" panose="02010609060101010101" charset="-122"/>
              </a:endParaRPr>
            </a:p>
          </p:txBody>
        </p:sp>
      </p:grpSp>
      <p:grpSp>
        <p:nvGrpSpPr>
          <p:cNvPr id="327696" name="Group 16"/>
          <p:cNvGrpSpPr/>
          <p:nvPr/>
        </p:nvGrpSpPr>
        <p:grpSpPr bwMode="auto">
          <a:xfrm>
            <a:off x="609600" y="2651125"/>
            <a:ext cx="2162175" cy="1465263"/>
            <a:chOff x="384" y="1670"/>
            <a:chExt cx="1362" cy="923"/>
          </a:xfrm>
        </p:grpSpPr>
        <p:sp>
          <p:nvSpPr>
            <p:cNvPr id="327697" name="Text Box 17"/>
            <p:cNvSpPr txBox="1">
              <a:spLocks noChangeArrowheads="1"/>
            </p:cNvSpPr>
            <p:nvPr/>
          </p:nvSpPr>
          <p:spPr bwMode="auto">
            <a:xfrm>
              <a:off x="612" y="1670"/>
              <a:ext cx="1134" cy="923"/>
            </a:xfrm>
            <a:prstGeom prst="rect">
              <a:avLst/>
            </a:prstGeom>
            <a:noFill/>
            <a:ln w="9525">
              <a:noFill/>
              <a:miter lim="800000"/>
            </a:ln>
            <a:effectLst/>
          </p:spPr>
          <p:txBody>
            <a:bodyPr>
              <a:spAutoFit/>
            </a:bodyPr>
            <a:lstStyle/>
            <a:p>
              <a:r>
                <a:rPr lang="en-US" altLang="zh-CN" sz="1800" b="1">
                  <a:solidFill>
                    <a:srgbClr val="FF0000"/>
                  </a:solidFill>
                  <a:ea typeface="黑体" panose="02010609060101010101" charset="-122"/>
                </a:rPr>
                <a:t>SelectTeach</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CoursesForm </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为教师提供查看学生选课情况的操作</a:t>
              </a:r>
              <a:endParaRPr lang="zh-CN" altLang="en-US" sz="1800" b="1">
                <a:solidFill>
                  <a:schemeClr val="tx2"/>
                </a:solidFill>
                <a:ea typeface="黑体" panose="02010609060101010101" charset="-122"/>
              </a:endParaRPr>
            </a:p>
          </p:txBody>
        </p:sp>
        <p:sp>
          <p:nvSpPr>
            <p:cNvPr id="327698" name="Rectangle 18"/>
            <p:cNvSpPr>
              <a:spLocks noChangeArrowheads="1"/>
            </p:cNvSpPr>
            <p:nvPr/>
          </p:nvSpPr>
          <p:spPr bwMode="auto">
            <a:xfrm>
              <a:off x="384" y="1728"/>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⑷</a:t>
              </a:r>
              <a:endParaRPr lang="en-US" altLang="en-US" sz="2000" b="1">
                <a:solidFill>
                  <a:srgbClr val="0000FF"/>
                </a:solidFill>
                <a:latin typeface="黑体" panose="02010609060101010101" charset="-122"/>
                <a:ea typeface="黑体" panose="02010609060101010101" charset="-122"/>
              </a:endParaRPr>
            </a:p>
          </p:txBody>
        </p:sp>
      </p:grpSp>
      <p:grpSp>
        <p:nvGrpSpPr>
          <p:cNvPr id="327699" name="Group 19"/>
          <p:cNvGrpSpPr/>
          <p:nvPr/>
        </p:nvGrpSpPr>
        <p:grpSpPr bwMode="auto">
          <a:xfrm>
            <a:off x="3048000" y="2579688"/>
            <a:ext cx="2460625" cy="1190625"/>
            <a:chOff x="1920" y="1625"/>
            <a:chExt cx="1550" cy="750"/>
          </a:xfrm>
        </p:grpSpPr>
        <p:sp>
          <p:nvSpPr>
            <p:cNvPr id="327700" name="Text Box 20"/>
            <p:cNvSpPr txBox="1">
              <a:spLocks noChangeArrowheads="1"/>
            </p:cNvSpPr>
            <p:nvPr/>
          </p:nvSpPr>
          <p:spPr bwMode="auto">
            <a:xfrm>
              <a:off x="2064" y="1625"/>
              <a:ext cx="1406" cy="750"/>
            </a:xfrm>
            <a:prstGeom prst="rect">
              <a:avLst/>
            </a:prstGeom>
            <a:noFill/>
            <a:ln w="9525">
              <a:noFill/>
              <a:miter lim="800000"/>
            </a:ln>
            <a:effectLst/>
          </p:spPr>
          <p:txBody>
            <a:bodyPr>
              <a:spAutoFit/>
            </a:bodyPr>
            <a:lstStyle/>
            <a:p>
              <a:r>
                <a:rPr lang="en-US" altLang="zh-CN" sz="1800" b="1">
                  <a:solidFill>
                    <a:srgbClr val="FF0000"/>
                  </a:solidFill>
                  <a:ea typeface="黑体" panose="02010609060101010101" charset="-122"/>
                </a:rPr>
                <a:t>SubmitGrades</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为教师提供登记成绩的操作</a:t>
              </a:r>
              <a:endParaRPr lang="zh-CN" altLang="en-US" sz="1800" b="1">
                <a:solidFill>
                  <a:schemeClr val="tx2"/>
                </a:solidFill>
                <a:ea typeface="黑体" panose="02010609060101010101" charset="-122"/>
              </a:endParaRPr>
            </a:p>
          </p:txBody>
        </p:sp>
        <p:sp>
          <p:nvSpPr>
            <p:cNvPr id="327701" name="Rectangle 21"/>
            <p:cNvSpPr>
              <a:spLocks noChangeArrowheads="1"/>
            </p:cNvSpPr>
            <p:nvPr/>
          </p:nvSpPr>
          <p:spPr bwMode="auto">
            <a:xfrm>
              <a:off x="1920" y="1728"/>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⑸</a:t>
              </a:r>
              <a:endParaRPr lang="en-US" altLang="en-US" sz="2000" b="1">
                <a:solidFill>
                  <a:srgbClr val="0000FF"/>
                </a:solidFill>
                <a:latin typeface="黑体" panose="02010609060101010101" charset="-122"/>
                <a:ea typeface="黑体" panose="02010609060101010101" charset="-122"/>
              </a:endParaRPr>
            </a:p>
          </p:txBody>
        </p:sp>
      </p:grpSp>
      <p:grpSp>
        <p:nvGrpSpPr>
          <p:cNvPr id="327702" name="Group 22"/>
          <p:cNvGrpSpPr/>
          <p:nvPr/>
        </p:nvGrpSpPr>
        <p:grpSpPr bwMode="auto">
          <a:xfrm>
            <a:off x="5562600" y="2651125"/>
            <a:ext cx="2970213" cy="1190625"/>
            <a:chOff x="3504" y="1670"/>
            <a:chExt cx="1871" cy="750"/>
          </a:xfrm>
        </p:grpSpPr>
        <p:sp>
          <p:nvSpPr>
            <p:cNvPr id="327703" name="Text Box 23"/>
            <p:cNvSpPr txBox="1">
              <a:spLocks noChangeArrowheads="1"/>
            </p:cNvSpPr>
            <p:nvPr/>
          </p:nvSpPr>
          <p:spPr bwMode="auto">
            <a:xfrm>
              <a:off x="3878" y="1670"/>
              <a:ext cx="1497" cy="750"/>
            </a:xfrm>
            <a:prstGeom prst="rect">
              <a:avLst/>
            </a:prstGeom>
            <a:noFill/>
            <a:ln w="9525">
              <a:noFill/>
              <a:miter lim="800000"/>
            </a:ln>
            <a:effectLst/>
          </p:spPr>
          <p:txBody>
            <a:bodyPr>
              <a:spAutoFit/>
            </a:bodyPr>
            <a:lstStyle/>
            <a:p>
              <a:r>
                <a:rPr lang="en-US" altLang="zh-CN" sz="1800" b="1">
                  <a:solidFill>
                    <a:srgbClr val="FF0000"/>
                  </a:solidFill>
                  <a:ea typeface="黑体" panose="02010609060101010101" charset="-122"/>
                </a:rPr>
                <a:t>MaintainProfessors</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 </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为注册管理员提供维护教师信息的操作</a:t>
              </a:r>
              <a:endParaRPr lang="zh-CN" altLang="en-US" sz="1800" b="1">
                <a:solidFill>
                  <a:schemeClr val="tx2"/>
                </a:solidFill>
                <a:ea typeface="黑体" panose="02010609060101010101" charset="-122"/>
              </a:endParaRPr>
            </a:p>
          </p:txBody>
        </p:sp>
        <p:sp>
          <p:nvSpPr>
            <p:cNvPr id="327704" name="Rectangle 24"/>
            <p:cNvSpPr>
              <a:spLocks noChangeArrowheads="1"/>
            </p:cNvSpPr>
            <p:nvPr/>
          </p:nvSpPr>
          <p:spPr bwMode="auto">
            <a:xfrm>
              <a:off x="3504" y="1680"/>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⑹</a:t>
              </a:r>
              <a:endParaRPr lang="en-US" altLang="en-US" sz="2000" b="1">
                <a:solidFill>
                  <a:srgbClr val="0000FF"/>
                </a:solidFill>
                <a:latin typeface="黑体" panose="02010609060101010101" charset="-122"/>
                <a:ea typeface="黑体" panose="02010609060101010101" charset="-122"/>
              </a:endParaRPr>
            </a:p>
          </p:txBody>
        </p:sp>
      </p:grpSp>
      <p:grpSp>
        <p:nvGrpSpPr>
          <p:cNvPr id="327705" name="Group 25"/>
          <p:cNvGrpSpPr/>
          <p:nvPr/>
        </p:nvGrpSpPr>
        <p:grpSpPr bwMode="auto">
          <a:xfrm>
            <a:off x="381000" y="4235450"/>
            <a:ext cx="2514600" cy="1465263"/>
            <a:chOff x="240" y="2668"/>
            <a:chExt cx="1584" cy="923"/>
          </a:xfrm>
        </p:grpSpPr>
        <p:sp>
          <p:nvSpPr>
            <p:cNvPr id="327706" name="Text Box 26"/>
            <p:cNvSpPr txBox="1">
              <a:spLocks noChangeArrowheads="1"/>
            </p:cNvSpPr>
            <p:nvPr/>
          </p:nvSpPr>
          <p:spPr bwMode="auto">
            <a:xfrm>
              <a:off x="432" y="2668"/>
              <a:ext cx="1392" cy="923"/>
            </a:xfrm>
            <a:prstGeom prst="rect">
              <a:avLst/>
            </a:prstGeom>
            <a:noFill/>
            <a:ln w="9525">
              <a:noFill/>
              <a:miter lim="800000"/>
            </a:ln>
            <a:effectLst/>
          </p:spPr>
          <p:txBody>
            <a:bodyPr>
              <a:spAutoFit/>
            </a:bodyPr>
            <a:lstStyle/>
            <a:p>
              <a:r>
                <a:rPr lang="en-US" altLang="zh-CN" sz="1800" b="1">
                  <a:solidFill>
                    <a:srgbClr val="FF0000"/>
                  </a:solidFill>
                  <a:ea typeface="黑体" panose="02010609060101010101" charset="-122"/>
                </a:rPr>
                <a:t>MaintainStudents</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 </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为注册管理员提供维护学生信息的操作</a:t>
              </a:r>
              <a:endParaRPr lang="zh-CN" altLang="en-US" sz="1800" b="1">
                <a:solidFill>
                  <a:schemeClr val="tx2"/>
                </a:solidFill>
                <a:ea typeface="黑体" panose="02010609060101010101" charset="-122"/>
              </a:endParaRPr>
            </a:p>
          </p:txBody>
        </p:sp>
        <p:sp>
          <p:nvSpPr>
            <p:cNvPr id="327707" name="Rectangle 27"/>
            <p:cNvSpPr>
              <a:spLocks noChangeArrowheads="1"/>
            </p:cNvSpPr>
            <p:nvPr/>
          </p:nvSpPr>
          <p:spPr bwMode="auto">
            <a:xfrm>
              <a:off x="240" y="2688"/>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⑺</a:t>
              </a:r>
              <a:endParaRPr lang="en-US" altLang="en-US" sz="2000" b="1">
                <a:solidFill>
                  <a:srgbClr val="0000FF"/>
                </a:solidFill>
                <a:latin typeface="黑体" panose="02010609060101010101" charset="-122"/>
                <a:ea typeface="黑体" panose="02010609060101010101" charset="-122"/>
              </a:endParaRPr>
            </a:p>
          </p:txBody>
        </p:sp>
      </p:grpSp>
      <p:grpSp>
        <p:nvGrpSpPr>
          <p:cNvPr id="327708" name="Group 28"/>
          <p:cNvGrpSpPr/>
          <p:nvPr/>
        </p:nvGrpSpPr>
        <p:grpSpPr bwMode="auto">
          <a:xfrm>
            <a:off x="2895600" y="4164013"/>
            <a:ext cx="2489200" cy="1465262"/>
            <a:chOff x="1824" y="2623"/>
            <a:chExt cx="1568" cy="923"/>
          </a:xfrm>
        </p:grpSpPr>
        <p:sp>
          <p:nvSpPr>
            <p:cNvPr id="327709" name="Text Box 29"/>
            <p:cNvSpPr txBox="1">
              <a:spLocks noChangeArrowheads="1"/>
            </p:cNvSpPr>
            <p:nvPr/>
          </p:nvSpPr>
          <p:spPr bwMode="auto">
            <a:xfrm>
              <a:off x="2109" y="2623"/>
              <a:ext cx="1283" cy="923"/>
            </a:xfrm>
            <a:prstGeom prst="rect">
              <a:avLst/>
            </a:prstGeom>
            <a:noFill/>
            <a:ln w="9525">
              <a:noFill/>
              <a:miter lim="800000"/>
            </a:ln>
            <a:effectLst/>
          </p:spPr>
          <p:txBody>
            <a:bodyPr>
              <a:spAutoFit/>
            </a:bodyPr>
            <a:lstStyle/>
            <a:p>
              <a:r>
                <a:rPr lang="en-US" altLang="zh-CN" sz="1800" b="1">
                  <a:solidFill>
                    <a:srgbClr val="FF0000"/>
                  </a:solidFill>
                  <a:ea typeface="黑体" panose="02010609060101010101" charset="-122"/>
                </a:rPr>
                <a:t>MaintainCoursesForm</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为注册管理员提供维护课程信息的操作</a:t>
              </a:r>
              <a:endParaRPr lang="zh-CN" altLang="en-US" sz="1800" b="1">
                <a:solidFill>
                  <a:schemeClr val="tx2"/>
                </a:solidFill>
                <a:ea typeface="黑体" panose="02010609060101010101" charset="-122"/>
              </a:endParaRPr>
            </a:p>
          </p:txBody>
        </p:sp>
        <p:sp>
          <p:nvSpPr>
            <p:cNvPr id="327710" name="Rectangle 30"/>
            <p:cNvSpPr>
              <a:spLocks noChangeArrowheads="1"/>
            </p:cNvSpPr>
            <p:nvPr/>
          </p:nvSpPr>
          <p:spPr bwMode="auto">
            <a:xfrm>
              <a:off x="1824" y="2640"/>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⑻</a:t>
              </a:r>
              <a:endParaRPr lang="en-US" altLang="en-US" sz="2000" b="1">
                <a:solidFill>
                  <a:srgbClr val="0000FF"/>
                </a:solidFill>
                <a:latin typeface="黑体" panose="02010609060101010101" charset="-122"/>
                <a:ea typeface="黑体" panose="02010609060101010101" charset="-122"/>
              </a:endParaRPr>
            </a:p>
          </p:txBody>
        </p:sp>
      </p:grpSp>
      <p:grpSp>
        <p:nvGrpSpPr>
          <p:cNvPr id="327711" name="Group 31"/>
          <p:cNvGrpSpPr/>
          <p:nvPr/>
        </p:nvGrpSpPr>
        <p:grpSpPr bwMode="auto">
          <a:xfrm>
            <a:off x="5638800" y="4164013"/>
            <a:ext cx="2590800" cy="1190625"/>
            <a:chOff x="3552" y="2623"/>
            <a:chExt cx="1632" cy="750"/>
          </a:xfrm>
        </p:grpSpPr>
        <p:sp>
          <p:nvSpPr>
            <p:cNvPr id="327712" name="Text Box 32"/>
            <p:cNvSpPr txBox="1">
              <a:spLocks noChangeArrowheads="1"/>
            </p:cNvSpPr>
            <p:nvPr/>
          </p:nvSpPr>
          <p:spPr bwMode="auto">
            <a:xfrm>
              <a:off x="3833" y="2623"/>
              <a:ext cx="1351" cy="750"/>
            </a:xfrm>
            <a:prstGeom prst="rect">
              <a:avLst/>
            </a:prstGeom>
            <a:noFill/>
            <a:ln w="9525">
              <a:noFill/>
              <a:miter lim="800000"/>
            </a:ln>
            <a:effectLst/>
          </p:spPr>
          <p:txBody>
            <a:bodyPr>
              <a:spAutoFit/>
            </a:bodyPr>
            <a:lstStyle/>
            <a:p>
              <a:r>
                <a:rPr lang="en-US" altLang="zh-CN" sz="1800" b="1">
                  <a:solidFill>
                    <a:srgbClr val="FF0000"/>
                  </a:solidFill>
                  <a:ea typeface="黑体" panose="02010609060101010101" charset="-122"/>
                </a:rPr>
                <a:t>CloseRegistration</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Form</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为注册管理员提供关闭注册的操作</a:t>
              </a:r>
              <a:endParaRPr lang="zh-CN" altLang="en-US" sz="1800" b="1">
                <a:solidFill>
                  <a:schemeClr val="tx2"/>
                </a:solidFill>
                <a:ea typeface="黑体" panose="02010609060101010101" charset="-122"/>
              </a:endParaRPr>
            </a:p>
          </p:txBody>
        </p:sp>
        <p:sp>
          <p:nvSpPr>
            <p:cNvPr id="327713" name="Rectangle 33"/>
            <p:cNvSpPr>
              <a:spLocks noChangeArrowheads="1"/>
            </p:cNvSpPr>
            <p:nvPr/>
          </p:nvSpPr>
          <p:spPr bwMode="auto">
            <a:xfrm>
              <a:off x="3552" y="2640"/>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⑼</a:t>
              </a:r>
              <a:endParaRPr lang="en-US" altLang="en-US" sz="2000" b="1">
                <a:solidFill>
                  <a:srgbClr val="0000FF"/>
                </a:solidFill>
                <a:latin typeface="黑体" panose="02010609060101010101" charset="-122"/>
                <a:ea typeface="黑体" panose="02010609060101010101" charset="-122"/>
              </a:endParaRPr>
            </a:p>
          </p:txBody>
        </p:sp>
      </p:grpSp>
      <p:grpSp>
        <p:nvGrpSpPr>
          <p:cNvPr id="327714" name="Group 34"/>
          <p:cNvGrpSpPr/>
          <p:nvPr/>
        </p:nvGrpSpPr>
        <p:grpSpPr bwMode="auto">
          <a:xfrm>
            <a:off x="5791200" y="5562600"/>
            <a:ext cx="2536825" cy="915988"/>
            <a:chOff x="3648" y="3504"/>
            <a:chExt cx="1598" cy="577"/>
          </a:xfrm>
        </p:grpSpPr>
        <p:sp>
          <p:nvSpPr>
            <p:cNvPr id="327715" name="Text Box 35"/>
            <p:cNvSpPr txBox="1">
              <a:spLocks noChangeArrowheads="1"/>
            </p:cNvSpPr>
            <p:nvPr/>
          </p:nvSpPr>
          <p:spPr bwMode="auto">
            <a:xfrm>
              <a:off x="3840" y="3504"/>
              <a:ext cx="1406" cy="577"/>
            </a:xfrm>
            <a:prstGeom prst="rect">
              <a:avLst/>
            </a:prstGeom>
            <a:noFill/>
            <a:ln w="9525">
              <a:noFill/>
              <a:miter lim="800000"/>
            </a:ln>
            <a:effectLst/>
          </p:spPr>
          <p:txBody>
            <a:bodyPr>
              <a:spAutoFit/>
            </a:bodyPr>
            <a:lstStyle/>
            <a:p>
              <a:r>
                <a:rPr lang="en-US" altLang="zh-CN" sz="1800" b="1">
                  <a:solidFill>
                    <a:srgbClr val="FF0000"/>
                  </a:solidFill>
                  <a:ea typeface="黑体" panose="02010609060101010101" charset="-122"/>
                </a:rPr>
                <a:t>BillingSystemNotice </a:t>
              </a:r>
              <a:r>
                <a:rPr lang="en-US" altLang="zh-CN" sz="1800" b="1">
                  <a:solidFill>
                    <a:schemeClr val="tx2"/>
                  </a:solidFill>
                  <a:ea typeface="黑体" panose="02010609060101010101" charset="-122"/>
                </a:rPr>
                <a:t>   </a:t>
              </a:r>
              <a:r>
                <a:rPr lang="zh-CN" altLang="en-US" sz="1800" b="1">
                  <a:solidFill>
                    <a:schemeClr val="tx2"/>
                  </a:solidFill>
                  <a:ea typeface="黑体" panose="02010609060101010101" charset="-122"/>
                </a:rPr>
                <a:t>提供与收费系统的信息交换接口</a:t>
              </a:r>
              <a:endParaRPr lang="zh-CN" altLang="en-US" sz="1800" b="1">
                <a:solidFill>
                  <a:schemeClr val="tx2"/>
                </a:solidFill>
                <a:ea typeface="黑体" panose="02010609060101010101" charset="-122"/>
              </a:endParaRPr>
            </a:p>
          </p:txBody>
        </p:sp>
        <p:sp>
          <p:nvSpPr>
            <p:cNvPr id="327716" name="Rectangle 36"/>
            <p:cNvSpPr>
              <a:spLocks noChangeArrowheads="1"/>
            </p:cNvSpPr>
            <p:nvPr/>
          </p:nvSpPr>
          <p:spPr bwMode="auto">
            <a:xfrm>
              <a:off x="3648" y="3552"/>
              <a:ext cx="277" cy="250"/>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⑽</a:t>
              </a:r>
              <a:endParaRPr lang="en-US" altLang="en-US" sz="2000" b="1">
                <a:solidFill>
                  <a:srgbClr val="0000FF"/>
                </a:solidFill>
                <a:latin typeface="黑体" panose="02010609060101010101" charset="-122"/>
                <a:ea typeface="黑体" panose="02010609060101010101" charset="-122"/>
              </a:endParaRPr>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F260EF7C-CD7D-4B67-A681-EA3FEE18FB1C}" type="datetime1">
              <a:rPr lang="zh-CN" altLang="en-US"/>
            </a:fld>
            <a:endParaRPr lang="en-US" altLang="zh-CN"/>
          </a:p>
        </p:txBody>
      </p:sp>
      <p:sp>
        <p:nvSpPr>
          <p:cNvPr id="9" name="灯片编号占位符 4"/>
          <p:cNvSpPr>
            <a:spLocks noGrp="1"/>
          </p:cNvSpPr>
          <p:nvPr>
            <p:ph type="sldNum" sz="quarter" idx="11"/>
          </p:nvPr>
        </p:nvSpPr>
        <p:spPr/>
        <p:txBody>
          <a:bodyPr/>
          <a:lstStyle/>
          <a:p>
            <a:fld id="{4CABE603-A912-4684-96CB-45A7DE0C2D68}" type="slidenum">
              <a:rPr lang="en-US" altLang="zh-CN"/>
            </a:fld>
            <a:endParaRPr lang="en-US" altLang="zh-CN"/>
          </a:p>
        </p:txBody>
      </p:sp>
      <p:sp>
        <p:nvSpPr>
          <p:cNvPr id="342018" name="Rectangle 2"/>
          <p:cNvSpPr>
            <a:spLocks noGrp="1" noChangeArrowheads="1"/>
          </p:cNvSpPr>
          <p:nvPr>
            <p:ph type="title"/>
          </p:nvPr>
        </p:nvSpPr>
        <p:spPr/>
        <p:txBody>
          <a:bodyPr/>
          <a:lstStyle/>
          <a:p>
            <a:r>
              <a:rPr lang="en-US" altLang="zh-CN">
                <a:solidFill>
                  <a:srgbClr val="0000FF"/>
                </a:solidFill>
                <a:latin typeface="宋体" panose="02010600030101010101" pitchFamily="2" charset="-122"/>
              </a:rPr>
              <a:t>(3).</a:t>
            </a:r>
            <a:r>
              <a:rPr lang="zh-CN" altLang="en-US">
                <a:solidFill>
                  <a:srgbClr val="0000FF"/>
                </a:solidFill>
                <a:latin typeface="宋体" panose="02010600030101010101" pitchFamily="2" charset="-122"/>
              </a:rPr>
              <a:t>识别</a:t>
            </a:r>
            <a:r>
              <a:rPr lang="zh-CN" altLang="en-US">
                <a:latin typeface="宋体" panose="02010600030101010101" pitchFamily="2" charset="-122"/>
              </a:rPr>
              <a:t>控制类</a:t>
            </a:r>
            <a:endParaRPr lang="zh-CN" altLang="en-US">
              <a:latin typeface="宋体" panose="02010600030101010101" pitchFamily="2" charset="-122"/>
            </a:endParaRPr>
          </a:p>
        </p:txBody>
      </p:sp>
      <p:sp>
        <p:nvSpPr>
          <p:cNvPr id="342019" name="Rectangle 3"/>
          <p:cNvSpPr>
            <a:spLocks noGrp="1" noChangeArrowheads="1"/>
          </p:cNvSpPr>
          <p:nvPr>
            <p:ph type="body" idx="1"/>
          </p:nvPr>
        </p:nvSpPr>
        <p:spPr>
          <a:xfrm>
            <a:off x="468313" y="1052513"/>
            <a:ext cx="8229600" cy="5424487"/>
          </a:xfrm>
        </p:spPr>
        <p:txBody>
          <a:bodyPr/>
          <a:lstStyle/>
          <a:p>
            <a:r>
              <a:rPr lang="en-US" altLang="zh-CN">
                <a:solidFill>
                  <a:srgbClr val="CC0000"/>
                </a:solidFill>
              </a:rPr>
              <a:t>【</a:t>
            </a:r>
            <a:r>
              <a:rPr lang="zh-CN" altLang="en-US">
                <a:solidFill>
                  <a:srgbClr val="CC0000"/>
                </a:solidFill>
              </a:rPr>
              <a:t>控制类</a:t>
            </a:r>
            <a:r>
              <a:rPr lang="en-US" altLang="zh-CN">
                <a:solidFill>
                  <a:srgbClr val="CC0000"/>
                </a:solidFill>
              </a:rPr>
              <a:t>】</a:t>
            </a:r>
            <a:endParaRPr lang="en-US" altLang="zh-CN">
              <a:solidFill>
                <a:srgbClr val="CC0000"/>
              </a:solidFill>
            </a:endParaRPr>
          </a:p>
          <a:p>
            <a:pPr lvl="1"/>
            <a:r>
              <a:rPr lang="zh-CN" altLang="en-US"/>
              <a:t>将</a:t>
            </a:r>
            <a:r>
              <a:rPr lang="en-US" altLang="zh-CN" u="sng">
                <a:solidFill>
                  <a:srgbClr val="CC0000"/>
                </a:solidFill>
              </a:rPr>
              <a:t>Use Case</a:t>
            </a:r>
            <a:r>
              <a:rPr lang="zh-CN" altLang="en-US"/>
              <a:t>所有的</a:t>
            </a:r>
            <a:r>
              <a:rPr lang="zh-CN" altLang="en-US">
                <a:solidFill>
                  <a:srgbClr val="0000FF"/>
                </a:solidFill>
              </a:rPr>
              <a:t>执行逻辑</a:t>
            </a:r>
            <a:r>
              <a:rPr lang="zh-CN" altLang="en-US"/>
              <a:t>进行封装，相当于</a:t>
            </a:r>
            <a:r>
              <a:rPr lang="zh-CN" altLang="en-US">
                <a:solidFill>
                  <a:srgbClr val="0000FF"/>
                </a:solidFill>
              </a:rPr>
              <a:t>协调人</a:t>
            </a:r>
            <a:r>
              <a:rPr lang="zh-CN" altLang="en-US"/>
              <a:t>。</a:t>
            </a:r>
            <a:endParaRPr lang="zh-CN" altLang="en-US"/>
          </a:p>
          <a:p>
            <a:pPr lvl="2"/>
            <a:r>
              <a:rPr lang="zh-CN" altLang="en-US"/>
              <a:t>自己不处理具体的</a:t>
            </a:r>
            <a:r>
              <a:rPr lang="zh-CN" altLang="en-US">
                <a:solidFill>
                  <a:srgbClr val="0000FF"/>
                </a:solidFill>
              </a:rPr>
              <a:t>任务</a:t>
            </a:r>
            <a:r>
              <a:rPr lang="zh-CN" altLang="en-US"/>
              <a:t>。</a:t>
            </a:r>
            <a:endParaRPr lang="zh-CN" altLang="en-US"/>
          </a:p>
          <a:p>
            <a:pPr lvl="2"/>
            <a:r>
              <a:rPr lang="zh-CN" altLang="en-US"/>
              <a:t>知道</a:t>
            </a:r>
            <a:r>
              <a:rPr lang="zh-CN" altLang="en-US">
                <a:solidFill>
                  <a:srgbClr val="0000FF"/>
                </a:solidFill>
              </a:rPr>
              <a:t>哪些类</a:t>
            </a:r>
            <a:r>
              <a:rPr lang="zh-CN" altLang="en-US"/>
              <a:t>有能力完成具体的任务。</a:t>
            </a:r>
            <a:endParaRPr lang="zh-CN" altLang="en-US"/>
          </a:p>
          <a:p>
            <a:r>
              <a:rPr lang="zh-CN" altLang="en-US" u="sng">
                <a:solidFill>
                  <a:srgbClr val="CC0000"/>
                </a:solidFill>
              </a:rPr>
              <a:t>作用：</a:t>
            </a:r>
            <a:endParaRPr lang="zh-CN" altLang="en-US" u="sng">
              <a:solidFill>
                <a:srgbClr val="CC0000"/>
              </a:solidFill>
            </a:endParaRPr>
          </a:p>
          <a:p>
            <a:pPr lvl="1"/>
            <a:r>
              <a:rPr lang="zh-CN" altLang="en-US"/>
              <a:t>将拟建系统的其他部分（</a:t>
            </a:r>
            <a:r>
              <a:rPr lang="zh-CN" altLang="en-US" u="sng">
                <a:solidFill>
                  <a:srgbClr val="CC0000"/>
                </a:solidFill>
              </a:rPr>
              <a:t>实体类</a:t>
            </a:r>
            <a:r>
              <a:rPr lang="zh-CN" altLang="en-US"/>
              <a:t>和</a:t>
            </a:r>
            <a:r>
              <a:rPr lang="zh-CN" altLang="en-US" u="sng">
                <a:solidFill>
                  <a:srgbClr val="CC0000"/>
                </a:solidFill>
              </a:rPr>
              <a:t>边界类</a:t>
            </a:r>
            <a:r>
              <a:rPr lang="zh-CN" altLang="en-US"/>
              <a:t>）与</a:t>
            </a:r>
            <a:r>
              <a:rPr lang="en-US" altLang="zh-CN" u="sng">
                <a:solidFill>
                  <a:srgbClr val="CC0000"/>
                </a:solidFill>
              </a:rPr>
              <a:t>Use Case</a:t>
            </a:r>
            <a:r>
              <a:rPr lang="zh-CN" altLang="en-US"/>
              <a:t>的</a:t>
            </a:r>
            <a:r>
              <a:rPr lang="zh-CN" altLang="en-US">
                <a:solidFill>
                  <a:srgbClr val="0000FF"/>
                </a:solidFill>
              </a:rPr>
              <a:t>具体执行逻辑</a:t>
            </a:r>
            <a:r>
              <a:rPr lang="zh-CN" altLang="en-US"/>
              <a:t>形成</a:t>
            </a:r>
            <a:r>
              <a:rPr lang="zh-CN" altLang="en-US">
                <a:solidFill>
                  <a:srgbClr val="0000FF"/>
                </a:solidFill>
              </a:rPr>
              <a:t>松解耦合</a:t>
            </a:r>
            <a:r>
              <a:rPr lang="zh-CN" altLang="en-US"/>
              <a:t>。</a:t>
            </a:r>
            <a:endParaRPr lang="zh-CN" altLang="en-US">
              <a:solidFill>
                <a:srgbClr val="CC0000"/>
              </a:solidFill>
            </a:endParaRPr>
          </a:p>
          <a:p>
            <a:r>
              <a:rPr lang="zh-CN" altLang="en-US" u="sng">
                <a:solidFill>
                  <a:srgbClr val="CC0000"/>
                </a:solidFill>
              </a:rPr>
              <a:t>获取方法：</a:t>
            </a:r>
            <a:endParaRPr lang="zh-CN" altLang="en-US" u="sng">
              <a:solidFill>
                <a:srgbClr val="CC0000"/>
              </a:solidFill>
            </a:endParaRPr>
          </a:p>
          <a:p>
            <a:pPr lvl="1"/>
            <a:r>
              <a:rPr lang="zh-CN" altLang="en-US"/>
              <a:t>一个</a:t>
            </a:r>
            <a:r>
              <a:rPr lang="en-US" altLang="zh-CN" u="sng">
                <a:solidFill>
                  <a:srgbClr val="CC0000"/>
                </a:solidFill>
              </a:rPr>
              <a:t>Use Case</a:t>
            </a:r>
            <a:r>
              <a:rPr lang="zh-CN" altLang="en-US"/>
              <a:t>对应一个</a:t>
            </a:r>
            <a:r>
              <a:rPr lang="zh-CN" altLang="en-US" u="sng">
                <a:solidFill>
                  <a:srgbClr val="CC0000"/>
                </a:solidFill>
              </a:rPr>
              <a:t>控制类</a:t>
            </a:r>
            <a:r>
              <a:rPr lang="zh-CN" altLang="en-US"/>
              <a:t>。</a:t>
            </a:r>
            <a:endParaRPr lang="zh-CN" altLang="en-US"/>
          </a:p>
        </p:txBody>
      </p:sp>
      <p:grpSp>
        <p:nvGrpSpPr>
          <p:cNvPr id="342020" name="Group 4"/>
          <p:cNvGrpSpPr/>
          <p:nvPr/>
        </p:nvGrpSpPr>
        <p:grpSpPr bwMode="auto">
          <a:xfrm>
            <a:off x="7696200" y="0"/>
            <a:ext cx="838200" cy="838200"/>
            <a:chOff x="4512" y="3216"/>
            <a:chExt cx="528" cy="528"/>
          </a:xfrm>
        </p:grpSpPr>
        <p:sp>
          <p:nvSpPr>
            <p:cNvPr id="342021" name="Oval 5"/>
            <p:cNvSpPr>
              <a:spLocks noChangeArrowheads="1"/>
            </p:cNvSpPr>
            <p:nvPr/>
          </p:nvSpPr>
          <p:spPr bwMode="auto">
            <a:xfrm>
              <a:off x="4512" y="331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42022" name="Line 6"/>
            <p:cNvSpPr>
              <a:spLocks noChangeShapeType="1"/>
            </p:cNvSpPr>
            <p:nvPr/>
          </p:nvSpPr>
          <p:spPr bwMode="auto">
            <a:xfrm flipV="1">
              <a:off x="4666" y="3216"/>
              <a:ext cx="134" cy="116"/>
            </a:xfrm>
            <a:prstGeom prst="line">
              <a:avLst/>
            </a:prstGeom>
            <a:noFill/>
            <a:ln w="38100">
              <a:solidFill>
                <a:schemeClr val="accent2"/>
              </a:solidFill>
              <a:round/>
            </a:ln>
            <a:effectLst/>
          </p:spPr>
          <p:txBody>
            <a:bodyPr/>
            <a:lstStyle/>
            <a:p>
              <a:endParaRPr lang="zh-CN" altLang="en-US"/>
            </a:p>
          </p:txBody>
        </p:sp>
        <p:sp>
          <p:nvSpPr>
            <p:cNvPr id="342023" name="Line 7"/>
            <p:cNvSpPr>
              <a:spLocks noChangeShapeType="1"/>
            </p:cNvSpPr>
            <p:nvPr/>
          </p:nvSpPr>
          <p:spPr bwMode="auto">
            <a:xfrm>
              <a:off x="4666" y="3332"/>
              <a:ext cx="134" cy="76"/>
            </a:xfrm>
            <a:prstGeom prst="line">
              <a:avLst/>
            </a:prstGeom>
            <a:noFill/>
            <a:ln w="38100">
              <a:solidFill>
                <a:schemeClr val="accent2"/>
              </a:solidFill>
              <a:rou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42019">
                                            <p:txEl>
                                              <p:pRg st="0" end="0"/>
                                            </p:txEl>
                                          </p:spTgt>
                                        </p:tgtEl>
                                        <p:attrNameLst>
                                          <p:attrName>style.visibility</p:attrName>
                                        </p:attrNameLst>
                                      </p:cBhvr>
                                      <p:to>
                                        <p:strVal val="visible"/>
                                      </p:to>
                                    </p:set>
                                    <p:animEffect transition="in" filter="strips(downRight)">
                                      <p:cBhvr>
                                        <p:cTn id="7" dur="500"/>
                                        <p:tgtEl>
                                          <p:spTgt spid="342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42019">
                                            <p:txEl>
                                              <p:pRg st="6" end="6"/>
                                            </p:txEl>
                                          </p:spTgt>
                                        </p:tgtEl>
                                        <p:attrNameLst>
                                          <p:attrName>style.visibility</p:attrName>
                                        </p:attrNameLst>
                                      </p:cBhvr>
                                      <p:to>
                                        <p:strVal val="visible"/>
                                      </p:to>
                                    </p:set>
                                    <p:animEffect transition="in" filter="strips(downRight)">
                                      <p:cBhvr>
                                        <p:cTn id="12" dur="500"/>
                                        <p:tgtEl>
                                          <p:spTgt spid="342019">
                                            <p:txEl>
                                              <p:pRg st="6" end="6"/>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342019">
                                            <p:txEl>
                                              <p:pRg st="7" end="7"/>
                                            </p:txEl>
                                          </p:spTgt>
                                        </p:tgtEl>
                                        <p:attrNameLst>
                                          <p:attrName>style.visibility</p:attrName>
                                        </p:attrNameLst>
                                      </p:cBhvr>
                                      <p:to>
                                        <p:strVal val="visible"/>
                                      </p:to>
                                    </p:set>
                                    <p:animEffect transition="in" filter="strips(downRight)">
                                      <p:cBhvr>
                                        <p:cTn id="15" dur="500"/>
                                        <p:tgtEl>
                                          <p:spTgt spid="342019">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342019">
                                            <p:txEl>
                                              <p:pRg st="1" end="1"/>
                                            </p:txEl>
                                          </p:spTgt>
                                        </p:tgtEl>
                                        <p:attrNameLst>
                                          <p:attrName>style.visibility</p:attrName>
                                        </p:attrNameLst>
                                      </p:cBhvr>
                                      <p:to>
                                        <p:strVal val="visible"/>
                                      </p:to>
                                    </p:set>
                                    <p:animEffect transition="in" filter="strips(downRight)">
                                      <p:cBhvr>
                                        <p:cTn id="20" dur="500"/>
                                        <p:tgtEl>
                                          <p:spTgt spid="3420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342019">
                                            <p:txEl>
                                              <p:pRg st="2" end="2"/>
                                            </p:txEl>
                                          </p:spTgt>
                                        </p:tgtEl>
                                        <p:attrNameLst>
                                          <p:attrName>style.visibility</p:attrName>
                                        </p:attrNameLst>
                                      </p:cBhvr>
                                      <p:to>
                                        <p:strVal val="visible"/>
                                      </p:to>
                                    </p:set>
                                    <p:animEffect transition="in" filter="strips(downRight)">
                                      <p:cBhvr>
                                        <p:cTn id="25" dur="500"/>
                                        <p:tgtEl>
                                          <p:spTgt spid="34201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342019">
                                            <p:txEl>
                                              <p:pRg st="3" end="3"/>
                                            </p:txEl>
                                          </p:spTgt>
                                        </p:tgtEl>
                                        <p:attrNameLst>
                                          <p:attrName>style.visibility</p:attrName>
                                        </p:attrNameLst>
                                      </p:cBhvr>
                                      <p:to>
                                        <p:strVal val="visible"/>
                                      </p:to>
                                    </p:set>
                                    <p:animEffect transition="in" filter="strips(downRight)">
                                      <p:cBhvr>
                                        <p:cTn id="30" dur="500"/>
                                        <p:tgtEl>
                                          <p:spTgt spid="34201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342019">
                                            <p:txEl>
                                              <p:pRg st="4" end="4"/>
                                            </p:txEl>
                                          </p:spTgt>
                                        </p:tgtEl>
                                        <p:attrNameLst>
                                          <p:attrName>style.visibility</p:attrName>
                                        </p:attrNameLst>
                                      </p:cBhvr>
                                      <p:to>
                                        <p:strVal val="visible"/>
                                      </p:to>
                                    </p:set>
                                    <p:animEffect transition="in" filter="strips(downRight)">
                                      <p:cBhvr>
                                        <p:cTn id="35" dur="500"/>
                                        <p:tgtEl>
                                          <p:spTgt spid="34201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342019">
                                            <p:txEl>
                                              <p:pRg st="5" end="5"/>
                                            </p:txEl>
                                          </p:spTgt>
                                        </p:tgtEl>
                                        <p:attrNameLst>
                                          <p:attrName>style.visibility</p:attrName>
                                        </p:attrNameLst>
                                      </p:cBhvr>
                                      <p:to>
                                        <p:strVal val="visible"/>
                                      </p:to>
                                    </p:set>
                                    <p:animEffect transition="in" filter="strips(downRight)">
                                      <p:cBhvr>
                                        <p:cTn id="40" dur="500"/>
                                        <p:tgtEl>
                                          <p:spTgt spid="3420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D06220DC-D9F6-44C0-8A93-3CBA77402609}" type="datetime1">
              <a:rPr lang="zh-CN" altLang="en-US"/>
            </a:fld>
            <a:endParaRPr lang="en-US" altLang="zh-CN"/>
          </a:p>
        </p:txBody>
      </p:sp>
      <p:sp>
        <p:nvSpPr>
          <p:cNvPr id="13" name="灯片编号占位符 4"/>
          <p:cNvSpPr>
            <a:spLocks noGrp="1"/>
          </p:cNvSpPr>
          <p:nvPr>
            <p:ph type="sldNum" sz="quarter" idx="11"/>
          </p:nvPr>
        </p:nvSpPr>
        <p:spPr/>
        <p:txBody>
          <a:bodyPr/>
          <a:lstStyle/>
          <a:p>
            <a:fld id="{422048B8-6D7B-4705-825A-819967449198}" type="slidenum">
              <a:rPr lang="en-US" altLang="zh-CN"/>
            </a:fld>
            <a:endParaRPr lang="en-US" altLang="zh-CN"/>
          </a:p>
        </p:txBody>
      </p:sp>
      <p:sp>
        <p:nvSpPr>
          <p:cNvPr id="328706" name="Rectangle 2"/>
          <p:cNvSpPr>
            <a:spLocks noGrp="1" noChangeArrowheads="1"/>
          </p:cNvSpPr>
          <p:nvPr>
            <p:ph type="title"/>
          </p:nvPr>
        </p:nvSpPr>
        <p:spPr/>
        <p:txBody>
          <a:bodyPr/>
          <a:lstStyle/>
          <a:p>
            <a:r>
              <a:rPr lang="zh-CN" altLang="en-US"/>
              <a:t>选课系统的控制类</a:t>
            </a:r>
            <a:endParaRPr lang="zh-CN" altLang="en-US"/>
          </a:p>
        </p:txBody>
      </p:sp>
      <p:pic>
        <p:nvPicPr>
          <p:cNvPr id="328707" name="Picture 3" descr="Use 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09600" y="990600"/>
            <a:ext cx="7772400" cy="5532438"/>
          </a:xfrm>
          <a:prstGeom prst="rect">
            <a:avLst/>
          </a:prstGeom>
          <a:noFill/>
        </p:spPr>
      </p:pic>
      <p:sp>
        <p:nvSpPr>
          <p:cNvPr id="328708" name="Rectangle 4"/>
          <p:cNvSpPr>
            <a:spLocks noChangeArrowheads="1"/>
          </p:cNvSpPr>
          <p:nvPr/>
        </p:nvSpPr>
        <p:spPr bwMode="auto">
          <a:xfrm>
            <a:off x="3581400" y="12954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⑴</a:t>
            </a:r>
            <a:endParaRPr lang="en-US" altLang="en-US" sz="2000" b="1">
              <a:solidFill>
                <a:schemeClr val="bg1"/>
              </a:solidFill>
              <a:latin typeface="黑体" panose="02010609060101010101" charset="-122"/>
              <a:ea typeface="黑体" panose="02010609060101010101" charset="-122"/>
            </a:endParaRPr>
          </a:p>
        </p:txBody>
      </p:sp>
      <p:sp>
        <p:nvSpPr>
          <p:cNvPr id="328709" name="Rectangle 5"/>
          <p:cNvSpPr>
            <a:spLocks noChangeArrowheads="1"/>
          </p:cNvSpPr>
          <p:nvPr/>
        </p:nvSpPr>
        <p:spPr bwMode="auto">
          <a:xfrm>
            <a:off x="3505200" y="28194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⑵</a:t>
            </a:r>
            <a:endParaRPr lang="en-US" altLang="en-US" sz="2000" b="1">
              <a:solidFill>
                <a:schemeClr val="bg1"/>
              </a:solidFill>
              <a:latin typeface="黑体" panose="02010609060101010101" charset="-122"/>
              <a:ea typeface="黑体" panose="02010609060101010101" charset="-122"/>
            </a:endParaRPr>
          </a:p>
        </p:txBody>
      </p:sp>
      <p:sp>
        <p:nvSpPr>
          <p:cNvPr id="328710" name="Rectangle 6"/>
          <p:cNvSpPr>
            <a:spLocks noChangeArrowheads="1"/>
          </p:cNvSpPr>
          <p:nvPr/>
        </p:nvSpPr>
        <p:spPr bwMode="auto">
          <a:xfrm>
            <a:off x="3429000" y="44196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⑶</a:t>
            </a:r>
            <a:endParaRPr lang="en-US" altLang="en-US" sz="2000" b="1">
              <a:solidFill>
                <a:schemeClr val="bg1"/>
              </a:solidFill>
              <a:latin typeface="黑体" panose="02010609060101010101" charset="-122"/>
              <a:ea typeface="黑体" panose="02010609060101010101" charset="-122"/>
            </a:endParaRPr>
          </a:p>
        </p:txBody>
      </p:sp>
      <p:sp>
        <p:nvSpPr>
          <p:cNvPr id="328711" name="Rectangle 7"/>
          <p:cNvSpPr>
            <a:spLocks noChangeArrowheads="1"/>
          </p:cNvSpPr>
          <p:nvPr/>
        </p:nvSpPr>
        <p:spPr bwMode="auto">
          <a:xfrm>
            <a:off x="3429000" y="54864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⑷</a:t>
            </a:r>
            <a:endParaRPr lang="en-US" altLang="en-US" sz="2000" b="1">
              <a:solidFill>
                <a:schemeClr val="bg1"/>
              </a:solidFill>
              <a:latin typeface="黑体" panose="02010609060101010101" charset="-122"/>
              <a:ea typeface="黑体" panose="02010609060101010101" charset="-122"/>
            </a:endParaRPr>
          </a:p>
        </p:txBody>
      </p:sp>
      <p:sp>
        <p:nvSpPr>
          <p:cNvPr id="328712" name="Rectangle 8"/>
          <p:cNvSpPr>
            <a:spLocks noChangeArrowheads="1"/>
          </p:cNvSpPr>
          <p:nvPr/>
        </p:nvSpPr>
        <p:spPr bwMode="auto">
          <a:xfrm>
            <a:off x="5638800" y="44958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⑸</a:t>
            </a:r>
            <a:endParaRPr lang="en-US" altLang="en-US" sz="2000" b="1">
              <a:solidFill>
                <a:schemeClr val="bg1"/>
              </a:solidFill>
              <a:latin typeface="黑体" panose="02010609060101010101" charset="-122"/>
              <a:ea typeface="黑体" panose="02010609060101010101" charset="-122"/>
            </a:endParaRPr>
          </a:p>
        </p:txBody>
      </p:sp>
      <p:sp>
        <p:nvSpPr>
          <p:cNvPr id="328713" name="Rectangle 9"/>
          <p:cNvSpPr>
            <a:spLocks noChangeArrowheads="1"/>
          </p:cNvSpPr>
          <p:nvPr/>
        </p:nvSpPr>
        <p:spPr bwMode="auto">
          <a:xfrm>
            <a:off x="6400800" y="10668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⑹</a:t>
            </a:r>
            <a:endParaRPr lang="en-US" altLang="zh-CN" sz="2000" b="1">
              <a:solidFill>
                <a:schemeClr val="bg1"/>
              </a:solidFill>
              <a:latin typeface="黑体" panose="02010609060101010101" charset="-122"/>
              <a:ea typeface="黑体" panose="02010609060101010101" charset="-122"/>
            </a:endParaRPr>
          </a:p>
        </p:txBody>
      </p:sp>
      <p:sp>
        <p:nvSpPr>
          <p:cNvPr id="328714" name="Rectangle 10"/>
          <p:cNvSpPr>
            <a:spLocks noChangeArrowheads="1"/>
          </p:cNvSpPr>
          <p:nvPr/>
        </p:nvSpPr>
        <p:spPr bwMode="auto">
          <a:xfrm>
            <a:off x="6477000" y="19050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⑺</a:t>
            </a:r>
            <a:endParaRPr lang="en-US" altLang="zh-CN" sz="2000" b="1">
              <a:solidFill>
                <a:schemeClr val="bg1"/>
              </a:solidFill>
              <a:latin typeface="黑体" panose="02010609060101010101" charset="-122"/>
              <a:ea typeface="黑体" panose="02010609060101010101" charset="-122"/>
            </a:endParaRPr>
          </a:p>
        </p:txBody>
      </p:sp>
      <p:sp>
        <p:nvSpPr>
          <p:cNvPr id="328715" name="Rectangle 11"/>
          <p:cNvSpPr>
            <a:spLocks noChangeArrowheads="1"/>
          </p:cNvSpPr>
          <p:nvPr/>
        </p:nvSpPr>
        <p:spPr bwMode="auto">
          <a:xfrm>
            <a:off x="6477000" y="27432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⑻</a:t>
            </a:r>
            <a:endParaRPr lang="en-US" altLang="zh-CN" sz="2000" b="1">
              <a:solidFill>
                <a:schemeClr val="bg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8708"/>
                                        </p:tgtEl>
                                        <p:attrNameLst>
                                          <p:attrName>style.visibility</p:attrName>
                                        </p:attrNameLst>
                                      </p:cBhvr>
                                      <p:to>
                                        <p:strVal val="visible"/>
                                      </p:to>
                                    </p:set>
                                    <p:anim calcmode="lin" valueType="num">
                                      <p:cBhvr additive="base">
                                        <p:cTn id="7" dur="500" fill="hold"/>
                                        <p:tgtEl>
                                          <p:spTgt spid="328708"/>
                                        </p:tgtEl>
                                        <p:attrNameLst>
                                          <p:attrName>ppt_x</p:attrName>
                                        </p:attrNameLst>
                                      </p:cBhvr>
                                      <p:tavLst>
                                        <p:tav tm="0">
                                          <p:val>
                                            <p:strVal val="#ppt_x"/>
                                          </p:val>
                                        </p:tav>
                                        <p:tav tm="100000">
                                          <p:val>
                                            <p:strVal val="#ppt_x"/>
                                          </p:val>
                                        </p:tav>
                                      </p:tavLst>
                                    </p:anim>
                                    <p:anim calcmode="lin" valueType="num">
                                      <p:cBhvr additive="base">
                                        <p:cTn id="8" dur="500" fill="hold"/>
                                        <p:tgtEl>
                                          <p:spTgt spid="3287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8709"/>
                                        </p:tgtEl>
                                        <p:attrNameLst>
                                          <p:attrName>style.visibility</p:attrName>
                                        </p:attrNameLst>
                                      </p:cBhvr>
                                      <p:to>
                                        <p:strVal val="visible"/>
                                      </p:to>
                                    </p:set>
                                    <p:anim calcmode="lin" valueType="num">
                                      <p:cBhvr additive="base">
                                        <p:cTn id="13" dur="500" fill="hold"/>
                                        <p:tgtEl>
                                          <p:spTgt spid="328709"/>
                                        </p:tgtEl>
                                        <p:attrNameLst>
                                          <p:attrName>ppt_x</p:attrName>
                                        </p:attrNameLst>
                                      </p:cBhvr>
                                      <p:tavLst>
                                        <p:tav tm="0">
                                          <p:val>
                                            <p:strVal val="#ppt_x"/>
                                          </p:val>
                                        </p:tav>
                                        <p:tav tm="100000">
                                          <p:val>
                                            <p:strVal val="#ppt_x"/>
                                          </p:val>
                                        </p:tav>
                                      </p:tavLst>
                                    </p:anim>
                                    <p:anim calcmode="lin" valueType="num">
                                      <p:cBhvr additive="base">
                                        <p:cTn id="14" dur="500" fill="hold"/>
                                        <p:tgtEl>
                                          <p:spTgt spid="32870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8710"/>
                                        </p:tgtEl>
                                        <p:attrNameLst>
                                          <p:attrName>style.visibility</p:attrName>
                                        </p:attrNameLst>
                                      </p:cBhvr>
                                      <p:to>
                                        <p:strVal val="visible"/>
                                      </p:to>
                                    </p:set>
                                    <p:anim calcmode="lin" valueType="num">
                                      <p:cBhvr additive="base">
                                        <p:cTn id="19" dur="500" fill="hold"/>
                                        <p:tgtEl>
                                          <p:spTgt spid="328710"/>
                                        </p:tgtEl>
                                        <p:attrNameLst>
                                          <p:attrName>ppt_x</p:attrName>
                                        </p:attrNameLst>
                                      </p:cBhvr>
                                      <p:tavLst>
                                        <p:tav tm="0">
                                          <p:val>
                                            <p:strVal val="#ppt_x"/>
                                          </p:val>
                                        </p:tav>
                                        <p:tav tm="100000">
                                          <p:val>
                                            <p:strVal val="#ppt_x"/>
                                          </p:val>
                                        </p:tav>
                                      </p:tavLst>
                                    </p:anim>
                                    <p:anim calcmode="lin" valueType="num">
                                      <p:cBhvr additive="base">
                                        <p:cTn id="20" dur="500" fill="hold"/>
                                        <p:tgtEl>
                                          <p:spTgt spid="3287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8711"/>
                                        </p:tgtEl>
                                        <p:attrNameLst>
                                          <p:attrName>style.visibility</p:attrName>
                                        </p:attrNameLst>
                                      </p:cBhvr>
                                      <p:to>
                                        <p:strVal val="visible"/>
                                      </p:to>
                                    </p:set>
                                    <p:anim calcmode="lin" valueType="num">
                                      <p:cBhvr additive="base">
                                        <p:cTn id="25" dur="500" fill="hold"/>
                                        <p:tgtEl>
                                          <p:spTgt spid="328711"/>
                                        </p:tgtEl>
                                        <p:attrNameLst>
                                          <p:attrName>ppt_x</p:attrName>
                                        </p:attrNameLst>
                                      </p:cBhvr>
                                      <p:tavLst>
                                        <p:tav tm="0">
                                          <p:val>
                                            <p:strVal val="#ppt_x"/>
                                          </p:val>
                                        </p:tav>
                                        <p:tav tm="100000">
                                          <p:val>
                                            <p:strVal val="#ppt_x"/>
                                          </p:val>
                                        </p:tav>
                                      </p:tavLst>
                                    </p:anim>
                                    <p:anim calcmode="lin" valueType="num">
                                      <p:cBhvr additive="base">
                                        <p:cTn id="26" dur="500" fill="hold"/>
                                        <p:tgtEl>
                                          <p:spTgt spid="3287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28712"/>
                                        </p:tgtEl>
                                        <p:attrNameLst>
                                          <p:attrName>style.visibility</p:attrName>
                                        </p:attrNameLst>
                                      </p:cBhvr>
                                      <p:to>
                                        <p:strVal val="visible"/>
                                      </p:to>
                                    </p:set>
                                    <p:anim calcmode="lin" valueType="num">
                                      <p:cBhvr additive="base">
                                        <p:cTn id="31" dur="500" fill="hold"/>
                                        <p:tgtEl>
                                          <p:spTgt spid="328712"/>
                                        </p:tgtEl>
                                        <p:attrNameLst>
                                          <p:attrName>ppt_x</p:attrName>
                                        </p:attrNameLst>
                                      </p:cBhvr>
                                      <p:tavLst>
                                        <p:tav tm="0">
                                          <p:val>
                                            <p:strVal val="#ppt_x"/>
                                          </p:val>
                                        </p:tav>
                                        <p:tav tm="100000">
                                          <p:val>
                                            <p:strVal val="#ppt_x"/>
                                          </p:val>
                                        </p:tav>
                                      </p:tavLst>
                                    </p:anim>
                                    <p:anim calcmode="lin" valueType="num">
                                      <p:cBhvr additive="base">
                                        <p:cTn id="32" dur="500" fill="hold"/>
                                        <p:tgtEl>
                                          <p:spTgt spid="3287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8713"/>
                                        </p:tgtEl>
                                        <p:attrNameLst>
                                          <p:attrName>style.visibility</p:attrName>
                                        </p:attrNameLst>
                                      </p:cBhvr>
                                      <p:to>
                                        <p:strVal val="visible"/>
                                      </p:to>
                                    </p:set>
                                    <p:anim calcmode="lin" valueType="num">
                                      <p:cBhvr additive="base">
                                        <p:cTn id="37" dur="500" fill="hold"/>
                                        <p:tgtEl>
                                          <p:spTgt spid="328713"/>
                                        </p:tgtEl>
                                        <p:attrNameLst>
                                          <p:attrName>ppt_x</p:attrName>
                                        </p:attrNameLst>
                                      </p:cBhvr>
                                      <p:tavLst>
                                        <p:tav tm="0">
                                          <p:val>
                                            <p:strVal val="#ppt_x"/>
                                          </p:val>
                                        </p:tav>
                                        <p:tav tm="100000">
                                          <p:val>
                                            <p:strVal val="#ppt_x"/>
                                          </p:val>
                                        </p:tav>
                                      </p:tavLst>
                                    </p:anim>
                                    <p:anim calcmode="lin" valueType="num">
                                      <p:cBhvr additive="base">
                                        <p:cTn id="38" dur="500" fill="hold"/>
                                        <p:tgtEl>
                                          <p:spTgt spid="3287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28714"/>
                                        </p:tgtEl>
                                        <p:attrNameLst>
                                          <p:attrName>style.visibility</p:attrName>
                                        </p:attrNameLst>
                                      </p:cBhvr>
                                      <p:to>
                                        <p:strVal val="visible"/>
                                      </p:to>
                                    </p:set>
                                    <p:anim calcmode="lin" valueType="num">
                                      <p:cBhvr additive="base">
                                        <p:cTn id="43" dur="500" fill="hold"/>
                                        <p:tgtEl>
                                          <p:spTgt spid="328714"/>
                                        </p:tgtEl>
                                        <p:attrNameLst>
                                          <p:attrName>ppt_x</p:attrName>
                                        </p:attrNameLst>
                                      </p:cBhvr>
                                      <p:tavLst>
                                        <p:tav tm="0">
                                          <p:val>
                                            <p:strVal val="#ppt_x"/>
                                          </p:val>
                                        </p:tav>
                                        <p:tav tm="100000">
                                          <p:val>
                                            <p:strVal val="#ppt_x"/>
                                          </p:val>
                                        </p:tav>
                                      </p:tavLst>
                                    </p:anim>
                                    <p:anim calcmode="lin" valueType="num">
                                      <p:cBhvr additive="base">
                                        <p:cTn id="44" dur="500" fill="hold"/>
                                        <p:tgtEl>
                                          <p:spTgt spid="3287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28715"/>
                                        </p:tgtEl>
                                        <p:attrNameLst>
                                          <p:attrName>style.visibility</p:attrName>
                                        </p:attrNameLst>
                                      </p:cBhvr>
                                      <p:to>
                                        <p:strVal val="visible"/>
                                      </p:to>
                                    </p:set>
                                    <p:anim calcmode="lin" valueType="num">
                                      <p:cBhvr additive="base">
                                        <p:cTn id="49" dur="500" fill="hold"/>
                                        <p:tgtEl>
                                          <p:spTgt spid="328715"/>
                                        </p:tgtEl>
                                        <p:attrNameLst>
                                          <p:attrName>ppt_x</p:attrName>
                                        </p:attrNameLst>
                                      </p:cBhvr>
                                      <p:tavLst>
                                        <p:tav tm="0">
                                          <p:val>
                                            <p:strVal val="#ppt_x"/>
                                          </p:val>
                                        </p:tav>
                                        <p:tav tm="100000">
                                          <p:val>
                                            <p:strVal val="#ppt_x"/>
                                          </p:val>
                                        </p:tav>
                                      </p:tavLst>
                                    </p:anim>
                                    <p:anim calcmode="lin" valueType="num">
                                      <p:cBhvr additive="base">
                                        <p:cTn id="50" dur="500" fill="hold"/>
                                        <p:tgtEl>
                                          <p:spTgt spid="3287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8" grpId="0" animBg="1"/>
      <p:bldP spid="328709" grpId="0" animBg="1"/>
      <p:bldP spid="328710" grpId="0" animBg="1"/>
      <p:bldP spid="328711" grpId="0" animBg="1"/>
      <p:bldP spid="328712" grpId="0" animBg="1"/>
      <p:bldP spid="328713" grpId="0" animBg="1"/>
      <p:bldP spid="328714" grpId="0" animBg="1"/>
      <p:bldP spid="32871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a:spLocks noGrp="1"/>
          </p:cNvSpPr>
          <p:nvPr>
            <p:ph type="dt" sz="half" idx="10"/>
          </p:nvPr>
        </p:nvSpPr>
        <p:spPr/>
        <p:txBody>
          <a:bodyPr/>
          <a:lstStyle/>
          <a:p>
            <a:fld id="{9FDEEF91-5DA1-4349-9D22-9BDA26BD3A62}" type="datetime1">
              <a:rPr lang="zh-CN" altLang="en-US"/>
            </a:fld>
            <a:endParaRPr lang="en-US" altLang="zh-CN"/>
          </a:p>
        </p:txBody>
      </p:sp>
      <p:sp>
        <p:nvSpPr>
          <p:cNvPr id="24" name="灯片编号占位符 4"/>
          <p:cNvSpPr>
            <a:spLocks noGrp="1"/>
          </p:cNvSpPr>
          <p:nvPr>
            <p:ph type="sldNum" sz="quarter" idx="11"/>
          </p:nvPr>
        </p:nvSpPr>
        <p:spPr/>
        <p:txBody>
          <a:bodyPr/>
          <a:lstStyle/>
          <a:p>
            <a:fld id="{7D568CDA-EB96-4C5F-AC30-92146A49C080}" type="slidenum">
              <a:rPr lang="en-US" altLang="zh-CN"/>
            </a:fld>
            <a:endParaRPr lang="en-US" altLang="zh-CN"/>
          </a:p>
        </p:txBody>
      </p:sp>
      <p:sp>
        <p:nvSpPr>
          <p:cNvPr id="329730" name="Rectangle 2"/>
          <p:cNvSpPr>
            <a:spLocks noGrp="1" noChangeArrowheads="1"/>
          </p:cNvSpPr>
          <p:nvPr>
            <p:ph type="title"/>
          </p:nvPr>
        </p:nvSpPr>
        <p:spPr>
          <a:xfrm>
            <a:off x="2895600" y="0"/>
            <a:ext cx="6019800" cy="1143000"/>
          </a:xfrm>
        </p:spPr>
        <p:txBody>
          <a:bodyPr/>
          <a:lstStyle/>
          <a:p>
            <a:r>
              <a:rPr lang="zh-CN" altLang="en-US"/>
              <a:t>选课系统的控制类</a:t>
            </a:r>
            <a:endParaRPr lang="zh-CN" altLang="en-US"/>
          </a:p>
        </p:txBody>
      </p:sp>
      <p:sp>
        <p:nvSpPr>
          <p:cNvPr id="329731" name="Text Box 3"/>
          <p:cNvSpPr txBox="1">
            <a:spLocks noChangeArrowheads="1"/>
          </p:cNvSpPr>
          <p:nvPr/>
        </p:nvSpPr>
        <p:spPr bwMode="auto">
          <a:xfrm>
            <a:off x="1905000" y="2590800"/>
            <a:ext cx="2057400" cy="1190625"/>
          </a:xfrm>
          <a:prstGeom prst="rect">
            <a:avLst/>
          </a:prstGeom>
          <a:noFill/>
          <a:ln w="9525" algn="ctr">
            <a:noFill/>
            <a:miter lim="800000"/>
          </a:ln>
          <a:effectLst/>
        </p:spPr>
        <p:txBody>
          <a:bodyPr>
            <a:spAutoFit/>
          </a:bodyPr>
          <a:lstStyle/>
          <a:p>
            <a:r>
              <a:rPr lang="en-US" altLang="zh-CN" sz="1800" b="1">
                <a:solidFill>
                  <a:srgbClr val="FF0000"/>
                </a:solidFill>
                <a:ea typeface="黑体" panose="02010609060101010101" charset="-122"/>
              </a:rPr>
              <a:t>RegisterCourses</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Control</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负责新学期</a:t>
            </a:r>
            <a:endParaRPr lang="zh-CN" altLang="en-US" sz="1800" b="1">
              <a:solidFill>
                <a:schemeClr val="tx2"/>
              </a:solidFill>
              <a:ea typeface="黑体" panose="02010609060101010101" charset="-122"/>
            </a:endParaRPr>
          </a:p>
          <a:p>
            <a:r>
              <a:rPr lang="zh-CN" altLang="en-US" sz="1800" b="1">
                <a:solidFill>
                  <a:schemeClr val="tx2"/>
                </a:solidFill>
                <a:ea typeface="黑体" panose="02010609060101010101" charset="-122"/>
              </a:rPr>
              <a:t>学生注册课程</a:t>
            </a:r>
            <a:endParaRPr lang="zh-CN" altLang="en-US" sz="1800" b="1">
              <a:solidFill>
                <a:schemeClr val="tx2"/>
              </a:solidFill>
              <a:ea typeface="黑体" panose="02010609060101010101" charset="-122"/>
            </a:endParaRPr>
          </a:p>
        </p:txBody>
      </p:sp>
      <p:sp>
        <p:nvSpPr>
          <p:cNvPr id="329732" name="Text Box 4"/>
          <p:cNvSpPr txBox="1">
            <a:spLocks noChangeArrowheads="1"/>
          </p:cNvSpPr>
          <p:nvPr/>
        </p:nvSpPr>
        <p:spPr bwMode="auto">
          <a:xfrm>
            <a:off x="5891213" y="2362200"/>
            <a:ext cx="1728787" cy="1190625"/>
          </a:xfrm>
          <a:prstGeom prst="rect">
            <a:avLst/>
          </a:prstGeom>
          <a:noFill/>
          <a:ln w="9525" algn="ctr">
            <a:noFill/>
            <a:miter lim="800000"/>
          </a:ln>
          <a:effectLst/>
        </p:spPr>
        <p:txBody>
          <a:bodyPr>
            <a:spAutoFit/>
          </a:bodyPr>
          <a:lstStyle/>
          <a:p>
            <a:r>
              <a:rPr lang="en-US" altLang="zh-CN" sz="1800" b="1">
                <a:solidFill>
                  <a:srgbClr val="FF0000"/>
                </a:solidFill>
                <a:ea typeface="黑体" panose="02010609060101010101" charset="-122"/>
              </a:rPr>
              <a:t>ViewReport</a:t>
            </a:r>
            <a:endParaRPr lang="en-US" altLang="zh-CN" sz="1800" b="1">
              <a:solidFill>
                <a:srgbClr val="FF0000"/>
              </a:solidFill>
              <a:ea typeface="黑体" panose="02010609060101010101" charset="-122"/>
            </a:endParaRPr>
          </a:p>
          <a:p>
            <a:r>
              <a:rPr lang="en-US" altLang="zh-CN" sz="1800" b="1">
                <a:solidFill>
                  <a:srgbClr val="FF0000"/>
                </a:solidFill>
                <a:ea typeface="黑体" panose="02010609060101010101" charset="-122"/>
              </a:rPr>
              <a:t>Control </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负责学生</a:t>
            </a:r>
            <a:endParaRPr lang="zh-CN" altLang="en-US" sz="1800" b="1">
              <a:solidFill>
                <a:schemeClr val="tx2"/>
              </a:solidFill>
              <a:ea typeface="黑体" panose="02010609060101010101" charset="-122"/>
            </a:endParaRPr>
          </a:p>
          <a:p>
            <a:r>
              <a:rPr lang="zh-CN" altLang="en-US" sz="1800" b="1">
                <a:solidFill>
                  <a:schemeClr val="tx2"/>
                </a:solidFill>
                <a:ea typeface="黑体" panose="02010609060101010101" charset="-122"/>
              </a:rPr>
              <a:t>成绩查询</a:t>
            </a:r>
            <a:endParaRPr lang="zh-CN" altLang="en-US" sz="1800" b="1">
              <a:solidFill>
                <a:schemeClr val="tx2"/>
              </a:solidFill>
              <a:ea typeface="黑体" panose="02010609060101010101" charset="-122"/>
            </a:endParaRPr>
          </a:p>
        </p:txBody>
      </p:sp>
      <p:sp>
        <p:nvSpPr>
          <p:cNvPr id="329733" name="Text Box 5"/>
          <p:cNvSpPr txBox="1">
            <a:spLocks noChangeArrowheads="1"/>
          </p:cNvSpPr>
          <p:nvPr/>
        </p:nvSpPr>
        <p:spPr bwMode="auto">
          <a:xfrm>
            <a:off x="5715000" y="914400"/>
            <a:ext cx="1800225" cy="1190625"/>
          </a:xfrm>
          <a:prstGeom prst="rect">
            <a:avLst/>
          </a:prstGeom>
          <a:noFill/>
          <a:ln w="9525" algn="ctr">
            <a:noFill/>
            <a:miter lim="800000"/>
          </a:ln>
          <a:effectLst/>
        </p:spPr>
        <p:txBody>
          <a:bodyPr>
            <a:spAutoFit/>
          </a:bodyPr>
          <a:lstStyle/>
          <a:p>
            <a:r>
              <a:rPr lang="en-US" altLang="zh-CN" sz="1800" b="1">
                <a:solidFill>
                  <a:srgbClr val="FF0000"/>
                </a:solidFill>
                <a:ea typeface="黑体" panose="02010609060101010101" charset="-122"/>
              </a:rPr>
              <a:t>SubmitGradesControl 	</a:t>
            </a:r>
            <a:r>
              <a:rPr lang="en-US" altLang="zh-CN" sz="1800" b="1">
                <a:solidFill>
                  <a:schemeClr val="tx2"/>
                </a:solidFill>
                <a:ea typeface="黑体" panose="02010609060101010101" charset="-122"/>
              </a:rPr>
              <a:t> </a:t>
            </a:r>
            <a:endParaRPr lang="en-US" altLang="zh-CN" sz="1800" b="1">
              <a:solidFill>
                <a:schemeClr val="tx2"/>
              </a:solidFill>
              <a:ea typeface="黑体" panose="02010609060101010101" charset="-122"/>
            </a:endParaRPr>
          </a:p>
          <a:p>
            <a:r>
              <a:rPr lang="zh-CN" altLang="en-US" sz="1800" b="1">
                <a:solidFill>
                  <a:schemeClr val="tx2"/>
                </a:solidFill>
                <a:ea typeface="黑体" panose="02010609060101010101" charset="-122"/>
              </a:rPr>
              <a:t>负责登记</a:t>
            </a:r>
            <a:endParaRPr lang="zh-CN" altLang="en-US" sz="1800" b="1">
              <a:solidFill>
                <a:schemeClr val="tx2"/>
              </a:solidFill>
              <a:ea typeface="黑体" panose="02010609060101010101" charset="-122"/>
            </a:endParaRPr>
          </a:p>
          <a:p>
            <a:r>
              <a:rPr lang="zh-CN" altLang="en-US" sz="1800" b="1">
                <a:solidFill>
                  <a:schemeClr val="tx2"/>
                </a:solidFill>
                <a:ea typeface="黑体" panose="02010609060101010101" charset="-122"/>
              </a:rPr>
              <a:t>学生成绩</a:t>
            </a:r>
            <a:endParaRPr lang="zh-CN" altLang="en-US" sz="1800" b="1">
              <a:solidFill>
                <a:schemeClr val="tx2"/>
              </a:solidFill>
              <a:ea typeface="黑体" panose="02010609060101010101" charset="-122"/>
            </a:endParaRPr>
          </a:p>
        </p:txBody>
      </p:sp>
      <p:sp>
        <p:nvSpPr>
          <p:cNvPr id="329734" name="Text Box 6"/>
          <p:cNvSpPr txBox="1">
            <a:spLocks noChangeArrowheads="1"/>
          </p:cNvSpPr>
          <p:nvPr/>
        </p:nvSpPr>
        <p:spPr bwMode="auto">
          <a:xfrm>
            <a:off x="1752600" y="1066800"/>
            <a:ext cx="2579688" cy="1190625"/>
          </a:xfrm>
          <a:prstGeom prst="rect">
            <a:avLst/>
          </a:prstGeom>
          <a:noFill/>
          <a:ln w="9525" algn="ctr">
            <a:noFill/>
            <a:miter lim="800000"/>
          </a:ln>
          <a:effectLst/>
        </p:spPr>
        <p:txBody>
          <a:bodyPr>
            <a:spAutoFit/>
          </a:bodyPr>
          <a:lstStyle/>
          <a:p>
            <a:r>
              <a:rPr lang="en-US" altLang="zh-CN" sz="1800" b="1">
                <a:solidFill>
                  <a:srgbClr val="FF0000"/>
                </a:solidFill>
                <a:ea typeface="黑体" panose="02010609060101010101" charset="-122"/>
              </a:rPr>
              <a:t>SelectTeachCoursesControl </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负责查询</a:t>
            </a:r>
            <a:endParaRPr lang="zh-CN" altLang="en-US" sz="1800" b="1">
              <a:solidFill>
                <a:schemeClr val="tx2"/>
              </a:solidFill>
              <a:ea typeface="黑体" panose="02010609060101010101" charset="-122"/>
            </a:endParaRPr>
          </a:p>
          <a:p>
            <a:r>
              <a:rPr lang="zh-CN" altLang="en-US" sz="1800" b="1">
                <a:solidFill>
                  <a:schemeClr val="tx2"/>
                </a:solidFill>
                <a:ea typeface="黑体" panose="02010609060101010101" charset="-122"/>
              </a:rPr>
              <a:t>新学期选课情况</a:t>
            </a:r>
            <a:endParaRPr lang="zh-CN" altLang="en-US" sz="1800" b="1">
              <a:solidFill>
                <a:schemeClr val="tx2"/>
              </a:solidFill>
              <a:ea typeface="黑体" panose="02010609060101010101" charset="-122"/>
            </a:endParaRPr>
          </a:p>
        </p:txBody>
      </p:sp>
      <p:sp>
        <p:nvSpPr>
          <p:cNvPr id="329735" name="Text Box 7"/>
          <p:cNvSpPr txBox="1">
            <a:spLocks noChangeArrowheads="1"/>
          </p:cNvSpPr>
          <p:nvPr/>
        </p:nvSpPr>
        <p:spPr bwMode="auto">
          <a:xfrm>
            <a:off x="1828800" y="4267200"/>
            <a:ext cx="2355850" cy="915988"/>
          </a:xfrm>
          <a:prstGeom prst="rect">
            <a:avLst/>
          </a:prstGeom>
          <a:noFill/>
          <a:ln w="9525" algn="ctr">
            <a:noFill/>
            <a:miter lim="800000"/>
          </a:ln>
          <a:effectLst/>
        </p:spPr>
        <p:txBody>
          <a:bodyPr>
            <a:spAutoFit/>
          </a:bodyPr>
          <a:lstStyle/>
          <a:p>
            <a:r>
              <a:rPr lang="en-US" altLang="zh-CN" sz="1800" b="1">
                <a:solidFill>
                  <a:srgbClr val="FF0000"/>
                </a:solidFill>
                <a:ea typeface="黑体" panose="02010609060101010101" charset="-122"/>
              </a:rPr>
              <a:t>CloseRegistration</a:t>
            </a:r>
            <a:br>
              <a:rPr lang="en-US" altLang="zh-CN" sz="1800" b="1">
                <a:solidFill>
                  <a:srgbClr val="FF0000"/>
                </a:solidFill>
                <a:ea typeface="黑体" panose="02010609060101010101" charset="-122"/>
              </a:rPr>
            </a:br>
            <a:r>
              <a:rPr lang="en-US" altLang="zh-CN" sz="1800" b="1">
                <a:solidFill>
                  <a:srgbClr val="FF0000"/>
                </a:solidFill>
                <a:ea typeface="黑体" panose="02010609060101010101" charset="-122"/>
              </a:rPr>
              <a:t>Control</a:t>
            </a:r>
            <a:endParaRPr lang="en-US" altLang="zh-CN" sz="1800" b="1">
              <a:solidFill>
                <a:srgbClr val="FF0000"/>
              </a:solidFill>
              <a:ea typeface="黑体" panose="02010609060101010101" charset="-122"/>
            </a:endParaRPr>
          </a:p>
          <a:p>
            <a:r>
              <a:rPr lang="zh-CN" altLang="en-US" sz="1800" b="1">
                <a:solidFill>
                  <a:schemeClr val="tx2"/>
                </a:solidFill>
                <a:ea typeface="黑体" panose="02010609060101010101" charset="-122"/>
              </a:rPr>
              <a:t>负责关闭课程注册</a:t>
            </a:r>
            <a:endParaRPr lang="zh-CN" altLang="en-US" sz="1800" b="1">
              <a:solidFill>
                <a:schemeClr val="tx2"/>
              </a:solidFill>
              <a:ea typeface="黑体" panose="02010609060101010101" charset="-122"/>
            </a:endParaRPr>
          </a:p>
        </p:txBody>
      </p:sp>
      <p:grpSp>
        <p:nvGrpSpPr>
          <p:cNvPr id="329736" name="Group 8"/>
          <p:cNvGrpSpPr/>
          <p:nvPr/>
        </p:nvGrpSpPr>
        <p:grpSpPr bwMode="auto">
          <a:xfrm>
            <a:off x="2971800" y="47625"/>
            <a:ext cx="838200" cy="838200"/>
            <a:chOff x="4512" y="3216"/>
            <a:chExt cx="528" cy="528"/>
          </a:xfrm>
        </p:grpSpPr>
        <p:sp>
          <p:nvSpPr>
            <p:cNvPr id="329737" name="Oval 9"/>
            <p:cNvSpPr>
              <a:spLocks noChangeArrowheads="1"/>
            </p:cNvSpPr>
            <p:nvPr/>
          </p:nvSpPr>
          <p:spPr bwMode="auto">
            <a:xfrm>
              <a:off x="4512" y="3312"/>
              <a:ext cx="528" cy="432"/>
            </a:xfrm>
            <a:prstGeom prst="ellipse">
              <a:avLst/>
            </a:prstGeom>
            <a:solidFill>
              <a:srgbClr val="FFFF99"/>
            </a:solidFill>
            <a:ln w="38100">
              <a:solidFill>
                <a:schemeClr val="accent2"/>
              </a:solidFill>
              <a:round/>
            </a:ln>
            <a:effectLst/>
          </p:spPr>
          <p:txBody>
            <a:bodyPr wrap="none" anchor="ctr"/>
            <a:lstStyle/>
            <a:p>
              <a:endParaRPr lang="zh-CN" altLang="en-US"/>
            </a:p>
          </p:txBody>
        </p:sp>
        <p:sp>
          <p:nvSpPr>
            <p:cNvPr id="329738" name="Line 10"/>
            <p:cNvSpPr>
              <a:spLocks noChangeShapeType="1"/>
            </p:cNvSpPr>
            <p:nvPr/>
          </p:nvSpPr>
          <p:spPr bwMode="auto">
            <a:xfrm flipV="1">
              <a:off x="4666" y="3216"/>
              <a:ext cx="134" cy="116"/>
            </a:xfrm>
            <a:prstGeom prst="line">
              <a:avLst/>
            </a:prstGeom>
            <a:noFill/>
            <a:ln w="38100">
              <a:solidFill>
                <a:schemeClr val="accent2"/>
              </a:solidFill>
              <a:round/>
            </a:ln>
            <a:effectLst/>
          </p:spPr>
          <p:txBody>
            <a:bodyPr/>
            <a:lstStyle/>
            <a:p>
              <a:endParaRPr lang="zh-CN" altLang="en-US"/>
            </a:p>
          </p:txBody>
        </p:sp>
        <p:sp>
          <p:nvSpPr>
            <p:cNvPr id="329739" name="Line 11"/>
            <p:cNvSpPr>
              <a:spLocks noChangeShapeType="1"/>
            </p:cNvSpPr>
            <p:nvPr/>
          </p:nvSpPr>
          <p:spPr bwMode="auto">
            <a:xfrm>
              <a:off x="4666" y="3332"/>
              <a:ext cx="134" cy="76"/>
            </a:xfrm>
            <a:prstGeom prst="line">
              <a:avLst/>
            </a:prstGeom>
            <a:noFill/>
            <a:ln w="38100">
              <a:solidFill>
                <a:schemeClr val="accent2"/>
              </a:solidFill>
              <a:round/>
            </a:ln>
            <a:effectLst/>
          </p:spPr>
          <p:txBody>
            <a:bodyPr/>
            <a:lstStyle/>
            <a:p>
              <a:endParaRPr lang="zh-CN" altLang="en-US"/>
            </a:p>
          </p:txBody>
        </p:sp>
      </p:grpSp>
      <p:sp>
        <p:nvSpPr>
          <p:cNvPr id="329740" name="Rectangle 12"/>
          <p:cNvSpPr>
            <a:spLocks noChangeArrowheads="1"/>
          </p:cNvSpPr>
          <p:nvPr/>
        </p:nvSpPr>
        <p:spPr bwMode="auto">
          <a:xfrm>
            <a:off x="1143000" y="12192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⑴</a:t>
            </a:r>
            <a:endParaRPr lang="en-US" altLang="en-US" sz="2000" b="1">
              <a:solidFill>
                <a:schemeClr val="bg1"/>
              </a:solidFill>
              <a:latin typeface="黑体" panose="02010609060101010101" charset="-122"/>
              <a:ea typeface="黑体" panose="02010609060101010101" charset="-122"/>
            </a:endParaRPr>
          </a:p>
        </p:txBody>
      </p:sp>
      <p:sp>
        <p:nvSpPr>
          <p:cNvPr id="329741" name="Rectangle 13"/>
          <p:cNvSpPr>
            <a:spLocks noChangeArrowheads="1"/>
          </p:cNvSpPr>
          <p:nvPr/>
        </p:nvSpPr>
        <p:spPr bwMode="auto">
          <a:xfrm>
            <a:off x="4800600" y="11430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⑵</a:t>
            </a:r>
            <a:endParaRPr lang="en-US" altLang="en-US" sz="2000" b="1">
              <a:solidFill>
                <a:schemeClr val="bg1"/>
              </a:solidFill>
              <a:latin typeface="黑体" panose="02010609060101010101" charset="-122"/>
              <a:ea typeface="黑体" panose="02010609060101010101" charset="-122"/>
            </a:endParaRPr>
          </a:p>
        </p:txBody>
      </p:sp>
      <p:sp>
        <p:nvSpPr>
          <p:cNvPr id="329742" name="Rectangle 14"/>
          <p:cNvSpPr>
            <a:spLocks noChangeArrowheads="1"/>
          </p:cNvSpPr>
          <p:nvPr/>
        </p:nvSpPr>
        <p:spPr bwMode="auto">
          <a:xfrm>
            <a:off x="1066800" y="27432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⑶</a:t>
            </a:r>
            <a:endParaRPr lang="en-US" altLang="en-US" sz="2000" b="1">
              <a:solidFill>
                <a:schemeClr val="bg1"/>
              </a:solidFill>
              <a:latin typeface="黑体" panose="02010609060101010101" charset="-122"/>
              <a:ea typeface="黑体" panose="02010609060101010101" charset="-122"/>
            </a:endParaRPr>
          </a:p>
        </p:txBody>
      </p:sp>
      <p:sp>
        <p:nvSpPr>
          <p:cNvPr id="329743" name="Rectangle 15"/>
          <p:cNvSpPr>
            <a:spLocks noChangeArrowheads="1"/>
          </p:cNvSpPr>
          <p:nvPr/>
        </p:nvSpPr>
        <p:spPr bwMode="auto">
          <a:xfrm>
            <a:off x="4900613" y="2743200"/>
            <a:ext cx="439737"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⑷</a:t>
            </a:r>
            <a:endParaRPr lang="en-US" altLang="en-US" sz="2000" b="1">
              <a:solidFill>
                <a:schemeClr val="bg1"/>
              </a:solidFill>
              <a:latin typeface="黑体" panose="02010609060101010101" charset="-122"/>
              <a:ea typeface="黑体" panose="02010609060101010101" charset="-122"/>
            </a:endParaRPr>
          </a:p>
        </p:txBody>
      </p:sp>
      <p:sp>
        <p:nvSpPr>
          <p:cNvPr id="329744" name="Rectangle 16"/>
          <p:cNvSpPr>
            <a:spLocks noChangeArrowheads="1"/>
          </p:cNvSpPr>
          <p:nvPr/>
        </p:nvSpPr>
        <p:spPr bwMode="auto">
          <a:xfrm>
            <a:off x="1066800" y="44958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⑸</a:t>
            </a:r>
            <a:endParaRPr lang="en-US" altLang="en-US" sz="2000" b="1">
              <a:solidFill>
                <a:schemeClr val="bg1"/>
              </a:solidFill>
              <a:latin typeface="黑体" panose="02010609060101010101" charset="-122"/>
              <a:ea typeface="黑体" panose="02010609060101010101" charset="-122"/>
            </a:endParaRPr>
          </a:p>
        </p:txBody>
      </p:sp>
      <p:sp>
        <p:nvSpPr>
          <p:cNvPr id="329745" name="Text Box 17"/>
          <p:cNvSpPr txBox="1">
            <a:spLocks noChangeArrowheads="1"/>
          </p:cNvSpPr>
          <p:nvPr/>
        </p:nvSpPr>
        <p:spPr bwMode="auto">
          <a:xfrm>
            <a:off x="5715000" y="4343400"/>
            <a:ext cx="2355850" cy="641350"/>
          </a:xfrm>
          <a:prstGeom prst="rect">
            <a:avLst/>
          </a:prstGeom>
          <a:noFill/>
          <a:ln w="9525" algn="ctr">
            <a:noFill/>
            <a:miter lim="800000"/>
          </a:ln>
          <a:effectLst/>
        </p:spPr>
        <p:txBody>
          <a:bodyPr>
            <a:spAutoFit/>
          </a:bodyPr>
          <a:lstStyle/>
          <a:p>
            <a:r>
              <a:rPr lang="en-US" altLang="zh-CN" sz="1800" b="1">
                <a:solidFill>
                  <a:srgbClr val="FF0000"/>
                </a:solidFill>
                <a:ea typeface="黑体" panose="02010609060101010101" charset="-122"/>
              </a:rPr>
              <a:t>MaintainCourses</a:t>
            </a:r>
            <a:endParaRPr lang="en-US" altLang="zh-CN" sz="1800" b="1">
              <a:solidFill>
                <a:srgbClr val="FF0000"/>
              </a:solidFill>
              <a:ea typeface="黑体" panose="02010609060101010101" charset="-122"/>
            </a:endParaRPr>
          </a:p>
          <a:p>
            <a:r>
              <a:rPr lang="zh-CN" altLang="en-US" sz="1800" b="1">
                <a:ea typeface="黑体" panose="02010609060101010101" charset="-122"/>
              </a:rPr>
              <a:t>维护课程信息</a:t>
            </a:r>
            <a:endParaRPr lang="zh-CN" altLang="en-US" sz="1800" b="1">
              <a:ea typeface="黑体" panose="02010609060101010101" charset="-122"/>
            </a:endParaRPr>
          </a:p>
        </p:txBody>
      </p:sp>
      <p:sp>
        <p:nvSpPr>
          <p:cNvPr id="329746" name="Rectangle 18"/>
          <p:cNvSpPr>
            <a:spLocks noChangeArrowheads="1"/>
          </p:cNvSpPr>
          <p:nvPr/>
        </p:nvSpPr>
        <p:spPr bwMode="auto">
          <a:xfrm>
            <a:off x="4876800" y="44196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⑹</a:t>
            </a:r>
            <a:endParaRPr lang="en-US" altLang="zh-CN" sz="2000" b="1">
              <a:solidFill>
                <a:schemeClr val="bg1"/>
              </a:solidFill>
              <a:latin typeface="黑体" panose="02010609060101010101" charset="-122"/>
              <a:ea typeface="黑体" panose="02010609060101010101" charset="-122"/>
            </a:endParaRPr>
          </a:p>
        </p:txBody>
      </p:sp>
      <p:sp>
        <p:nvSpPr>
          <p:cNvPr id="329747" name="Text Box 19"/>
          <p:cNvSpPr txBox="1">
            <a:spLocks noChangeArrowheads="1"/>
          </p:cNvSpPr>
          <p:nvPr/>
        </p:nvSpPr>
        <p:spPr bwMode="auto">
          <a:xfrm>
            <a:off x="1676400" y="5638800"/>
            <a:ext cx="2355850" cy="641350"/>
          </a:xfrm>
          <a:prstGeom prst="rect">
            <a:avLst/>
          </a:prstGeom>
          <a:noFill/>
          <a:ln w="9525" algn="ctr">
            <a:noFill/>
            <a:miter lim="800000"/>
          </a:ln>
          <a:effectLst/>
        </p:spPr>
        <p:txBody>
          <a:bodyPr>
            <a:spAutoFit/>
          </a:bodyPr>
          <a:lstStyle/>
          <a:p>
            <a:r>
              <a:rPr lang="en-US" altLang="zh-CN" sz="1800" b="1">
                <a:solidFill>
                  <a:srgbClr val="FF0000"/>
                </a:solidFill>
                <a:ea typeface="黑体" panose="02010609060101010101" charset="-122"/>
              </a:rPr>
              <a:t>MaintainTeacher</a:t>
            </a:r>
            <a:endParaRPr lang="en-US" altLang="zh-CN" sz="1800" b="1">
              <a:solidFill>
                <a:srgbClr val="FF0000"/>
              </a:solidFill>
              <a:ea typeface="黑体" panose="02010609060101010101" charset="-122"/>
            </a:endParaRPr>
          </a:p>
          <a:p>
            <a:r>
              <a:rPr lang="zh-CN" altLang="en-US" sz="1800" b="1">
                <a:ea typeface="黑体" panose="02010609060101010101" charset="-122"/>
              </a:rPr>
              <a:t>维护教师信息</a:t>
            </a:r>
            <a:endParaRPr lang="zh-CN" altLang="en-US" sz="1800" b="1">
              <a:ea typeface="黑体" panose="02010609060101010101" charset="-122"/>
            </a:endParaRPr>
          </a:p>
        </p:txBody>
      </p:sp>
      <p:sp>
        <p:nvSpPr>
          <p:cNvPr id="329748" name="Rectangle 20"/>
          <p:cNvSpPr>
            <a:spLocks noChangeArrowheads="1"/>
          </p:cNvSpPr>
          <p:nvPr/>
        </p:nvSpPr>
        <p:spPr bwMode="auto">
          <a:xfrm>
            <a:off x="990600" y="57150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⑺</a:t>
            </a:r>
            <a:endParaRPr lang="en-US" altLang="zh-CN" sz="2000" b="1">
              <a:solidFill>
                <a:schemeClr val="bg1"/>
              </a:solidFill>
              <a:latin typeface="黑体" panose="02010609060101010101" charset="-122"/>
              <a:ea typeface="黑体" panose="02010609060101010101" charset="-122"/>
            </a:endParaRPr>
          </a:p>
        </p:txBody>
      </p:sp>
      <p:sp>
        <p:nvSpPr>
          <p:cNvPr id="329749" name="Text Box 21"/>
          <p:cNvSpPr txBox="1">
            <a:spLocks noChangeArrowheads="1"/>
          </p:cNvSpPr>
          <p:nvPr/>
        </p:nvSpPr>
        <p:spPr bwMode="auto">
          <a:xfrm>
            <a:off x="5715000" y="5715000"/>
            <a:ext cx="2355850" cy="641350"/>
          </a:xfrm>
          <a:prstGeom prst="rect">
            <a:avLst/>
          </a:prstGeom>
          <a:noFill/>
          <a:ln w="9525" algn="ctr">
            <a:noFill/>
            <a:miter lim="800000"/>
          </a:ln>
          <a:effectLst/>
        </p:spPr>
        <p:txBody>
          <a:bodyPr>
            <a:spAutoFit/>
          </a:bodyPr>
          <a:lstStyle/>
          <a:p>
            <a:r>
              <a:rPr lang="en-US" altLang="zh-CN" sz="1800" b="1">
                <a:solidFill>
                  <a:srgbClr val="FF0000"/>
                </a:solidFill>
                <a:ea typeface="黑体" panose="02010609060101010101" charset="-122"/>
              </a:rPr>
              <a:t>MaintainStudent</a:t>
            </a:r>
            <a:endParaRPr lang="en-US" altLang="zh-CN" sz="1800" b="1">
              <a:solidFill>
                <a:srgbClr val="FF0000"/>
              </a:solidFill>
              <a:ea typeface="黑体" panose="02010609060101010101" charset="-122"/>
            </a:endParaRPr>
          </a:p>
          <a:p>
            <a:r>
              <a:rPr lang="zh-CN" altLang="en-US" sz="1800" b="1">
                <a:ea typeface="黑体" panose="02010609060101010101" charset="-122"/>
              </a:rPr>
              <a:t>维护学生信息</a:t>
            </a:r>
            <a:endParaRPr lang="zh-CN" altLang="en-US" sz="1800" b="1">
              <a:ea typeface="黑体" panose="02010609060101010101" charset="-122"/>
            </a:endParaRPr>
          </a:p>
        </p:txBody>
      </p:sp>
      <p:sp>
        <p:nvSpPr>
          <p:cNvPr id="329750" name="Rectangle 22"/>
          <p:cNvSpPr>
            <a:spLocks noChangeArrowheads="1"/>
          </p:cNvSpPr>
          <p:nvPr/>
        </p:nvSpPr>
        <p:spPr bwMode="auto">
          <a:xfrm>
            <a:off x="4876800" y="57912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⑻</a:t>
            </a:r>
            <a:endParaRPr lang="en-US" altLang="zh-CN" sz="2000" b="1">
              <a:solidFill>
                <a:schemeClr val="bg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9740"/>
                                        </p:tgtEl>
                                        <p:attrNameLst>
                                          <p:attrName>style.visibility</p:attrName>
                                        </p:attrNameLst>
                                      </p:cBhvr>
                                      <p:to>
                                        <p:strVal val="visible"/>
                                      </p:to>
                                    </p:set>
                                    <p:anim calcmode="lin" valueType="num">
                                      <p:cBhvr additive="base">
                                        <p:cTn id="7" dur="500" fill="hold"/>
                                        <p:tgtEl>
                                          <p:spTgt spid="329740"/>
                                        </p:tgtEl>
                                        <p:attrNameLst>
                                          <p:attrName>ppt_x</p:attrName>
                                        </p:attrNameLst>
                                      </p:cBhvr>
                                      <p:tavLst>
                                        <p:tav tm="0">
                                          <p:val>
                                            <p:strVal val="#ppt_x"/>
                                          </p:val>
                                        </p:tav>
                                        <p:tav tm="100000">
                                          <p:val>
                                            <p:strVal val="#ppt_x"/>
                                          </p:val>
                                        </p:tav>
                                      </p:tavLst>
                                    </p:anim>
                                    <p:anim calcmode="lin" valueType="num">
                                      <p:cBhvr additive="base">
                                        <p:cTn id="8" dur="500" fill="hold"/>
                                        <p:tgtEl>
                                          <p:spTgt spid="329740"/>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329734"/>
                                        </p:tgtEl>
                                        <p:attrNameLst>
                                          <p:attrName>style.visibility</p:attrName>
                                        </p:attrNameLst>
                                      </p:cBhvr>
                                      <p:to>
                                        <p:strVal val="visible"/>
                                      </p:to>
                                    </p:set>
                                    <p:animEffect transition="in" filter="wipe(down)">
                                      <p:cBhvr>
                                        <p:cTn id="11" dur="500"/>
                                        <p:tgtEl>
                                          <p:spTgt spid="3297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29741"/>
                                        </p:tgtEl>
                                        <p:attrNameLst>
                                          <p:attrName>style.visibility</p:attrName>
                                        </p:attrNameLst>
                                      </p:cBhvr>
                                      <p:to>
                                        <p:strVal val="visible"/>
                                      </p:to>
                                    </p:set>
                                    <p:anim calcmode="lin" valueType="num">
                                      <p:cBhvr additive="base">
                                        <p:cTn id="16" dur="500" fill="hold"/>
                                        <p:tgtEl>
                                          <p:spTgt spid="329741"/>
                                        </p:tgtEl>
                                        <p:attrNameLst>
                                          <p:attrName>ppt_x</p:attrName>
                                        </p:attrNameLst>
                                      </p:cBhvr>
                                      <p:tavLst>
                                        <p:tav tm="0">
                                          <p:val>
                                            <p:strVal val="#ppt_x"/>
                                          </p:val>
                                        </p:tav>
                                        <p:tav tm="100000">
                                          <p:val>
                                            <p:strVal val="#ppt_x"/>
                                          </p:val>
                                        </p:tav>
                                      </p:tavLst>
                                    </p:anim>
                                    <p:anim calcmode="lin" valueType="num">
                                      <p:cBhvr additive="base">
                                        <p:cTn id="17" dur="500" fill="hold"/>
                                        <p:tgtEl>
                                          <p:spTgt spid="329741"/>
                                        </p:tgtEl>
                                        <p:attrNameLst>
                                          <p:attrName>ppt_y</p:attrName>
                                        </p:attrNameLst>
                                      </p:cBhvr>
                                      <p:tavLst>
                                        <p:tav tm="0">
                                          <p:val>
                                            <p:strVal val="1+#ppt_h/2"/>
                                          </p:val>
                                        </p:tav>
                                        <p:tav tm="100000">
                                          <p:val>
                                            <p:strVal val="#ppt_y"/>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329733"/>
                                        </p:tgtEl>
                                        <p:attrNameLst>
                                          <p:attrName>style.visibility</p:attrName>
                                        </p:attrNameLst>
                                      </p:cBhvr>
                                      <p:to>
                                        <p:strVal val="visible"/>
                                      </p:to>
                                    </p:set>
                                    <p:animEffect transition="in" filter="wipe(down)">
                                      <p:cBhvr>
                                        <p:cTn id="20" dur="500"/>
                                        <p:tgtEl>
                                          <p:spTgt spid="32973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9742"/>
                                        </p:tgtEl>
                                        <p:attrNameLst>
                                          <p:attrName>style.visibility</p:attrName>
                                        </p:attrNameLst>
                                      </p:cBhvr>
                                      <p:to>
                                        <p:strVal val="visible"/>
                                      </p:to>
                                    </p:set>
                                    <p:anim calcmode="lin" valueType="num">
                                      <p:cBhvr additive="base">
                                        <p:cTn id="25" dur="500" fill="hold"/>
                                        <p:tgtEl>
                                          <p:spTgt spid="329742"/>
                                        </p:tgtEl>
                                        <p:attrNameLst>
                                          <p:attrName>ppt_x</p:attrName>
                                        </p:attrNameLst>
                                      </p:cBhvr>
                                      <p:tavLst>
                                        <p:tav tm="0">
                                          <p:val>
                                            <p:strVal val="#ppt_x"/>
                                          </p:val>
                                        </p:tav>
                                        <p:tav tm="100000">
                                          <p:val>
                                            <p:strVal val="#ppt_x"/>
                                          </p:val>
                                        </p:tav>
                                      </p:tavLst>
                                    </p:anim>
                                    <p:anim calcmode="lin" valueType="num">
                                      <p:cBhvr additive="base">
                                        <p:cTn id="26" dur="500" fill="hold"/>
                                        <p:tgtEl>
                                          <p:spTgt spid="329742"/>
                                        </p:tgtEl>
                                        <p:attrNameLst>
                                          <p:attrName>ppt_y</p:attrName>
                                        </p:attrNameLst>
                                      </p:cBhvr>
                                      <p:tavLst>
                                        <p:tav tm="0">
                                          <p:val>
                                            <p:strVal val="1+#ppt_h/2"/>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329731"/>
                                        </p:tgtEl>
                                        <p:attrNameLst>
                                          <p:attrName>style.visibility</p:attrName>
                                        </p:attrNameLst>
                                      </p:cBhvr>
                                      <p:to>
                                        <p:strVal val="visible"/>
                                      </p:to>
                                    </p:set>
                                    <p:animEffect transition="in" filter="wipe(down)">
                                      <p:cBhvr>
                                        <p:cTn id="29" dur="500"/>
                                        <p:tgtEl>
                                          <p:spTgt spid="32973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29743"/>
                                        </p:tgtEl>
                                        <p:attrNameLst>
                                          <p:attrName>style.visibility</p:attrName>
                                        </p:attrNameLst>
                                      </p:cBhvr>
                                      <p:to>
                                        <p:strVal val="visible"/>
                                      </p:to>
                                    </p:set>
                                    <p:anim calcmode="lin" valueType="num">
                                      <p:cBhvr additive="base">
                                        <p:cTn id="34" dur="500" fill="hold"/>
                                        <p:tgtEl>
                                          <p:spTgt spid="329743"/>
                                        </p:tgtEl>
                                        <p:attrNameLst>
                                          <p:attrName>ppt_x</p:attrName>
                                        </p:attrNameLst>
                                      </p:cBhvr>
                                      <p:tavLst>
                                        <p:tav tm="0">
                                          <p:val>
                                            <p:strVal val="#ppt_x"/>
                                          </p:val>
                                        </p:tav>
                                        <p:tav tm="100000">
                                          <p:val>
                                            <p:strVal val="#ppt_x"/>
                                          </p:val>
                                        </p:tav>
                                      </p:tavLst>
                                    </p:anim>
                                    <p:anim calcmode="lin" valueType="num">
                                      <p:cBhvr additive="base">
                                        <p:cTn id="35" dur="500" fill="hold"/>
                                        <p:tgtEl>
                                          <p:spTgt spid="329743"/>
                                        </p:tgtEl>
                                        <p:attrNameLst>
                                          <p:attrName>ppt_y</p:attrName>
                                        </p:attrNameLst>
                                      </p:cBhvr>
                                      <p:tavLst>
                                        <p:tav tm="0">
                                          <p:val>
                                            <p:strVal val="1+#ppt_h/2"/>
                                          </p:val>
                                        </p:tav>
                                        <p:tav tm="100000">
                                          <p:val>
                                            <p:strVal val="#ppt_y"/>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329732"/>
                                        </p:tgtEl>
                                        <p:attrNameLst>
                                          <p:attrName>style.visibility</p:attrName>
                                        </p:attrNameLst>
                                      </p:cBhvr>
                                      <p:to>
                                        <p:strVal val="visible"/>
                                      </p:to>
                                    </p:set>
                                    <p:animEffect transition="in" filter="wipe(down)">
                                      <p:cBhvr>
                                        <p:cTn id="38" dur="500"/>
                                        <p:tgtEl>
                                          <p:spTgt spid="32973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29744"/>
                                        </p:tgtEl>
                                        <p:attrNameLst>
                                          <p:attrName>style.visibility</p:attrName>
                                        </p:attrNameLst>
                                      </p:cBhvr>
                                      <p:to>
                                        <p:strVal val="visible"/>
                                      </p:to>
                                    </p:set>
                                    <p:anim calcmode="lin" valueType="num">
                                      <p:cBhvr additive="base">
                                        <p:cTn id="43" dur="500" fill="hold"/>
                                        <p:tgtEl>
                                          <p:spTgt spid="329744"/>
                                        </p:tgtEl>
                                        <p:attrNameLst>
                                          <p:attrName>ppt_x</p:attrName>
                                        </p:attrNameLst>
                                      </p:cBhvr>
                                      <p:tavLst>
                                        <p:tav tm="0">
                                          <p:val>
                                            <p:strVal val="#ppt_x"/>
                                          </p:val>
                                        </p:tav>
                                        <p:tav tm="100000">
                                          <p:val>
                                            <p:strVal val="#ppt_x"/>
                                          </p:val>
                                        </p:tav>
                                      </p:tavLst>
                                    </p:anim>
                                    <p:anim calcmode="lin" valueType="num">
                                      <p:cBhvr additive="base">
                                        <p:cTn id="44" dur="500" fill="hold"/>
                                        <p:tgtEl>
                                          <p:spTgt spid="329744"/>
                                        </p:tgtEl>
                                        <p:attrNameLst>
                                          <p:attrName>ppt_y</p:attrName>
                                        </p:attrNameLst>
                                      </p:cBhvr>
                                      <p:tavLst>
                                        <p:tav tm="0">
                                          <p:val>
                                            <p:strVal val="1+#ppt_h/2"/>
                                          </p:val>
                                        </p:tav>
                                        <p:tav tm="100000">
                                          <p:val>
                                            <p:strVal val="#ppt_y"/>
                                          </p:val>
                                        </p:tav>
                                      </p:tavLst>
                                    </p:anim>
                                  </p:childTnLst>
                                </p:cTn>
                              </p:par>
                              <p:par>
                                <p:cTn id="45" presetID="22" presetClass="entr" presetSubtype="4" fill="hold" grpId="0" nodeType="withEffect">
                                  <p:stCondLst>
                                    <p:cond delay="0"/>
                                  </p:stCondLst>
                                  <p:childTnLst>
                                    <p:set>
                                      <p:cBhvr>
                                        <p:cTn id="46" dur="1" fill="hold">
                                          <p:stCondLst>
                                            <p:cond delay="0"/>
                                          </p:stCondLst>
                                        </p:cTn>
                                        <p:tgtEl>
                                          <p:spTgt spid="329735"/>
                                        </p:tgtEl>
                                        <p:attrNameLst>
                                          <p:attrName>style.visibility</p:attrName>
                                        </p:attrNameLst>
                                      </p:cBhvr>
                                      <p:to>
                                        <p:strVal val="visible"/>
                                      </p:to>
                                    </p:set>
                                    <p:animEffect transition="in" filter="wipe(down)">
                                      <p:cBhvr>
                                        <p:cTn id="47" dur="500"/>
                                        <p:tgtEl>
                                          <p:spTgt spid="32973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29746"/>
                                        </p:tgtEl>
                                        <p:attrNameLst>
                                          <p:attrName>style.visibility</p:attrName>
                                        </p:attrNameLst>
                                      </p:cBhvr>
                                      <p:to>
                                        <p:strVal val="visible"/>
                                      </p:to>
                                    </p:set>
                                    <p:anim calcmode="lin" valueType="num">
                                      <p:cBhvr additive="base">
                                        <p:cTn id="52" dur="500" fill="hold"/>
                                        <p:tgtEl>
                                          <p:spTgt spid="329746"/>
                                        </p:tgtEl>
                                        <p:attrNameLst>
                                          <p:attrName>ppt_x</p:attrName>
                                        </p:attrNameLst>
                                      </p:cBhvr>
                                      <p:tavLst>
                                        <p:tav tm="0">
                                          <p:val>
                                            <p:strVal val="#ppt_x"/>
                                          </p:val>
                                        </p:tav>
                                        <p:tav tm="100000">
                                          <p:val>
                                            <p:strVal val="#ppt_x"/>
                                          </p:val>
                                        </p:tav>
                                      </p:tavLst>
                                    </p:anim>
                                    <p:anim calcmode="lin" valueType="num">
                                      <p:cBhvr additive="base">
                                        <p:cTn id="53" dur="500" fill="hold"/>
                                        <p:tgtEl>
                                          <p:spTgt spid="329746"/>
                                        </p:tgtEl>
                                        <p:attrNameLst>
                                          <p:attrName>ppt_y</p:attrName>
                                        </p:attrNameLst>
                                      </p:cBhvr>
                                      <p:tavLst>
                                        <p:tav tm="0">
                                          <p:val>
                                            <p:strVal val="1+#ppt_h/2"/>
                                          </p:val>
                                        </p:tav>
                                        <p:tav tm="100000">
                                          <p:val>
                                            <p:strVal val="#ppt_y"/>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329745"/>
                                        </p:tgtEl>
                                        <p:attrNameLst>
                                          <p:attrName>style.visibility</p:attrName>
                                        </p:attrNameLst>
                                      </p:cBhvr>
                                      <p:to>
                                        <p:strVal val="visible"/>
                                      </p:to>
                                    </p:set>
                                    <p:animEffect transition="in" filter="wipe(down)">
                                      <p:cBhvr>
                                        <p:cTn id="56" dur="500"/>
                                        <p:tgtEl>
                                          <p:spTgt spid="32974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29748"/>
                                        </p:tgtEl>
                                        <p:attrNameLst>
                                          <p:attrName>style.visibility</p:attrName>
                                        </p:attrNameLst>
                                      </p:cBhvr>
                                      <p:to>
                                        <p:strVal val="visible"/>
                                      </p:to>
                                    </p:set>
                                    <p:anim calcmode="lin" valueType="num">
                                      <p:cBhvr additive="base">
                                        <p:cTn id="61" dur="500" fill="hold"/>
                                        <p:tgtEl>
                                          <p:spTgt spid="329748"/>
                                        </p:tgtEl>
                                        <p:attrNameLst>
                                          <p:attrName>ppt_x</p:attrName>
                                        </p:attrNameLst>
                                      </p:cBhvr>
                                      <p:tavLst>
                                        <p:tav tm="0">
                                          <p:val>
                                            <p:strVal val="#ppt_x"/>
                                          </p:val>
                                        </p:tav>
                                        <p:tav tm="100000">
                                          <p:val>
                                            <p:strVal val="#ppt_x"/>
                                          </p:val>
                                        </p:tav>
                                      </p:tavLst>
                                    </p:anim>
                                    <p:anim calcmode="lin" valueType="num">
                                      <p:cBhvr additive="base">
                                        <p:cTn id="62" dur="500" fill="hold"/>
                                        <p:tgtEl>
                                          <p:spTgt spid="329748"/>
                                        </p:tgtEl>
                                        <p:attrNameLst>
                                          <p:attrName>ppt_y</p:attrName>
                                        </p:attrNameLst>
                                      </p:cBhvr>
                                      <p:tavLst>
                                        <p:tav tm="0">
                                          <p:val>
                                            <p:strVal val="1+#ppt_h/2"/>
                                          </p:val>
                                        </p:tav>
                                        <p:tav tm="100000">
                                          <p:val>
                                            <p:strVal val="#ppt_y"/>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329747"/>
                                        </p:tgtEl>
                                        <p:attrNameLst>
                                          <p:attrName>style.visibility</p:attrName>
                                        </p:attrNameLst>
                                      </p:cBhvr>
                                      <p:to>
                                        <p:strVal val="visible"/>
                                      </p:to>
                                    </p:set>
                                    <p:animEffect transition="in" filter="wipe(down)">
                                      <p:cBhvr>
                                        <p:cTn id="65" dur="500"/>
                                        <p:tgtEl>
                                          <p:spTgt spid="32974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29750"/>
                                        </p:tgtEl>
                                        <p:attrNameLst>
                                          <p:attrName>style.visibility</p:attrName>
                                        </p:attrNameLst>
                                      </p:cBhvr>
                                      <p:to>
                                        <p:strVal val="visible"/>
                                      </p:to>
                                    </p:set>
                                    <p:anim calcmode="lin" valueType="num">
                                      <p:cBhvr additive="base">
                                        <p:cTn id="70" dur="500" fill="hold"/>
                                        <p:tgtEl>
                                          <p:spTgt spid="329750"/>
                                        </p:tgtEl>
                                        <p:attrNameLst>
                                          <p:attrName>ppt_x</p:attrName>
                                        </p:attrNameLst>
                                      </p:cBhvr>
                                      <p:tavLst>
                                        <p:tav tm="0">
                                          <p:val>
                                            <p:strVal val="#ppt_x"/>
                                          </p:val>
                                        </p:tav>
                                        <p:tav tm="100000">
                                          <p:val>
                                            <p:strVal val="#ppt_x"/>
                                          </p:val>
                                        </p:tav>
                                      </p:tavLst>
                                    </p:anim>
                                    <p:anim calcmode="lin" valueType="num">
                                      <p:cBhvr additive="base">
                                        <p:cTn id="71" dur="500" fill="hold"/>
                                        <p:tgtEl>
                                          <p:spTgt spid="329750"/>
                                        </p:tgtEl>
                                        <p:attrNameLst>
                                          <p:attrName>ppt_y</p:attrName>
                                        </p:attrNameLst>
                                      </p:cBhvr>
                                      <p:tavLst>
                                        <p:tav tm="0">
                                          <p:val>
                                            <p:strVal val="1+#ppt_h/2"/>
                                          </p:val>
                                        </p:tav>
                                        <p:tav tm="100000">
                                          <p:val>
                                            <p:strVal val="#ppt_y"/>
                                          </p:val>
                                        </p:tav>
                                      </p:tavLst>
                                    </p:anim>
                                  </p:childTnLst>
                                </p:cTn>
                              </p:par>
                              <p:par>
                                <p:cTn id="72" presetID="22" presetClass="entr" presetSubtype="4" fill="hold" grpId="0" nodeType="withEffect">
                                  <p:stCondLst>
                                    <p:cond delay="0"/>
                                  </p:stCondLst>
                                  <p:childTnLst>
                                    <p:set>
                                      <p:cBhvr>
                                        <p:cTn id="73" dur="1" fill="hold">
                                          <p:stCondLst>
                                            <p:cond delay="0"/>
                                          </p:stCondLst>
                                        </p:cTn>
                                        <p:tgtEl>
                                          <p:spTgt spid="329749"/>
                                        </p:tgtEl>
                                        <p:attrNameLst>
                                          <p:attrName>style.visibility</p:attrName>
                                        </p:attrNameLst>
                                      </p:cBhvr>
                                      <p:to>
                                        <p:strVal val="visible"/>
                                      </p:to>
                                    </p:set>
                                    <p:animEffect transition="in" filter="wipe(down)">
                                      <p:cBhvr>
                                        <p:cTn id="74" dur="500"/>
                                        <p:tgtEl>
                                          <p:spTgt spid="329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p:bldP spid="329732" grpId="0"/>
      <p:bldP spid="329733" grpId="0"/>
      <p:bldP spid="329734" grpId="0"/>
      <p:bldP spid="329735" grpId="0"/>
      <p:bldP spid="329740" grpId="0" animBg="1"/>
      <p:bldP spid="329741" grpId="0" animBg="1"/>
      <p:bldP spid="329742" grpId="0" animBg="1"/>
      <p:bldP spid="329743" grpId="0" animBg="1"/>
      <p:bldP spid="329744" grpId="0" animBg="1"/>
      <p:bldP spid="329745" grpId="0"/>
      <p:bldP spid="329746" grpId="0" animBg="1"/>
      <p:bldP spid="329747" grpId="0"/>
      <p:bldP spid="329748" grpId="0" animBg="1"/>
      <p:bldP spid="329749" grpId="0"/>
      <p:bldP spid="32975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72532C9-3218-49C3-94AC-3731DECD4E29}" type="datetime1">
              <a:rPr lang="zh-CN" altLang="en-US"/>
            </a:fld>
            <a:endParaRPr lang="en-US" altLang="zh-CN"/>
          </a:p>
        </p:txBody>
      </p:sp>
      <p:sp>
        <p:nvSpPr>
          <p:cNvPr id="5" name="灯片编号占位符 4"/>
          <p:cNvSpPr>
            <a:spLocks noGrp="1"/>
          </p:cNvSpPr>
          <p:nvPr>
            <p:ph type="sldNum" sz="quarter" idx="11"/>
          </p:nvPr>
        </p:nvSpPr>
        <p:spPr/>
        <p:txBody>
          <a:bodyPr/>
          <a:lstStyle/>
          <a:p>
            <a:fld id="{1440405A-AEA4-4115-AC1A-E88A34AE04FC}" type="slidenum">
              <a:rPr lang="en-US" altLang="zh-CN"/>
            </a:fld>
            <a:endParaRPr lang="en-US" altLang="zh-CN"/>
          </a:p>
        </p:txBody>
      </p:sp>
      <p:sp>
        <p:nvSpPr>
          <p:cNvPr id="333826" name="Rectangle 2"/>
          <p:cNvSpPr>
            <a:spLocks noGrp="1" noChangeArrowheads="1"/>
          </p:cNvSpPr>
          <p:nvPr>
            <p:ph type="title"/>
          </p:nvPr>
        </p:nvSpPr>
        <p:spPr/>
        <p:txBody>
          <a:bodyPr/>
          <a:lstStyle/>
          <a:p>
            <a:r>
              <a:rPr lang="zh-CN" altLang="en-US"/>
              <a:t>区分</a:t>
            </a:r>
            <a:r>
              <a:rPr lang="zh-CN" altLang="en-US">
                <a:solidFill>
                  <a:srgbClr val="0000FF"/>
                </a:solidFill>
              </a:rPr>
              <a:t>控制类</a:t>
            </a:r>
            <a:r>
              <a:rPr lang="zh-CN" altLang="en-US"/>
              <a:t>和</a:t>
            </a:r>
            <a:r>
              <a:rPr lang="zh-CN" altLang="en-US">
                <a:solidFill>
                  <a:srgbClr val="0000FF"/>
                </a:solidFill>
              </a:rPr>
              <a:t>实体类</a:t>
            </a:r>
            <a:endParaRPr lang="zh-CN" altLang="en-US">
              <a:solidFill>
                <a:srgbClr val="0000FF"/>
              </a:solidFill>
            </a:endParaRPr>
          </a:p>
        </p:txBody>
      </p:sp>
      <p:sp>
        <p:nvSpPr>
          <p:cNvPr id="333827" name="Rectangle 3"/>
          <p:cNvSpPr>
            <a:spLocks noGrp="1" noChangeArrowheads="1"/>
          </p:cNvSpPr>
          <p:nvPr>
            <p:ph type="body" idx="1"/>
          </p:nvPr>
        </p:nvSpPr>
        <p:spPr>
          <a:xfrm>
            <a:off x="468313" y="1052513"/>
            <a:ext cx="8229600" cy="5576887"/>
          </a:xfrm>
        </p:spPr>
        <p:txBody>
          <a:bodyPr/>
          <a:lstStyle/>
          <a:p>
            <a:r>
              <a:rPr lang="en-US" altLang="zh-CN" dirty="0">
                <a:solidFill>
                  <a:srgbClr val="CC0000"/>
                </a:solidFill>
              </a:rPr>
              <a:t>【</a:t>
            </a:r>
            <a:r>
              <a:rPr lang="zh-CN" altLang="en-US" dirty="0">
                <a:solidFill>
                  <a:srgbClr val="CC0000"/>
                </a:solidFill>
              </a:rPr>
              <a:t>实体类</a:t>
            </a:r>
            <a:r>
              <a:rPr lang="en-US" altLang="zh-CN" dirty="0">
                <a:solidFill>
                  <a:srgbClr val="CC0000"/>
                </a:solidFill>
              </a:rPr>
              <a:t>】</a:t>
            </a:r>
            <a:endParaRPr lang="en-US" altLang="zh-CN" dirty="0">
              <a:solidFill>
                <a:srgbClr val="CC0000"/>
              </a:solidFill>
            </a:endParaRPr>
          </a:p>
          <a:p>
            <a:pPr lvl="1"/>
            <a:r>
              <a:rPr lang="zh-CN" altLang="en-US" dirty="0">
                <a:solidFill>
                  <a:schemeClr val="tx2"/>
                </a:solidFill>
              </a:rPr>
              <a:t>代表</a:t>
            </a:r>
            <a:r>
              <a:rPr lang="zh-CN" altLang="en-US" dirty="0"/>
              <a:t>拟建系统要</a:t>
            </a:r>
            <a:r>
              <a:rPr lang="zh-CN" altLang="en-US" dirty="0">
                <a:solidFill>
                  <a:srgbClr val="0000FF"/>
                </a:solidFill>
              </a:rPr>
              <a:t>记录和维护</a:t>
            </a:r>
            <a:r>
              <a:rPr lang="zh-CN" altLang="en-US" dirty="0"/>
              <a:t>的</a:t>
            </a:r>
            <a:r>
              <a:rPr lang="zh-CN" altLang="en-US" dirty="0">
                <a:solidFill>
                  <a:srgbClr val="CC0000"/>
                </a:solidFill>
              </a:rPr>
              <a:t>信息</a:t>
            </a:r>
            <a:r>
              <a:rPr lang="zh-CN" altLang="en-US" dirty="0">
                <a:solidFill>
                  <a:schemeClr val="tx2"/>
                </a:solidFill>
              </a:rPr>
              <a:t>，</a:t>
            </a:r>
            <a:r>
              <a:rPr lang="zh-CN" altLang="en-US" dirty="0">
                <a:solidFill>
                  <a:srgbClr val="CC0000"/>
                </a:solidFill>
              </a:rPr>
              <a:t>同时描述其相关行为</a:t>
            </a:r>
            <a:r>
              <a:rPr lang="zh-CN" altLang="en-US" dirty="0">
                <a:solidFill>
                  <a:schemeClr val="tx2"/>
                </a:solidFill>
              </a:rPr>
              <a:t>。</a:t>
            </a:r>
            <a:endParaRPr lang="zh-CN" altLang="en-US" dirty="0">
              <a:solidFill>
                <a:schemeClr val="tx2"/>
              </a:solidFill>
            </a:endParaRPr>
          </a:p>
          <a:p>
            <a:r>
              <a:rPr lang="en-US" altLang="zh-CN" dirty="0">
                <a:solidFill>
                  <a:srgbClr val="CC0000"/>
                </a:solidFill>
              </a:rPr>
              <a:t>【</a:t>
            </a:r>
            <a:r>
              <a:rPr lang="zh-CN" altLang="en-US" dirty="0">
                <a:solidFill>
                  <a:srgbClr val="CC0000"/>
                </a:solidFill>
              </a:rPr>
              <a:t>控制类</a:t>
            </a:r>
            <a:r>
              <a:rPr lang="en-US" altLang="zh-CN" dirty="0">
                <a:solidFill>
                  <a:srgbClr val="CC0000"/>
                </a:solidFill>
              </a:rPr>
              <a:t>】</a:t>
            </a:r>
            <a:endParaRPr lang="en-US" altLang="zh-CN" dirty="0">
              <a:solidFill>
                <a:srgbClr val="CC0000"/>
              </a:solidFill>
            </a:endParaRPr>
          </a:p>
          <a:p>
            <a:pPr lvl="1"/>
            <a:r>
              <a:rPr lang="zh-CN" altLang="en-US" dirty="0"/>
              <a:t>将</a:t>
            </a:r>
            <a:r>
              <a:rPr lang="en-US" altLang="zh-CN" u="sng" dirty="0">
                <a:solidFill>
                  <a:srgbClr val="CC0000"/>
                </a:solidFill>
              </a:rPr>
              <a:t>Use Case</a:t>
            </a:r>
            <a:r>
              <a:rPr lang="zh-CN" altLang="en-US" dirty="0"/>
              <a:t>所有的</a:t>
            </a:r>
            <a:r>
              <a:rPr lang="zh-CN" altLang="en-US" dirty="0">
                <a:solidFill>
                  <a:srgbClr val="0000FF"/>
                </a:solidFill>
              </a:rPr>
              <a:t>执行逻辑</a:t>
            </a:r>
            <a:r>
              <a:rPr lang="zh-CN" altLang="en-US" dirty="0"/>
              <a:t>进行封装，相当于</a:t>
            </a:r>
            <a:r>
              <a:rPr lang="zh-CN" altLang="en-US" dirty="0">
                <a:solidFill>
                  <a:srgbClr val="0000FF"/>
                </a:solidFill>
              </a:rPr>
              <a:t>协调人</a:t>
            </a:r>
            <a:r>
              <a:rPr lang="zh-CN" altLang="en-US" dirty="0"/>
              <a:t>。</a:t>
            </a:r>
            <a:endParaRPr lang="zh-CN" altLang="en-US" dirty="0"/>
          </a:p>
          <a:p>
            <a:pPr lvl="1"/>
            <a:r>
              <a:rPr lang="zh-CN" altLang="en-US" dirty="0"/>
              <a:t>自己不处理具体的</a:t>
            </a:r>
            <a:r>
              <a:rPr lang="zh-CN" altLang="en-US" dirty="0">
                <a:solidFill>
                  <a:srgbClr val="0000FF"/>
                </a:solidFill>
              </a:rPr>
              <a:t>任务</a:t>
            </a:r>
            <a:r>
              <a:rPr lang="en-US" altLang="zh-CN" dirty="0">
                <a:solidFill>
                  <a:srgbClr val="0000FF"/>
                </a:solidFill>
              </a:rPr>
              <a:t>,</a:t>
            </a:r>
            <a:r>
              <a:rPr lang="zh-CN" altLang="en-US" dirty="0"/>
              <a:t>知道</a:t>
            </a:r>
            <a:r>
              <a:rPr lang="zh-CN" altLang="en-US" dirty="0">
                <a:solidFill>
                  <a:srgbClr val="0000FF"/>
                </a:solidFill>
              </a:rPr>
              <a:t>哪些类</a:t>
            </a:r>
            <a:r>
              <a:rPr lang="zh-CN" altLang="en-US" dirty="0"/>
              <a:t>有能力完成具体的任务。</a:t>
            </a:r>
            <a:endParaRPr lang="zh-CN" altLang="en-US" dirty="0"/>
          </a:p>
          <a:p>
            <a:r>
              <a:rPr lang="zh-CN" altLang="en-US" u="sng" dirty="0">
                <a:solidFill>
                  <a:srgbClr val="CC0000"/>
                </a:solidFill>
              </a:rPr>
              <a:t>思考：</a:t>
            </a:r>
            <a:endParaRPr lang="zh-CN" altLang="en-US" u="sng" dirty="0">
              <a:solidFill>
                <a:srgbClr val="CC0000"/>
              </a:solidFill>
            </a:endParaRPr>
          </a:p>
          <a:p>
            <a:pPr lvl="1"/>
            <a:r>
              <a:rPr lang="zh-CN" altLang="en-US" dirty="0">
                <a:solidFill>
                  <a:schemeClr val="tx2"/>
                </a:solidFill>
              </a:rPr>
              <a:t>在课程注册系统中，如果增加一门课程，</a:t>
            </a:r>
            <a:r>
              <a:rPr lang="zh-CN" altLang="en-US" dirty="0" smtClean="0">
                <a:solidFill>
                  <a:schemeClr val="tx2"/>
                </a:solidFill>
              </a:rPr>
              <a:t>谁来完成增加</a:t>
            </a:r>
            <a:r>
              <a:rPr lang="zh-CN" altLang="en-US" dirty="0">
                <a:solidFill>
                  <a:schemeClr val="tx2"/>
                </a:solidFill>
              </a:rPr>
              <a:t>？是</a:t>
            </a:r>
            <a:r>
              <a:rPr lang="zh-CN" altLang="en-US" dirty="0">
                <a:solidFill>
                  <a:srgbClr val="0000FF"/>
                </a:solidFill>
              </a:rPr>
              <a:t>控制类</a:t>
            </a:r>
            <a:r>
              <a:rPr lang="zh-CN" altLang="en-US" dirty="0">
                <a:solidFill>
                  <a:schemeClr val="tx2"/>
                </a:solidFill>
              </a:rPr>
              <a:t>还是</a:t>
            </a:r>
            <a:r>
              <a:rPr lang="zh-CN" altLang="en-US" dirty="0">
                <a:solidFill>
                  <a:srgbClr val="0000FF"/>
                </a:solidFill>
              </a:rPr>
              <a:t>课程类</a:t>
            </a:r>
            <a:r>
              <a:rPr lang="zh-CN" altLang="en-US" dirty="0">
                <a:solidFill>
                  <a:schemeClr val="tx2"/>
                </a:solidFill>
              </a:rPr>
              <a:t>？</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3827">
                                            <p:txEl>
                                              <p:pRg st="0" end="0"/>
                                            </p:txEl>
                                          </p:spTgt>
                                        </p:tgtEl>
                                        <p:attrNameLst>
                                          <p:attrName>style.visibility</p:attrName>
                                        </p:attrNameLst>
                                      </p:cBhvr>
                                      <p:to>
                                        <p:strVal val="visible"/>
                                      </p:to>
                                    </p:set>
                                    <p:anim calcmode="lin" valueType="num">
                                      <p:cBhvr additive="base">
                                        <p:cTn id="7" dur="500" fill="hold"/>
                                        <p:tgtEl>
                                          <p:spTgt spid="3338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382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3827">
                                            <p:txEl>
                                              <p:pRg st="1" end="1"/>
                                            </p:txEl>
                                          </p:spTgt>
                                        </p:tgtEl>
                                        <p:attrNameLst>
                                          <p:attrName>style.visibility</p:attrName>
                                        </p:attrNameLst>
                                      </p:cBhvr>
                                      <p:to>
                                        <p:strVal val="visible"/>
                                      </p:to>
                                    </p:set>
                                    <p:anim calcmode="lin" valueType="num">
                                      <p:cBhvr additive="base">
                                        <p:cTn id="11" dur="500" fill="hold"/>
                                        <p:tgtEl>
                                          <p:spTgt spid="33382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38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3827">
                                            <p:txEl>
                                              <p:pRg st="2" end="2"/>
                                            </p:txEl>
                                          </p:spTgt>
                                        </p:tgtEl>
                                        <p:attrNameLst>
                                          <p:attrName>style.visibility</p:attrName>
                                        </p:attrNameLst>
                                      </p:cBhvr>
                                      <p:to>
                                        <p:strVal val="visible"/>
                                      </p:to>
                                    </p:set>
                                    <p:anim calcmode="lin" valueType="num">
                                      <p:cBhvr additive="base">
                                        <p:cTn id="17" dur="500" fill="hold"/>
                                        <p:tgtEl>
                                          <p:spTgt spid="3338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338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33827">
                                            <p:txEl>
                                              <p:pRg st="3" end="3"/>
                                            </p:txEl>
                                          </p:spTgt>
                                        </p:tgtEl>
                                        <p:attrNameLst>
                                          <p:attrName>style.visibility</p:attrName>
                                        </p:attrNameLst>
                                      </p:cBhvr>
                                      <p:to>
                                        <p:strVal val="visible"/>
                                      </p:to>
                                    </p:set>
                                    <p:anim calcmode="lin" valueType="num">
                                      <p:cBhvr additive="base">
                                        <p:cTn id="23" dur="500" fill="hold"/>
                                        <p:tgtEl>
                                          <p:spTgt spid="33382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3382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33827">
                                            <p:txEl>
                                              <p:pRg st="4" end="4"/>
                                            </p:txEl>
                                          </p:spTgt>
                                        </p:tgtEl>
                                        <p:attrNameLst>
                                          <p:attrName>style.visibility</p:attrName>
                                        </p:attrNameLst>
                                      </p:cBhvr>
                                      <p:to>
                                        <p:strVal val="visible"/>
                                      </p:to>
                                    </p:set>
                                    <p:anim calcmode="lin" valueType="num">
                                      <p:cBhvr additive="base">
                                        <p:cTn id="27" dur="500" fill="hold"/>
                                        <p:tgtEl>
                                          <p:spTgt spid="33382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3382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3827">
                                            <p:txEl>
                                              <p:pRg st="5" end="5"/>
                                            </p:txEl>
                                          </p:spTgt>
                                        </p:tgtEl>
                                        <p:attrNameLst>
                                          <p:attrName>style.visibility</p:attrName>
                                        </p:attrNameLst>
                                      </p:cBhvr>
                                      <p:to>
                                        <p:strVal val="visible"/>
                                      </p:to>
                                    </p:set>
                                    <p:anim calcmode="lin" valueType="num">
                                      <p:cBhvr additive="base">
                                        <p:cTn id="31" dur="500" fill="hold"/>
                                        <p:tgtEl>
                                          <p:spTgt spid="33382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38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3827">
                                            <p:txEl>
                                              <p:pRg st="6" end="6"/>
                                            </p:txEl>
                                          </p:spTgt>
                                        </p:tgtEl>
                                        <p:attrNameLst>
                                          <p:attrName>style.visibility</p:attrName>
                                        </p:attrNameLst>
                                      </p:cBhvr>
                                      <p:to>
                                        <p:strVal val="visible"/>
                                      </p:to>
                                    </p:set>
                                    <p:anim calcmode="lin" valueType="num">
                                      <p:cBhvr additive="base">
                                        <p:cTn id="37" dur="500" fill="hold"/>
                                        <p:tgtEl>
                                          <p:spTgt spid="33382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38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776F850-B417-4DC7-AA2B-A5DD5A675C3D}" type="datetime1">
              <a:rPr lang="zh-CN" altLang="en-US"/>
            </a:fld>
            <a:endParaRPr lang="en-US" altLang="zh-CN"/>
          </a:p>
        </p:txBody>
      </p:sp>
      <p:sp>
        <p:nvSpPr>
          <p:cNvPr id="5" name="灯片编号占位符 4"/>
          <p:cNvSpPr>
            <a:spLocks noGrp="1"/>
          </p:cNvSpPr>
          <p:nvPr>
            <p:ph type="sldNum" sz="quarter" idx="11"/>
          </p:nvPr>
        </p:nvSpPr>
        <p:spPr/>
        <p:txBody>
          <a:bodyPr/>
          <a:lstStyle/>
          <a:p>
            <a:fld id="{6F7323BD-899F-4C81-B99E-4DE48E8AD48D}" type="slidenum">
              <a:rPr lang="en-US" altLang="zh-CN"/>
            </a:fld>
            <a:endParaRPr lang="en-US" altLang="zh-CN"/>
          </a:p>
        </p:txBody>
      </p:sp>
      <p:sp>
        <p:nvSpPr>
          <p:cNvPr id="343042" name="Rectangle 2"/>
          <p:cNvSpPr>
            <a:spLocks noGrp="1" noChangeArrowheads="1"/>
          </p:cNvSpPr>
          <p:nvPr>
            <p:ph type="title"/>
          </p:nvPr>
        </p:nvSpPr>
        <p:spPr/>
        <p:txBody>
          <a:bodyPr/>
          <a:lstStyle/>
          <a:p>
            <a:r>
              <a:rPr lang="zh-CN" altLang="en-US"/>
              <a:t>区分</a:t>
            </a:r>
            <a:r>
              <a:rPr lang="zh-CN" altLang="en-US">
                <a:solidFill>
                  <a:srgbClr val="0000FF"/>
                </a:solidFill>
              </a:rPr>
              <a:t>控制类</a:t>
            </a:r>
            <a:r>
              <a:rPr lang="zh-CN" altLang="en-US"/>
              <a:t>和</a:t>
            </a:r>
            <a:r>
              <a:rPr lang="zh-CN" altLang="en-US">
                <a:solidFill>
                  <a:srgbClr val="0000FF"/>
                </a:solidFill>
              </a:rPr>
              <a:t>实体类</a:t>
            </a:r>
            <a:endParaRPr lang="zh-CN" altLang="en-US">
              <a:solidFill>
                <a:srgbClr val="0000FF"/>
              </a:solidFill>
            </a:endParaRPr>
          </a:p>
        </p:txBody>
      </p:sp>
      <p:sp>
        <p:nvSpPr>
          <p:cNvPr id="343043" name="Rectangle 3"/>
          <p:cNvSpPr>
            <a:spLocks noGrp="1" noChangeArrowheads="1"/>
          </p:cNvSpPr>
          <p:nvPr>
            <p:ph type="body" idx="1"/>
          </p:nvPr>
        </p:nvSpPr>
        <p:spPr>
          <a:xfrm>
            <a:off x="468313" y="1052513"/>
            <a:ext cx="8229600" cy="5576887"/>
          </a:xfrm>
        </p:spPr>
        <p:txBody>
          <a:bodyPr/>
          <a:lstStyle/>
          <a:p>
            <a:r>
              <a:rPr lang="zh-CN" altLang="en-US" u="sng" dirty="0">
                <a:solidFill>
                  <a:srgbClr val="CC0000"/>
                </a:solidFill>
              </a:rPr>
              <a:t>思考：</a:t>
            </a:r>
            <a:endParaRPr lang="zh-CN" altLang="en-US" u="sng" dirty="0">
              <a:solidFill>
                <a:srgbClr val="CC0000"/>
              </a:solidFill>
            </a:endParaRPr>
          </a:p>
          <a:p>
            <a:pPr lvl="1"/>
            <a:r>
              <a:rPr lang="zh-CN" altLang="en-US" dirty="0">
                <a:solidFill>
                  <a:schemeClr val="tx2"/>
                </a:solidFill>
              </a:rPr>
              <a:t>在课程注册系统中，如果增加一门课程</a:t>
            </a:r>
            <a:r>
              <a:rPr lang="zh-CN" altLang="en-US" dirty="0" smtClean="0">
                <a:solidFill>
                  <a:schemeClr val="tx2"/>
                </a:solidFill>
              </a:rPr>
              <a:t>，谁来完成增加？</a:t>
            </a:r>
            <a:r>
              <a:rPr lang="zh-CN" altLang="en-US" dirty="0">
                <a:solidFill>
                  <a:schemeClr val="tx2"/>
                </a:solidFill>
              </a:rPr>
              <a:t>是</a:t>
            </a:r>
            <a:r>
              <a:rPr lang="zh-CN" altLang="en-US" dirty="0">
                <a:solidFill>
                  <a:srgbClr val="0000FF"/>
                </a:solidFill>
              </a:rPr>
              <a:t>控制类</a:t>
            </a:r>
            <a:r>
              <a:rPr lang="zh-CN" altLang="en-US" dirty="0">
                <a:solidFill>
                  <a:schemeClr val="tx2"/>
                </a:solidFill>
              </a:rPr>
              <a:t>还是</a:t>
            </a:r>
            <a:r>
              <a:rPr lang="zh-CN" altLang="en-US" dirty="0">
                <a:solidFill>
                  <a:srgbClr val="0000FF"/>
                </a:solidFill>
              </a:rPr>
              <a:t>课程类</a:t>
            </a:r>
            <a:r>
              <a:rPr lang="zh-CN" altLang="en-US" dirty="0">
                <a:solidFill>
                  <a:schemeClr val="tx2"/>
                </a:solidFill>
              </a:rPr>
              <a:t>？</a:t>
            </a:r>
            <a:endParaRPr lang="zh-CN" altLang="en-US" dirty="0"/>
          </a:p>
          <a:p>
            <a:pPr lvl="1"/>
            <a:endParaRPr lang="zh-CN" altLang="en-US" dirty="0">
              <a:solidFill>
                <a:schemeClr val="tx2"/>
              </a:solidFill>
            </a:endParaRPr>
          </a:p>
          <a:p>
            <a:r>
              <a:rPr lang="zh-CN" altLang="en-US" dirty="0">
                <a:solidFill>
                  <a:srgbClr val="CC0000"/>
                </a:solidFill>
              </a:rPr>
              <a:t>正确</a:t>
            </a:r>
            <a:r>
              <a:rPr lang="zh-CN" altLang="en-US" dirty="0">
                <a:solidFill>
                  <a:schemeClr val="tx2"/>
                </a:solidFill>
              </a:rPr>
              <a:t>的答案是</a:t>
            </a:r>
            <a:r>
              <a:rPr lang="zh-CN" altLang="en-US" dirty="0">
                <a:solidFill>
                  <a:srgbClr val="0000FF"/>
                </a:solidFill>
              </a:rPr>
              <a:t>课程类</a:t>
            </a:r>
            <a:r>
              <a:rPr lang="zh-CN" altLang="en-US" dirty="0">
                <a:solidFill>
                  <a:schemeClr val="tx2"/>
                </a:solidFill>
              </a:rPr>
              <a:t>。</a:t>
            </a:r>
            <a:endParaRPr lang="zh-CN" altLang="en-US" dirty="0">
              <a:solidFill>
                <a:schemeClr val="tx2"/>
              </a:solidFill>
            </a:endParaRPr>
          </a:p>
          <a:p>
            <a:r>
              <a:rPr lang="zh-CN" altLang="en-US" dirty="0">
                <a:solidFill>
                  <a:srgbClr val="0000FF"/>
                </a:solidFill>
              </a:rPr>
              <a:t>控制类</a:t>
            </a:r>
            <a:r>
              <a:rPr lang="zh-CN" altLang="en-US" dirty="0">
                <a:solidFill>
                  <a:schemeClr val="tx2"/>
                </a:solidFill>
              </a:rPr>
              <a:t>应该知道由谁增加课程</a:t>
            </a:r>
            <a:r>
              <a:rPr lang="en-US" altLang="zh-CN" dirty="0">
                <a:solidFill>
                  <a:schemeClr val="tx2"/>
                </a:solidFill>
              </a:rPr>
              <a:t>;</a:t>
            </a:r>
            <a:endParaRPr lang="en-US" altLang="zh-CN" dirty="0">
              <a:solidFill>
                <a:schemeClr val="tx2"/>
              </a:solidFill>
            </a:endParaRPr>
          </a:p>
          <a:p>
            <a:r>
              <a:rPr lang="zh-CN" altLang="en-US" dirty="0">
                <a:solidFill>
                  <a:srgbClr val="0000FF"/>
                </a:solidFill>
              </a:rPr>
              <a:t>课程类</a:t>
            </a:r>
            <a:r>
              <a:rPr lang="zh-CN" altLang="en-US" dirty="0">
                <a:solidFill>
                  <a:schemeClr val="tx2"/>
                </a:solidFill>
              </a:rPr>
              <a:t>知道如何增加课程。</a:t>
            </a:r>
            <a:endParaRPr lang="zh-CN" altLang="en-US" dirty="0">
              <a:solidFill>
                <a:schemeClr val="tx2"/>
              </a:solidFill>
            </a:endParaRPr>
          </a:p>
          <a:p>
            <a:r>
              <a:rPr lang="zh-CN" altLang="en-US" dirty="0">
                <a:solidFill>
                  <a:schemeClr val="tx2"/>
                </a:solidFill>
              </a:rPr>
              <a:t>一个设计</a:t>
            </a:r>
            <a:r>
              <a:rPr lang="zh-CN" altLang="en-US" dirty="0">
                <a:solidFill>
                  <a:srgbClr val="CC0000"/>
                </a:solidFill>
              </a:rPr>
              <a:t>错误的类</a:t>
            </a:r>
            <a:r>
              <a:rPr lang="zh-CN" altLang="en-US" dirty="0">
                <a:solidFill>
                  <a:schemeClr val="tx2"/>
                </a:solidFill>
              </a:rPr>
              <a:t>是既知道什么时候增加学生，而且知道如何增加学生。 </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 calcmode="lin" valueType="num">
                                      <p:cBhvr additive="base">
                                        <p:cTn id="7" dur="500" fill="hold"/>
                                        <p:tgtEl>
                                          <p:spTgt spid="343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30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3043">
                                            <p:txEl>
                                              <p:pRg st="1" end="1"/>
                                            </p:txEl>
                                          </p:spTgt>
                                        </p:tgtEl>
                                        <p:attrNameLst>
                                          <p:attrName>style.visibility</p:attrName>
                                        </p:attrNameLst>
                                      </p:cBhvr>
                                      <p:to>
                                        <p:strVal val="visible"/>
                                      </p:to>
                                    </p:set>
                                    <p:anim calcmode="lin" valueType="num">
                                      <p:cBhvr additive="base">
                                        <p:cTn id="11" dur="500" fill="hold"/>
                                        <p:tgtEl>
                                          <p:spTgt spid="3430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30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43043">
                                            <p:txEl>
                                              <p:pRg st="3" end="3"/>
                                            </p:txEl>
                                          </p:spTgt>
                                        </p:tgtEl>
                                        <p:attrNameLst>
                                          <p:attrName>style.visibility</p:attrName>
                                        </p:attrNameLst>
                                      </p:cBhvr>
                                      <p:to>
                                        <p:strVal val="visible"/>
                                      </p:to>
                                    </p:set>
                                    <p:anim calcmode="lin" valueType="num">
                                      <p:cBhvr additive="base">
                                        <p:cTn id="17" dur="500" fill="hold"/>
                                        <p:tgtEl>
                                          <p:spTgt spid="34304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30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43043">
                                            <p:txEl>
                                              <p:pRg st="4" end="4"/>
                                            </p:txEl>
                                          </p:spTgt>
                                        </p:tgtEl>
                                        <p:attrNameLst>
                                          <p:attrName>style.visibility</p:attrName>
                                        </p:attrNameLst>
                                      </p:cBhvr>
                                      <p:to>
                                        <p:strVal val="visible"/>
                                      </p:to>
                                    </p:set>
                                    <p:anim calcmode="lin" valueType="num">
                                      <p:cBhvr additive="base">
                                        <p:cTn id="23" dur="500" fill="hold"/>
                                        <p:tgtEl>
                                          <p:spTgt spid="34304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430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43043">
                                            <p:txEl>
                                              <p:pRg st="5" end="5"/>
                                            </p:txEl>
                                          </p:spTgt>
                                        </p:tgtEl>
                                        <p:attrNameLst>
                                          <p:attrName>style.visibility</p:attrName>
                                        </p:attrNameLst>
                                      </p:cBhvr>
                                      <p:to>
                                        <p:strVal val="visible"/>
                                      </p:to>
                                    </p:set>
                                    <p:anim calcmode="lin" valueType="num">
                                      <p:cBhvr additive="base">
                                        <p:cTn id="29" dur="500" fill="hold"/>
                                        <p:tgtEl>
                                          <p:spTgt spid="34304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430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43043">
                                            <p:txEl>
                                              <p:pRg st="6" end="6"/>
                                            </p:txEl>
                                          </p:spTgt>
                                        </p:tgtEl>
                                        <p:attrNameLst>
                                          <p:attrName>style.visibility</p:attrName>
                                        </p:attrNameLst>
                                      </p:cBhvr>
                                      <p:to>
                                        <p:strVal val="visible"/>
                                      </p:to>
                                    </p:set>
                                    <p:anim calcmode="lin" valueType="num">
                                      <p:cBhvr additive="base">
                                        <p:cTn id="35" dur="500" fill="hold"/>
                                        <p:tgtEl>
                                          <p:spTgt spid="34304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4304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EB0B4821-31DC-4C2B-9BDB-400093B9E7DD}" type="datetime1">
              <a:rPr lang="zh-CN" altLang="en-US"/>
            </a:fld>
            <a:endParaRPr lang="en-US" altLang="zh-CN"/>
          </a:p>
        </p:txBody>
      </p:sp>
      <p:sp>
        <p:nvSpPr>
          <p:cNvPr id="7" name="灯片编号占位符 4"/>
          <p:cNvSpPr>
            <a:spLocks noGrp="1"/>
          </p:cNvSpPr>
          <p:nvPr>
            <p:ph type="sldNum" sz="quarter" idx="11"/>
          </p:nvPr>
        </p:nvSpPr>
        <p:spPr/>
        <p:txBody>
          <a:bodyPr/>
          <a:lstStyle/>
          <a:p>
            <a:fld id="{C13EBDB8-5C32-4F7A-93FB-67102B628256}" type="slidenum">
              <a:rPr lang="en-US" altLang="zh-CN"/>
            </a:fld>
            <a:endParaRPr lang="en-US" altLang="zh-CN"/>
          </a:p>
        </p:txBody>
      </p:sp>
      <p:sp>
        <p:nvSpPr>
          <p:cNvPr id="334850" name="Rectangle 2"/>
          <p:cNvSpPr>
            <a:spLocks noGrp="1" noChangeArrowheads="1"/>
          </p:cNvSpPr>
          <p:nvPr>
            <p:ph type="title"/>
          </p:nvPr>
        </p:nvSpPr>
        <p:spPr/>
        <p:txBody>
          <a:bodyPr/>
          <a:lstStyle/>
          <a:p>
            <a:endParaRPr lang="zh-CN" altLang="zh-CN"/>
          </a:p>
        </p:txBody>
      </p:sp>
      <p:sp>
        <p:nvSpPr>
          <p:cNvPr id="334851" name="Rectangle 3"/>
          <p:cNvSpPr>
            <a:spLocks noGrp="1" noChangeArrowheads="1"/>
          </p:cNvSpPr>
          <p:nvPr>
            <p:ph type="body" idx="1"/>
          </p:nvPr>
        </p:nvSpPr>
        <p:spPr/>
        <p:txBody>
          <a:bodyPr/>
          <a:lstStyle/>
          <a:p>
            <a:endParaRPr lang="zh-CN" altLang="zh-CN"/>
          </a:p>
        </p:txBody>
      </p:sp>
      <p:pic>
        <p:nvPicPr>
          <p:cNvPr id="334852" name="Picture 4"/>
          <p:cNvPicPr>
            <a:picLocks noChangeAspect="1" noChangeArrowheads="1"/>
          </p:cNvPicPr>
          <p:nvPr/>
        </p:nvPicPr>
        <p:blipFill>
          <a:blip r:embed="rId1" cstate="print"/>
          <a:srcRect/>
          <a:stretch>
            <a:fillRect/>
          </a:stretch>
        </p:blipFill>
        <p:spPr bwMode="auto">
          <a:xfrm>
            <a:off x="0" y="0"/>
            <a:ext cx="9144000" cy="6442075"/>
          </a:xfrm>
          <a:prstGeom prst="rect">
            <a:avLst/>
          </a:prstGeom>
          <a:noFill/>
          <a:ln w="9525">
            <a:noFill/>
            <a:miter lim="800000"/>
            <a:headEnd/>
            <a:tailEnd/>
          </a:ln>
          <a:effectLst/>
        </p:spPr>
      </p:pic>
      <p:sp>
        <p:nvSpPr>
          <p:cNvPr id="334853" name="Rectangle 5"/>
          <p:cNvSpPr>
            <a:spLocks noChangeArrowheads="1"/>
          </p:cNvSpPr>
          <p:nvPr/>
        </p:nvSpPr>
        <p:spPr bwMode="auto">
          <a:xfrm>
            <a:off x="6858000" y="4419600"/>
            <a:ext cx="2012950" cy="641350"/>
          </a:xfrm>
          <a:prstGeom prst="rect">
            <a:avLst/>
          </a:prstGeom>
          <a:solidFill>
            <a:srgbClr val="0000FF"/>
          </a:solidFill>
          <a:ln w="9525">
            <a:noFill/>
            <a:miter lim="800000"/>
          </a:ln>
          <a:effectLst/>
        </p:spPr>
        <p:txBody>
          <a:bodyPr wrap="none">
            <a:spAutoFit/>
          </a:bodyPr>
          <a:lstStyle/>
          <a:p>
            <a:pPr>
              <a:spcBef>
                <a:spcPct val="30000"/>
              </a:spcBef>
            </a:pPr>
            <a:r>
              <a:rPr lang="zh-CN" altLang="en-US">
                <a:solidFill>
                  <a:schemeClr val="bg1"/>
                </a:solidFill>
                <a:ea typeface="黑体" panose="02010609060101010101" charset="-122"/>
              </a:rPr>
              <a:t>反面典型</a:t>
            </a:r>
            <a:endParaRPr lang="zh-CN" altLang="en-US">
              <a:solidFill>
                <a:schemeClr val="bg1"/>
              </a:solidFill>
              <a:ea typeface="黑体" panose="02010609060101010101"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F489E56D-0CC2-4A7E-B663-954A3CDEBFCD}" type="datetime1">
              <a:rPr lang="zh-CN" altLang="en-US"/>
            </a:fld>
            <a:endParaRPr lang="en-US" altLang="zh-CN"/>
          </a:p>
        </p:txBody>
      </p:sp>
      <p:sp>
        <p:nvSpPr>
          <p:cNvPr id="8" name="灯片编号占位符 4"/>
          <p:cNvSpPr>
            <a:spLocks noGrp="1"/>
          </p:cNvSpPr>
          <p:nvPr>
            <p:ph type="sldNum" sz="quarter" idx="11"/>
          </p:nvPr>
        </p:nvSpPr>
        <p:spPr/>
        <p:txBody>
          <a:bodyPr/>
          <a:lstStyle/>
          <a:p>
            <a:fld id="{5BC41DD8-3396-4C03-A685-8DECAA2026C2}" type="slidenum">
              <a:rPr lang="en-US" altLang="zh-CN"/>
            </a:fld>
            <a:endParaRPr lang="en-US" altLang="zh-CN"/>
          </a:p>
        </p:txBody>
      </p:sp>
      <p:sp>
        <p:nvSpPr>
          <p:cNvPr id="50178"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50179" name="Rectangle 3"/>
          <p:cNvSpPr>
            <a:spLocks noGrp="1" noChangeArrowheads="1"/>
          </p:cNvSpPr>
          <p:nvPr>
            <p:ph type="body" idx="1"/>
          </p:nvPr>
        </p:nvSpPr>
        <p:spPr>
          <a:xfrm>
            <a:off x="468312" y="1052513"/>
            <a:ext cx="8675687" cy="5073650"/>
          </a:xfrm>
        </p:spPr>
        <p:txBody>
          <a:bodyPr/>
          <a:lstStyle/>
          <a:p>
            <a:r>
              <a:rPr lang="en-US" altLang="zh-CN" dirty="0" smtClean="0">
                <a:solidFill>
                  <a:srgbClr val="CC0000"/>
                </a:solidFill>
              </a:rPr>
              <a:t>【UML】</a:t>
            </a:r>
            <a:endParaRPr lang="en-US" altLang="zh-CN" dirty="0" smtClean="0">
              <a:solidFill>
                <a:srgbClr val="CC0000"/>
              </a:solidFill>
            </a:endParaRPr>
          </a:p>
          <a:p>
            <a:r>
              <a:rPr lang="zh-CN" altLang="en-US" kern="1200" dirty="0">
                <a:latin typeface="+mn-ea"/>
              </a:rPr>
              <a:t>业务建模（</a:t>
            </a:r>
            <a:r>
              <a:rPr lang="en-US" altLang="zh-CN" kern="1200" dirty="0">
                <a:latin typeface="+mn-ea"/>
              </a:rPr>
              <a:t>Business Modeling</a:t>
            </a:r>
            <a:r>
              <a:rPr lang="zh-CN" altLang="en-US" kern="1200" dirty="0">
                <a:latin typeface="+mn-ea"/>
              </a:rPr>
              <a:t>）是以软件模型方式描述企业管理和业务所涉及的对象和要素、以及它们的属性、行为和彼此关系，业务建模强调以体系的方式来理解、设计和构架企业信息系统。</a:t>
            </a:r>
            <a:endParaRPr lang="zh-CN" altLang="en-US" kern="1200" dirty="0">
              <a:latin typeface="+mn-ea"/>
            </a:endParaRPr>
          </a:p>
          <a:p>
            <a:r>
              <a:rPr lang="zh-CN" altLang="en-US" kern="1200" dirty="0">
                <a:latin typeface="+mn-ea"/>
              </a:rPr>
              <a:t>业务建模（</a:t>
            </a:r>
            <a:r>
              <a:rPr lang="en-US" altLang="zh-CN" kern="1200" dirty="0">
                <a:latin typeface="+mn-ea"/>
              </a:rPr>
              <a:t>Business Modeling</a:t>
            </a:r>
            <a:r>
              <a:rPr lang="zh-CN" altLang="en-US" kern="1200" dirty="0">
                <a:latin typeface="+mn-ea"/>
              </a:rPr>
              <a:t>）是一种建模方法的集合，目的是对业务进行建模。这方面的工作可能包括了对</a:t>
            </a:r>
            <a:r>
              <a:rPr lang="zh-CN" altLang="en-US" kern="1200" dirty="0">
                <a:latin typeface="+mn-ea"/>
                <a:hlinkClick r:id="rId1"/>
              </a:rPr>
              <a:t>业务流程</a:t>
            </a:r>
            <a:r>
              <a:rPr lang="zh-CN" altLang="en-US" kern="1200" dirty="0">
                <a:latin typeface="+mn-ea"/>
              </a:rPr>
              <a:t>建模，对</a:t>
            </a:r>
            <a:r>
              <a:rPr lang="zh-CN" altLang="en-US" kern="1200" dirty="0">
                <a:latin typeface="+mn-ea"/>
                <a:hlinkClick r:id="rId2"/>
              </a:rPr>
              <a:t>业务组织</a:t>
            </a:r>
            <a:r>
              <a:rPr lang="zh-CN" altLang="en-US" kern="1200" dirty="0">
                <a:latin typeface="+mn-ea"/>
              </a:rPr>
              <a:t>建模，改进业务流程，领域建模等方面。</a:t>
            </a:r>
            <a:endParaRPr lang="zh-CN" altLang="en-US" kern="1200" dirty="0">
              <a:latin typeface="+mn-ea"/>
            </a:endParaRPr>
          </a:p>
          <a:p>
            <a:endParaRPr lang="en-US" altLang="zh-CN" dirty="0">
              <a:solidFill>
                <a:srgbClr val="CC0000"/>
              </a:solidFill>
            </a:endParaRPr>
          </a:p>
        </p:txBody>
      </p:sp>
      <p:sp>
        <p:nvSpPr>
          <p:cNvPr id="50184" name="Rectangle 8"/>
          <p:cNvSpPr>
            <a:spLocks noChangeArrowheads="1"/>
          </p:cNvSpPr>
          <p:nvPr/>
        </p:nvSpPr>
        <p:spPr bwMode="auto">
          <a:xfrm>
            <a:off x="1752600" y="5470525"/>
            <a:ext cx="6153150" cy="641350"/>
          </a:xfrm>
          <a:prstGeom prst="rect">
            <a:avLst/>
          </a:prstGeom>
          <a:solidFill>
            <a:srgbClr val="FF0000"/>
          </a:solidFill>
          <a:ln w="9525">
            <a:noFill/>
            <a:miter lim="800000"/>
          </a:ln>
          <a:effectLst/>
        </p:spPr>
        <p:txBody>
          <a:bodyPr wrap="none">
            <a:spAutoFit/>
          </a:bodyPr>
          <a:lstStyle/>
          <a:p>
            <a:pPr algn="l">
              <a:spcBef>
                <a:spcPct val="30000"/>
              </a:spcBef>
            </a:pPr>
            <a:r>
              <a:rPr lang="en-US" altLang="zh-CN" b="1" dirty="0">
                <a:solidFill>
                  <a:schemeClr val="bg1"/>
                </a:solidFill>
              </a:rPr>
              <a:t>Unified Modeling Language</a:t>
            </a:r>
            <a:endParaRPr lang="en-US" altLang="zh-CN"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strips(downRight)">
                                      <p:cBhvr>
                                        <p:cTn id="7" dur="500"/>
                                        <p:tgtEl>
                                          <p:spTgt spid="50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strips(downRight)">
                                      <p:cBhvr>
                                        <p:cTn id="12" dur="500"/>
                                        <p:tgtEl>
                                          <p:spTgt spid="50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Effect transition="in" filter="strips(downRight)">
                                      <p:cBhvr>
                                        <p:cTn id="17" dur="500"/>
                                        <p:tgtEl>
                                          <p:spTgt spid="50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0184"/>
                                        </p:tgtEl>
                                        <p:attrNameLst>
                                          <p:attrName>style.visibility</p:attrName>
                                        </p:attrNameLst>
                                      </p:cBhvr>
                                      <p:to>
                                        <p:strVal val="visible"/>
                                      </p:to>
                                    </p:set>
                                    <p:animEffect transition="in" filter="box(in)">
                                      <p:cBhvr>
                                        <p:cTn id="22" dur="500"/>
                                        <p:tgtEl>
                                          <p:spTgt spid="50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P spid="5018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8E6595E7-8CB2-4A84-8CDB-B30CFED055C3}" type="datetime1">
              <a:rPr lang="zh-CN" altLang="en-US"/>
            </a:fld>
            <a:endParaRPr lang="en-US" altLang="zh-CN"/>
          </a:p>
        </p:txBody>
      </p:sp>
      <p:sp>
        <p:nvSpPr>
          <p:cNvPr id="7" name="灯片编号占位符 4"/>
          <p:cNvSpPr>
            <a:spLocks noGrp="1"/>
          </p:cNvSpPr>
          <p:nvPr>
            <p:ph type="sldNum" sz="quarter" idx="11"/>
          </p:nvPr>
        </p:nvSpPr>
        <p:spPr/>
        <p:txBody>
          <a:bodyPr/>
          <a:lstStyle/>
          <a:p>
            <a:fld id="{91E8547F-2166-4153-BDD3-6F7A8CE47462}" type="slidenum">
              <a:rPr lang="en-US" altLang="zh-CN"/>
            </a:fld>
            <a:endParaRPr lang="en-US" altLang="zh-CN"/>
          </a:p>
        </p:txBody>
      </p:sp>
      <p:sp>
        <p:nvSpPr>
          <p:cNvPr id="335874" name="Rectangle 2"/>
          <p:cNvSpPr>
            <a:spLocks noGrp="1" noChangeArrowheads="1"/>
          </p:cNvSpPr>
          <p:nvPr>
            <p:ph type="title"/>
          </p:nvPr>
        </p:nvSpPr>
        <p:spPr/>
        <p:txBody>
          <a:bodyPr/>
          <a:lstStyle/>
          <a:p>
            <a:endParaRPr lang="zh-CN" altLang="zh-CN"/>
          </a:p>
        </p:txBody>
      </p:sp>
      <p:sp>
        <p:nvSpPr>
          <p:cNvPr id="335875" name="Rectangle 3"/>
          <p:cNvSpPr>
            <a:spLocks noGrp="1" noChangeArrowheads="1"/>
          </p:cNvSpPr>
          <p:nvPr>
            <p:ph type="body" idx="1"/>
          </p:nvPr>
        </p:nvSpPr>
        <p:spPr/>
        <p:txBody>
          <a:bodyPr/>
          <a:lstStyle/>
          <a:p>
            <a:endParaRPr lang="zh-CN" altLang="zh-CN"/>
          </a:p>
        </p:txBody>
      </p:sp>
      <p:pic>
        <p:nvPicPr>
          <p:cNvPr id="335876" name="Picture 4"/>
          <p:cNvPicPr>
            <a:picLocks noChangeAspect="1" noChangeArrowheads="1"/>
          </p:cNvPicPr>
          <p:nvPr/>
        </p:nvPicPr>
        <p:blipFill>
          <a:blip r:embed="rId1" cstate="print"/>
          <a:srcRect/>
          <a:stretch>
            <a:fillRect/>
          </a:stretch>
        </p:blipFill>
        <p:spPr bwMode="auto">
          <a:xfrm>
            <a:off x="0" y="0"/>
            <a:ext cx="9144000" cy="6616700"/>
          </a:xfrm>
          <a:prstGeom prst="rect">
            <a:avLst/>
          </a:prstGeom>
          <a:noFill/>
          <a:ln w="9525">
            <a:noFill/>
            <a:miter lim="800000"/>
            <a:headEnd/>
            <a:tailEnd/>
          </a:ln>
          <a:effectLst/>
        </p:spPr>
      </p:pic>
      <p:sp>
        <p:nvSpPr>
          <p:cNvPr id="335877" name="Rectangle 5"/>
          <p:cNvSpPr>
            <a:spLocks noChangeArrowheads="1"/>
          </p:cNvSpPr>
          <p:nvPr/>
        </p:nvSpPr>
        <p:spPr bwMode="auto">
          <a:xfrm>
            <a:off x="6858000" y="4419600"/>
            <a:ext cx="2012950" cy="641350"/>
          </a:xfrm>
          <a:prstGeom prst="rect">
            <a:avLst/>
          </a:prstGeom>
          <a:solidFill>
            <a:srgbClr val="0000FF"/>
          </a:solidFill>
          <a:ln w="9525">
            <a:noFill/>
            <a:miter lim="800000"/>
          </a:ln>
          <a:effectLst/>
        </p:spPr>
        <p:txBody>
          <a:bodyPr wrap="none">
            <a:spAutoFit/>
          </a:bodyPr>
          <a:lstStyle/>
          <a:p>
            <a:pPr>
              <a:spcBef>
                <a:spcPct val="30000"/>
              </a:spcBef>
            </a:pPr>
            <a:r>
              <a:rPr lang="zh-CN" altLang="en-US">
                <a:solidFill>
                  <a:schemeClr val="bg1"/>
                </a:solidFill>
                <a:ea typeface="黑体" panose="02010609060101010101" charset="-122"/>
              </a:rPr>
              <a:t>反面典型</a:t>
            </a:r>
            <a:endParaRPr lang="zh-CN" altLang="en-US">
              <a:solidFill>
                <a:schemeClr val="bg1"/>
              </a:solidFill>
              <a:ea typeface="黑体" panose="02010609060101010101"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24FCB6C-5E45-4EF4-9532-DF7C8EAA344E}" type="datetime1">
              <a:rPr lang="zh-CN" altLang="en-US"/>
            </a:fld>
            <a:endParaRPr lang="en-US" altLang="zh-CN"/>
          </a:p>
        </p:txBody>
      </p:sp>
      <p:sp>
        <p:nvSpPr>
          <p:cNvPr id="6" name="灯片编号占位符 4"/>
          <p:cNvSpPr>
            <a:spLocks noGrp="1"/>
          </p:cNvSpPr>
          <p:nvPr>
            <p:ph type="sldNum" sz="quarter" idx="11"/>
          </p:nvPr>
        </p:nvSpPr>
        <p:spPr/>
        <p:txBody>
          <a:bodyPr/>
          <a:lstStyle/>
          <a:p>
            <a:fld id="{938820B3-E320-4C42-8493-D11B4A45DAB9}" type="slidenum">
              <a:rPr lang="en-US" altLang="zh-CN"/>
            </a:fld>
            <a:endParaRPr lang="en-US" altLang="zh-CN"/>
          </a:p>
        </p:txBody>
      </p:sp>
      <p:sp>
        <p:nvSpPr>
          <p:cNvPr id="358402"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58403" name="Rectangle 3"/>
          <p:cNvSpPr>
            <a:spLocks noGrp="1" noChangeArrowheads="1"/>
          </p:cNvSpPr>
          <p:nvPr>
            <p:ph type="body" idx="1"/>
          </p:nvPr>
        </p:nvSpPr>
        <p:spPr>
          <a:xfrm>
            <a:off x="468313" y="1052513"/>
            <a:ext cx="8229600" cy="5348287"/>
          </a:xfrm>
        </p:spPr>
        <p:txBody>
          <a:bodyPr/>
          <a:lstStyle/>
          <a:p>
            <a:r>
              <a:rPr lang="en-US" altLang="zh-CN">
                <a:solidFill>
                  <a:srgbClr val="0000FF"/>
                </a:solidFill>
              </a:rPr>
              <a:t>【</a:t>
            </a:r>
            <a:r>
              <a:rPr lang="zh-CN" altLang="en-US">
                <a:solidFill>
                  <a:srgbClr val="0000FF"/>
                </a:solidFill>
              </a:rPr>
              <a:t>回顾：员工报账系统</a:t>
            </a:r>
            <a:r>
              <a:rPr lang="en-US" altLang="zh-CN">
                <a:solidFill>
                  <a:srgbClr val="0000FF"/>
                </a:solidFill>
              </a:rPr>
              <a:t>——</a:t>
            </a:r>
            <a:r>
              <a:rPr lang="zh-CN" altLang="en-US">
                <a:solidFill>
                  <a:srgbClr val="0000FF"/>
                </a:solidFill>
              </a:rPr>
              <a:t>提交报账申请</a:t>
            </a:r>
            <a:r>
              <a:rPr lang="en-US" altLang="zh-CN">
                <a:solidFill>
                  <a:srgbClr val="0000FF"/>
                </a:solidFill>
              </a:rPr>
              <a:t>】</a:t>
            </a:r>
            <a:r>
              <a:rPr lang="zh-CN" altLang="en-US">
                <a:solidFill>
                  <a:srgbClr val="CC0000"/>
                </a:solidFill>
              </a:rPr>
              <a:t>类图</a:t>
            </a:r>
            <a:endParaRPr lang="zh-CN" altLang="en-US">
              <a:solidFill>
                <a:srgbClr val="0000FF"/>
              </a:solidFill>
            </a:endParaRPr>
          </a:p>
          <a:p>
            <a:pPr lvl="1"/>
            <a:r>
              <a:rPr lang="zh-CN" altLang="en-US">
                <a:solidFill>
                  <a:srgbClr val="CC0000"/>
                </a:solidFill>
              </a:rPr>
              <a:t>员工</a:t>
            </a:r>
            <a:r>
              <a:rPr lang="zh-CN" altLang="en-US"/>
              <a:t>通过报帐系统填写</a:t>
            </a:r>
            <a:r>
              <a:rPr lang="zh-CN" altLang="en-US">
                <a:solidFill>
                  <a:srgbClr val="CC0000"/>
                </a:solidFill>
              </a:rPr>
              <a:t>报销申请</a:t>
            </a:r>
            <a:r>
              <a:rPr lang="zh-CN" altLang="en-US"/>
              <a:t>，输入</a:t>
            </a:r>
            <a:r>
              <a:rPr lang="zh-CN" altLang="en-US">
                <a:solidFill>
                  <a:srgbClr val="CC0000"/>
                </a:solidFill>
              </a:rPr>
              <a:t>相关活动产生的费用</a:t>
            </a:r>
            <a:r>
              <a:rPr lang="zh-CN" altLang="en-US"/>
              <a:t>，在一次或者多次填写后提交，经过验证之后，以电子邮件的方式通知经理</a:t>
            </a:r>
            <a:r>
              <a:rPr lang="zh-CN" altLang="en-US">
                <a:solidFill>
                  <a:srgbClr val="CC0000"/>
                </a:solidFill>
              </a:rPr>
              <a:t>批复</a:t>
            </a:r>
            <a:r>
              <a:rPr lang="zh-CN" altLang="en-US"/>
              <a:t>。</a:t>
            </a:r>
            <a:endParaRPr lang="zh-CN" altLang="en-US"/>
          </a:p>
        </p:txBody>
      </p:sp>
      <p:pic>
        <p:nvPicPr>
          <p:cNvPr id="358404" name="Picture 4" descr="提交报销申请USE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752600" y="2971800"/>
            <a:ext cx="5181600" cy="3067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DE4AACC-587A-4D13-959E-5CCCBE5E19E2}" type="datetime1">
              <a:rPr lang="zh-CN" altLang="en-US"/>
            </a:fld>
            <a:endParaRPr lang="en-US" altLang="zh-CN"/>
          </a:p>
        </p:txBody>
      </p:sp>
      <p:sp>
        <p:nvSpPr>
          <p:cNvPr id="5" name="灯片编号占位符 4"/>
          <p:cNvSpPr>
            <a:spLocks noGrp="1"/>
          </p:cNvSpPr>
          <p:nvPr>
            <p:ph type="sldNum" sz="quarter" idx="11"/>
          </p:nvPr>
        </p:nvSpPr>
        <p:spPr/>
        <p:txBody>
          <a:bodyPr/>
          <a:lstStyle/>
          <a:p>
            <a:fld id="{52C77F7B-D085-48FB-97A4-D05A8C165FD3}" type="slidenum">
              <a:rPr lang="en-US" altLang="zh-CN"/>
            </a:fld>
            <a:endParaRPr lang="en-US" altLang="zh-CN"/>
          </a:p>
        </p:txBody>
      </p:sp>
      <p:sp>
        <p:nvSpPr>
          <p:cNvPr id="359426"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59427" name="Rectangle 3"/>
          <p:cNvSpPr>
            <a:spLocks noGrp="1" noChangeArrowheads="1"/>
          </p:cNvSpPr>
          <p:nvPr>
            <p:ph type="body" idx="1"/>
          </p:nvPr>
        </p:nvSpPr>
        <p:spPr>
          <a:xfrm>
            <a:off x="468313" y="1052513"/>
            <a:ext cx="8229600" cy="5805487"/>
          </a:xfrm>
        </p:spPr>
        <p:txBody>
          <a:bodyPr/>
          <a:lstStyle/>
          <a:p>
            <a:r>
              <a:rPr lang="en-US" altLang="zh-CN">
                <a:solidFill>
                  <a:srgbClr val="0000FF"/>
                </a:solidFill>
              </a:rPr>
              <a:t>【</a:t>
            </a:r>
            <a:r>
              <a:rPr lang="zh-CN" altLang="en-US">
                <a:solidFill>
                  <a:srgbClr val="0000FF"/>
                </a:solidFill>
              </a:rPr>
              <a:t>回顾：员工报账系统</a:t>
            </a:r>
            <a:r>
              <a:rPr lang="en-US" altLang="zh-CN">
                <a:solidFill>
                  <a:srgbClr val="0000FF"/>
                </a:solidFill>
              </a:rPr>
              <a:t>——</a:t>
            </a:r>
            <a:r>
              <a:rPr lang="zh-CN" altLang="en-US">
                <a:solidFill>
                  <a:srgbClr val="0000FF"/>
                </a:solidFill>
              </a:rPr>
              <a:t>提交报账申请</a:t>
            </a:r>
            <a:r>
              <a:rPr lang="en-US" altLang="zh-CN">
                <a:solidFill>
                  <a:srgbClr val="0000FF"/>
                </a:solidFill>
              </a:rPr>
              <a:t>】</a:t>
            </a:r>
            <a:r>
              <a:rPr lang="zh-CN" altLang="en-US">
                <a:solidFill>
                  <a:srgbClr val="CC0000"/>
                </a:solidFill>
              </a:rPr>
              <a:t>类图</a:t>
            </a:r>
            <a:endParaRPr lang="zh-CN" altLang="en-US"/>
          </a:p>
          <a:p>
            <a:pPr lvl="2"/>
            <a:r>
              <a:rPr lang="zh-CN" altLang="en-US">
                <a:solidFill>
                  <a:srgbClr val="CC0000"/>
                </a:solidFill>
                <a:latin typeface="黑体" panose="02010609060101010101" charset="-122"/>
              </a:rPr>
              <a:t>⑴</a:t>
            </a:r>
            <a:r>
              <a:rPr lang="zh-CN" altLang="en-US">
                <a:solidFill>
                  <a:srgbClr val="CC0000"/>
                </a:solidFill>
              </a:rPr>
              <a:t>员工</a:t>
            </a:r>
            <a:r>
              <a:rPr lang="en-US" altLang="zh-CN">
                <a:solidFill>
                  <a:srgbClr val="CC0000"/>
                </a:solidFill>
              </a:rPr>
              <a:t>employee</a:t>
            </a:r>
            <a:r>
              <a:rPr lang="zh-CN" altLang="en-US"/>
              <a:t>。公司的正式雇员。</a:t>
            </a:r>
            <a:endParaRPr lang="zh-CN" altLang="en-US"/>
          </a:p>
          <a:p>
            <a:pPr lvl="2"/>
            <a:r>
              <a:rPr lang="zh-CN" altLang="en-US">
                <a:solidFill>
                  <a:srgbClr val="CC0000"/>
                </a:solidFill>
                <a:latin typeface="黑体" panose="02010609060101010101" charset="-122"/>
              </a:rPr>
              <a:t>⑵经理</a:t>
            </a:r>
            <a:r>
              <a:rPr lang="en-US" altLang="zh-CN">
                <a:solidFill>
                  <a:srgbClr val="CC0000"/>
                </a:solidFill>
              </a:rPr>
              <a:t>manager</a:t>
            </a:r>
            <a:r>
              <a:rPr lang="zh-CN" altLang="en-US"/>
              <a:t>。公司的正式雇员。</a:t>
            </a:r>
            <a:endParaRPr lang="zh-CN" altLang="en-US"/>
          </a:p>
          <a:p>
            <a:pPr lvl="2"/>
            <a:r>
              <a:rPr lang="zh-CN" altLang="en-US">
                <a:solidFill>
                  <a:srgbClr val="CC0000"/>
                </a:solidFill>
                <a:latin typeface="黑体" panose="02010609060101010101" charset="-122"/>
              </a:rPr>
              <a:t>⑶</a:t>
            </a:r>
            <a:r>
              <a:rPr lang="zh-CN" altLang="en-US">
                <a:solidFill>
                  <a:srgbClr val="CC0000"/>
                </a:solidFill>
              </a:rPr>
              <a:t>报销单</a:t>
            </a:r>
            <a:r>
              <a:rPr lang="en-US" altLang="zh-CN">
                <a:solidFill>
                  <a:srgbClr val="CC0000"/>
                </a:solidFill>
              </a:rPr>
              <a:t>Claim_report</a:t>
            </a:r>
            <a:endParaRPr lang="en-US" altLang="zh-CN"/>
          </a:p>
          <a:p>
            <a:pPr lvl="3"/>
            <a:r>
              <a:rPr lang="zh-CN" altLang="en-US"/>
              <a:t>员工在一个（自然）月内的</a:t>
            </a:r>
            <a:r>
              <a:rPr lang="zh-CN" altLang="en-US">
                <a:solidFill>
                  <a:srgbClr val="0000FF"/>
                </a:solidFill>
              </a:rPr>
              <a:t>所有报销记录的集合</a:t>
            </a:r>
            <a:r>
              <a:rPr lang="zh-CN" altLang="en-US"/>
              <a:t>。</a:t>
            </a:r>
            <a:endParaRPr lang="zh-CN" altLang="en-US"/>
          </a:p>
          <a:p>
            <a:pPr lvl="2"/>
            <a:r>
              <a:rPr lang="zh-CN" altLang="en-US">
                <a:solidFill>
                  <a:srgbClr val="CC0000"/>
                </a:solidFill>
                <a:latin typeface="黑体" panose="02010609060101010101" charset="-122"/>
              </a:rPr>
              <a:t>⑷</a:t>
            </a:r>
            <a:r>
              <a:rPr lang="zh-CN" altLang="en-US">
                <a:solidFill>
                  <a:srgbClr val="CC0000"/>
                </a:solidFill>
              </a:rPr>
              <a:t>报销记录</a:t>
            </a:r>
            <a:r>
              <a:rPr lang="en-US" altLang="zh-CN">
                <a:solidFill>
                  <a:srgbClr val="CC0000"/>
                </a:solidFill>
              </a:rPr>
              <a:t>Claim_record</a:t>
            </a:r>
            <a:endParaRPr lang="en-US" altLang="zh-CN"/>
          </a:p>
          <a:p>
            <a:pPr lvl="3"/>
            <a:r>
              <a:rPr lang="zh-CN" altLang="en-US"/>
              <a:t>与业务有关的某一项具体的花费，包括业务活动发生的时间、地点、客户名称（可选）、原因以及费用金额和种类（交通、餐饮、会议、通讯和杂项）。</a:t>
            </a:r>
            <a:endParaRPr lang="zh-CN" altLang="en-US"/>
          </a:p>
          <a:p>
            <a:pPr lvl="2"/>
            <a:r>
              <a:rPr lang="zh-CN" altLang="en-US">
                <a:solidFill>
                  <a:srgbClr val="CC0000"/>
                </a:solidFill>
                <a:latin typeface="黑体" panose="02010609060101010101" charset="-122"/>
              </a:rPr>
              <a:t>⑸</a:t>
            </a:r>
            <a:r>
              <a:rPr lang="zh-CN" altLang="en-US">
                <a:solidFill>
                  <a:srgbClr val="CC0000"/>
                </a:solidFill>
              </a:rPr>
              <a:t>验证规则</a:t>
            </a:r>
            <a:r>
              <a:rPr lang="en-US" altLang="zh-CN">
                <a:solidFill>
                  <a:srgbClr val="CC0000"/>
                </a:solidFill>
              </a:rPr>
              <a:t>valid_rule</a:t>
            </a:r>
            <a:endParaRPr lang="en-US" altLang="zh-CN"/>
          </a:p>
          <a:p>
            <a:pPr lvl="3"/>
            <a:r>
              <a:rPr lang="zh-CN" altLang="en-US"/>
              <a:t>验证为</a:t>
            </a:r>
            <a:r>
              <a:rPr lang="zh-CN" altLang="en-US">
                <a:solidFill>
                  <a:srgbClr val="0000FF"/>
                </a:solidFill>
              </a:rPr>
              <a:t>合理的报销记录</a:t>
            </a:r>
            <a:r>
              <a:rPr lang="zh-CN" altLang="en-US"/>
              <a:t>必须满足几种条件：</a:t>
            </a:r>
            <a:endParaRPr lang="zh-CN" altLang="en-US"/>
          </a:p>
          <a:p>
            <a:pPr lvl="3"/>
            <a:r>
              <a:rPr lang="zh-CN" altLang="en-US"/>
              <a:t>第一，不同种类的费用不超过相应的限额；</a:t>
            </a:r>
            <a:endParaRPr lang="zh-CN" altLang="en-US"/>
          </a:p>
          <a:p>
            <a:pPr lvl="3"/>
            <a:r>
              <a:rPr lang="zh-CN" altLang="en-US"/>
              <a:t>第二，报销费用的类型要和员工的职能匹配。</a:t>
            </a:r>
            <a:endParaRPr lang="zh-CN" alt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09A30A5-6481-4DEF-9095-FAAAC2EC118D}" type="datetime1">
              <a:rPr lang="zh-CN" altLang="en-US"/>
            </a:fld>
            <a:endParaRPr lang="en-US" altLang="zh-CN"/>
          </a:p>
        </p:txBody>
      </p:sp>
      <p:sp>
        <p:nvSpPr>
          <p:cNvPr id="6" name="灯片编号占位符 5"/>
          <p:cNvSpPr>
            <a:spLocks noGrp="1"/>
          </p:cNvSpPr>
          <p:nvPr>
            <p:ph type="sldNum" sz="quarter" idx="11"/>
          </p:nvPr>
        </p:nvSpPr>
        <p:spPr/>
        <p:txBody>
          <a:bodyPr/>
          <a:lstStyle/>
          <a:p>
            <a:fld id="{28BAC408-8D6E-4B0C-9962-8FF1ABA6DB92}" type="slidenum">
              <a:rPr lang="en-US" altLang="zh-CN"/>
            </a:fld>
            <a:endParaRPr lang="en-US" altLang="zh-CN"/>
          </a:p>
        </p:txBody>
      </p:sp>
      <p:sp>
        <p:nvSpPr>
          <p:cNvPr id="360450"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60451" name="Rectangle 3"/>
          <p:cNvSpPr>
            <a:spLocks noGrp="1" noChangeArrowheads="1"/>
          </p:cNvSpPr>
          <p:nvPr>
            <p:ph type="body" sz="half" idx="1"/>
          </p:nvPr>
        </p:nvSpPr>
        <p:spPr>
          <a:xfrm>
            <a:off x="468313" y="1052513"/>
            <a:ext cx="8142287" cy="5073650"/>
          </a:xfrm>
        </p:spPr>
        <p:txBody>
          <a:bodyPr/>
          <a:lstStyle/>
          <a:p>
            <a:r>
              <a:rPr lang="en-US" altLang="zh-CN">
                <a:solidFill>
                  <a:srgbClr val="0000FF"/>
                </a:solidFill>
              </a:rPr>
              <a:t>【</a:t>
            </a:r>
            <a:r>
              <a:rPr lang="zh-CN" altLang="en-US">
                <a:solidFill>
                  <a:srgbClr val="0000FF"/>
                </a:solidFill>
              </a:rPr>
              <a:t>回顾：员工报账系统</a:t>
            </a:r>
            <a:r>
              <a:rPr lang="en-US" altLang="zh-CN">
                <a:solidFill>
                  <a:srgbClr val="0000FF"/>
                </a:solidFill>
              </a:rPr>
              <a:t>——</a:t>
            </a:r>
            <a:r>
              <a:rPr lang="zh-CN" altLang="en-US">
                <a:solidFill>
                  <a:srgbClr val="0000FF"/>
                </a:solidFill>
              </a:rPr>
              <a:t>提交报账申请</a:t>
            </a:r>
            <a:r>
              <a:rPr lang="en-US" altLang="zh-CN">
                <a:solidFill>
                  <a:srgbClr val="0000FF"/>
                </a:solidFill>
              </a:rPr>
              <a:t>】</a:t>
            </a:r>
            <a:r>
              <a:rPr lang="zh-CN" altLang="en-US">
                <a:solidFill>
                  <a:srgbClr val="CC0000"/>
                </a:solidFill>
              </a:rPr>
              <a:t>类图</a:t>
            </a:r>
            <a:endParaRPr lang="zh-CN" altLang="en-US">
              <a:solidFill>
                <a:srgbClr val="CC0000"/>
              </a:solidFill>
            </a:endParaRPr>
          </a:p>
        </p:txBody>
      </p:sp>
      <p:graphicFrame>
        <p:nvGraphicFramePr>
          <p:cNvPr id="360454" name="Object 6"/>
          <p:cNvGraphicFramePr>
            <a:graphicFrameLocks noGrp="1" noChangeAspect="1"/>
          </p:cNvGraphicFramePr>
          <p:nvPr>
            <p:ph sz="half" idx="2"/>
          </p:nvPr>
        </p:nvGraphicFramePr>
        <p:xfrm>
          <a:off x="750888" y="1658938"/>
          <a:ext cx="8240712" cy="4911725"/>
        </p:xfrm>
        <a:graphic>
          <a:graphicData uri="http://schemas.openxmlformats.org/presentationml/2006/ole">
            <mc:AlternateContent xmlns:mc="http://schemas.openxmlformats.org/markup-compatibility/2006">
              <mc:Choice xmlns:v="urn:schemas-microsoft-com:vml" Requires="v">
                <p:oleObj spid="_x0000_s360603" name="Visio" r:id="rId1" imgW="4467225" imgH="2667000" progId="Visio.Drawing.11">
                  <p:embed/>
                </p:oleObj>
              </mc:Choice>
              <mc:Fallback>
                <p:oleObj name="Visio" r:id="rId1" imgW="4467225" imgH="2667000" progId="Visio.Drawing.11">
                  <p:embed/>
                  <p:pic>
                    <p:nvPicPr>
                      <p:cNvPr id="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8" y="1658938"/>
                        <a:ext cx="8240712"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5F0EB4B5-ED29-4CBA-BEA2-22AB6EA883DC}" type="datetime1">
              <a:rPr lang="zh-CN" altLang="en-US"/>
            </a:fld>
            <a:endParaRPr lang="en-US" altLang="zh-CN"/>
          </a:p>
        </p:txBody>
      </p:sp>
      <p:sp>
        <p:nvSpPr>
          <p:cNvPr id="6" name="灯片编号占位符 4"/>
          <p:cNvSpPr>
            <a:spLocks noGrp="1"/>
          </p:cNvSpPr>
          <p:nvPr>
            <p:ph type="sldNum" sz="quarter" idx="11"/>
          </p:nvPr>
        </p:nvSpPr>
        <p:spPr/>
        <p:txBody>
          <a:bodyPr/>
          <a:lstStyle/>
          <a:p>
            <a:fld id="{A6B9E46E-5FBA-4AC6-9DD1-7243819523C3}" type="slidenum">
              <a:rPr lang="en-US" altLang="zh-CN"/>
            </a:fld>
            <a:endParaRPr lang="en-US" altLang="zh-CN"/>
          </a:p>
        </p:txBody>
      </p:sp>
      <p:sp>
        <p:nvSpPr>
          <p:cNvPr id="361474"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61475" name="Rectangle 3"/>
          <p:cNvSpPr>
            <a:spLocks noGrp="1" noChangeArrowheads="1"/>
          </p:cNvSpPr>
          <p:nvPr>
            <p:ph type="body" idx="1"/>
          </p:nvPr>
        </p:nvSpPr>
        <p:spPr/>
        <p:txBody>
          <a:bodyPr/>
          <a:lstStyle/>
          <a:p>
            <a:r>
              <a:rPr lang="en-US" altLang="zh-CN" sz="3200">
                <a:solidFill>
                  <a:srgbClr val="0000FF"/>
                </a:solidFill>
              </a:rPr>
              <a:t>【</a:t>
            </a:r>
            <a:r>
              <a:rPr lang="zh-CN" altLang="en-US" sz="3200">
                <a:solidFill>
                  <a:srgbClr val="0000FF"/>
                </a:solidFill>
              </a:rPr>
              <a:t>例</a:t>
            </a:r>
            <a:r>
              <a:rPr lang="en-US" altLang="zh-CN" sz="3200">
                <a:solidFill>
                  <a:srgbClr val="0000FF"/>
                </a:solidFill>
              </a:rPr>
              <a:t>3</a:t>
            </a:r>
            <a:r>
              <a:rPr lang="zh-CN" altLang="en-US" sz="3200">
                <a:solidFill>
                  <a:srgbClr val="0000FF"/>
                </a:solidFill>
              </a:rPr>
              <a:t>、识别“提交报销申请”类</a:t>
            </a:r>
            <a:r>
              <a:rPr lang="en-US" altLang="zh-CN" sz="3200">
                <a:solidFill>
                  <a:srgbClr val="0000FF"/>
                </a:solidFill>
              </a:rPr>
              <a:t>】</a:t>
            </a:r>
            <a:r>
              <a:rPr lang="zh-CN" altLang="en-US" sz="3200">
                <a:solidFill>
                  <a:srgbClr val="CC0000"/>
                </a:solidFill>
              </a:rPr>
              <a:t>类图</a:t>
            </a:r>
            <a:endParaRPr lang="zh-CN" altLang="en-US" sz="3200">
              <a:solidFill>
                <a:srgbClr val="CC0000"/>
              </a:solidFill>
            </a:endParaRPr>
          </a:p>
          <a:p>
            <a:pPr lvl="1"/>
            <a:r>
              <a:rPr lang="zh-CN" altLang="en-US" sz="3000">
                <a:solidFill>
                  <a:srgbClr val="CC0000"/>
                </a:solidFill>
                <a:latin typeface="黑体" panose="02010609060101010101" charset="-122"/>
              </a:rPr>
              <a:t>⑴实体类</a:t>
            </a:r>
            <a:endParaRPr lang="zh-CN" altLang="en-US" sz="3000">
              <a:solidFill>
                <a:srgbClr val="CC0000"/>
              </a:solidFill>
              <a:latin typeface="黑体" panose="02010609060101010101" charset="-122"/>
            </a:endParaRPr>
          </a:p>
          <a:p>
            <a:pPr lvl="2"/>
            <a:r>
              <a:rPr lang="zh-CN" altLang="en-US">
                <a:solidFill>
                  <a:srgbClr val="0000FF"/>
                </a:solidFill>
              </a:rPr>
              <a:t>员工		</a:t>
            </a:r>
            <a:r>
              <a:rPr lang="en-US" altLang="zh-CN">
                <a:solidFill>
                  <a:srgbClr val="0000FF"/>
                </a:solidFill>
              </a:rPr>
              <a:t>Employee	</a:t>
            </a:r>
            <a:endParaRPr lang="en-US" altLang="zh-CN">
              <a:solidFill>
                <a:srgbClr val="0000FF"/>
              </a:solidFill>
            </a:endParaRPr>
          </a:p>
          <a:p>
            <a:pPr lvl="2"/>
            <a:r>
              <a:rPr lang="zh-CN" altLang="en-US">
                <a:solidFill>
                  <a:srgbClr val="0000FF"/>
                </a:solidFill>
              </a:rPr>
              <a:t>报销单	</a:t>
            </a:r>
            <a:r>
              <a:rPr lang="en-US" altLang="zh-CN">
                <a:solidFill>
                  <a:srgbClr val="0000FF"/>
                </a:solidFill>
              </a:rPr>
              <a:t>Claim_report</a:t>
            </a:r>
            <a:endParaRPr lang="en-US" altLang="zh-CN">
              <a:solidFill>
                <a:srgbClr val="0000FF"/>
              </a:solidFill>
            </a:endParaRPr>
          </a:p>
          <a:p>
            <a:pPr lvl="2"/>
            <a:r>
              <a:rPr lang="zh-CN" altLang="en-US">
                <a:solidFill>
                  <a:srgbClr val="0000FF"/>
                </a:solidFill>
              </a:rPr>
              <a:t>报销记录	</a:t>
            </a:r>
            <a:r>
              <a:rPr lang="en-US" altLang="zh-CN">
                <a:solidFill>
                  <a:srgbClr val="0000FF"/>
                </a:solidFill>
              </a:rPr>
              <a:t>Claim_record</a:t>
            </a:r>
            <a:endParaRPr lang="en-US" altLang="zh-CN">
              <a:solidFill>
                <a:srgbClr val="0000FF"/>
              </a:solidFill>
            </a:endParaRPr>
          </a:p>
          <a:p>
            <a:pPr lvl="2"/>
            <a:r>
              <a:rPr lang="zh-CN" altLang="en-US">
                <a:solidFill>
                  <a:srgbClr val="0000FF"/>
                </a:solidFill>
              </a:rPr>
              <a:t>验证规则	</a:t>
            </a:r>
            <a:r>
              <a:rPr lang="en-US" altLang="zh-CN">
                <a:solidFill>
                  <a:srgbClr val="0000FF"/>
                </a:solidFill>
              </a:rPr>
              <a:t>Valid_rule</a:t>
            </a:r>
            <a:endParaRPr lang="en-US" altLang="zh-CN">
              <a:solidFill>
                <a:srgbClr val="0000FF"/>
              </a:solidFill>
            </a:endParaRPr>
          </a:p>
          <a:p>
            <a:pPr lvl="2"/>
            <a:endParaRPr lang="en-US" altLang="zh-CN">
              <a:solidFill>
                <a:srgbClr val="0000FF"/>
              </a:solidFill>
            </a:endParaRPr>
          </a:p>
        </p:txBody>
      </p:sp>
      <p:pic>
        <p:nvPicPr>
          <p:cNvPr id="361476" name="Picture 4" descr="实体类"/>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5181600" y="1600200"/>
            <a:ext cx="3463925" cy="50196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61475">
                                            <p:txEl>
                                              <p:pRg st="1" end="1"/>
                                            </p:txEl>
                                          </p:spTgt>
                                        </p:tgtEl>
                                        <p:attrNameLst>
                                          <p:attrName>style.visibility</p:attrName>
                                        </p:attrNameLst>
                                      </p:cBhvr>
                                      <p:to>
                                        <p:strVal val="visible"/>
                                      </p:to>
                                    </p:set>
                                    <p:animEffect transition="in" filter="strips(downRight)">
                                      <p:cBhvr>
                                        <p:cTn id="7" dur="500"/>
                                        <p:tgtEl>
                                          <p:spTgt spid="3614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61475">
                                            <p:txEl>
                                              <p:pRg st="2" end="2"/>
                                            </p:txEl>
                                          </p:spTgt>
                                        </p:tgtEl>
                                        <p:attrNameLst>
                                          <p:attrName>style.visibility</p:attrName>
                                        </p:attrNameLst>
                                      </p:cBhvr>
                                      <p:to>
                                        <p:strVal val="visible"/>
                                      </p:to>
                                    </p:set>
                                    <p:animEffect transition="in" filter="strips(downRight)">
                                      <p:cBhvr>
                                        <p:cTn id="12" dur="500"/>
                                        <p:tgtEl>
                                          <p:spTgt spid="3614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61475">
                                            <p:txEl>
                                              <p:pRg st="3" end="3"/>
                                            </p:txEl>
                                          </p:spTgt>
                                        </p:tgtEl>
                                        <p:attrNameLst>
                                          <p:attrName>style.visibility</p:attrName>
                                        </p:attrNameLst>
                                      </p:cBhvr>
                                      <p:to>
                                        <p:strVal val="visible"/>
                                      </p:to>
                                    </p:set>
                                    <p:animEffect transition="in" filter="strips(downRight)">
                                      <p:cBhvr>
                                        <p:cTn id="17" dur="500"/>
                                        <p:tgtEl>
                                          <p:spTgt spid="3614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61475">
                                            <p:txEl>
                                              <p:pRg st="4" end="4"/>
                                            </p:txEl>
                                          </p:spTgt>
                                        </p:tgtEl>
                                        <p:attrNameLst>
                                          <p:attrName>style.visibility</p:attrName>
                                        </p:attrNameLst>
                                      </p:cBhvr>
                                      <p:to>
                                        <p:strVal val="visible"/>
                                      </p:to>
                                    </p:set>
                                    <p:animEffect transition="in" filter="strips(downRight)">
                                      <p:cBhvr>
                                        <p:cTn id="22" dur="500"/>
                                        <p:tgtEl>
                                          <p:spTgt spid="36147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61475">
                                            <p:txEl>
                                              <p:pRg st="5" end="5"/>
                                            </p:txEl>
                                          </p:spTgt>
                                        </p:tgtEl>
                                        <p:attrNameLst>
                                          <p:attrName>style.visibility</p:attrName>
                                        </p:attrNameLst>
                                      </p:cBhvr>
                                      <p:to>
                                        <p:strVal val="visible"/>
                                      </p:to>
                                    </p:set>
                                    <p:animEffect transition="in" filter="strips(downRight)">
                                      <p:cBhvr>
                                        <p:cTn id="27" dur="500"/>
                                        <p:tgtEl>
                                          <p:spTgt spid="36147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1476"/>
                                        </p:tgtEl>
                                        <p:attrNameLst>
                                          <p:attrName>style.visibility</p:attrName>
                                        </p:attrNameLst>
                                      </p:cBhvr>
                                      <p:to>
                                        <p:strVal val="visible"/>
                                      </p:to>
                                    </p:set>
                                    <p:anim calcmode="lin" valueType="num">
                                      <p:cBhvr additive="base">
                                        <p:cTn id="32" dur="500" fill="hold"/>
                                        <p:tgtEl>
                                          <p:spTgt spid="361476"/>
                                        </p:tgtEl>
                                        <p:attrNameLst>
                                          <p:attrName>ppt_x</p:attrName>
                                        </p:attrNameLst>
                                      </p:cBhvr>
                                      <p:tavLst>
                                        <p:tav tm="0">
                                          <p:val>
                                            <p:strVal val="#ppt_x"/>
                                          </p:val>
                                        </p:tav>
                                        <p:tav tm="100000">
                                          <p:val>
                                            <p:strVal val="#ppt_x"/>
                                          </p:val>
                                        </p:tav>
                                      </p:tavLst>
                                    </p:anim>
                                    <p:anim calcmode="lin" valueType="num">
                                      <p:cBhvr additive="base">
                                        <p:cTn id="33" dur="500" fill="hold"/>
                                        <p:tgtEl>
                                          <p:spTgt spid="3614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7B8AF75C-B3A0-4BBA-AA7E-9082173AE5C4}" type="datetime1">
              <a:rPr lang="zh-CN" altLang="en-US"/>
            </a:fld>
            <a:endParaRPr lang="en-US" altLang="zh-CN"/>
          </a:p>
        </p:txBody>
      </p:sp>
      <p:sp>
        <p:nvSpPr>
          <p:cNvPr id="10" name="灯片编号占位符 4"/>
          <p:cNvSpPr>
            <a:spLocks noGrp="1"/>
          </p:cNvSpPr>
          <p:nvPr>
            <p:ph type="sldNum" sz="quarter" idx="11"/>
          </p:nvPr>
        </p:nvSpPr>
        <p:spPr/>
        <p:txBody>
          <a:bodyPr/>
          <a:lstStyle/>
          <a:p>
            <a:fld id="{C8F53F19-DBB7-4EBD-8837-7C6DEC53E4E4}" type="slidenum">
              <a:rPr lang="en-US" altLang="zh-CN"/>
            </a:fld>
            <a:endParaRPr lang="en-US" altLang="zh-CN"/>
          </a:p>
        </p:txBody>
      </p:sp>
      <p:sp>
        <p:nvSpPr>
          <p:cNvPr id="362498"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62499" name="Rectangle 3"/>
          <p:cNvSpPr>
            <a:spLocks noGrp="1" noChangeArrowheads="1"/>
          </p:cNvSpPr>
          <p:nvPr>
            <p:ph type="body" idx="1"/>
          </p:nvPr>
        </p:nvSpPr>
        <p:spPr/>
        <p:txBody>
          <a:bodyPr/>
          <a:lstStyle/>
          <a:p>
            <a:r>
              <a:rPr lang="en-US" altLang="zh-CN" sz="3200">
                <a:solidFill>
                  <a:srgbClr val="0000FF"/>
                </a:solidFill>
              </a:rPr>
              <a:t>【</a:t>
            </a:r>
            <a:r>
              <a:rPr lang="zh-CN" altLang="en-US" sz="3200">
                <a:solidFill>
                  <a:srgbClr val="0000FF"/>
                </a:solidFill>
              </a:rPr>
              <a:t>例</a:t>
            </a:r>
            <a:r>
              <a:rPr lang="en-US" altLang="zh-CN" sz="3200">
                <a:solidFill>
                  <a:srgbClr val="0000FF"/>
                </a:solidFill>
              </a:rPr>
              <a:t>3</a:t>
            </a:r>
            <a:r>
              <a:rPr lang="zh-CN" altLang="en-US" sz="3200">
                <a:solidFill>
                  <a:srgbClr val="0000FF"/>
                </a:solidFill>
              </a:rPr>
              <a:t>、识别“提交报销申请”类</a:t>
            </a:r>
            <a:r>
              <a:rPr lang="en-US" altLang="zh-CN" sz="3200">
                <a:solidFill>
                  <a:srgbClr val="0000FF"/>
                </a:solidFill>
              </a:rPr>
              <a:t>】</a:t>
            </a:r>
            <a:r>
              <a:rPr lang="zh-CN" altLang="en-US" sz="3200">
                <a:solidFill>
                  <a:srgbClr val="CC0000"/>
                </a:solidFill>
              </a:rPr>
              <a:t>类图</a:t>
            </a:r>
            <a:endParaRPr lang="zh-CN" altLang="en-US" sz="3200">
              <a:solidFill>
                <a:srgbClr val="CC0000"/>
              </a:solidFill>
            </a:endParaRPr>
          </a:p>
          <a:p>
            <a:pPr lvl="1"/>
            <a:r>
              <a:rPr lang="zh-CN" altLang="en-US" sz="3000">
                <a:solidFill>
                  <a:srgbClr val="CC0000"/>
                </a:solidFill>
              </a:rPr>
              <a:t>⑵边界类</a:t>
            </a:r>
            <a:endParaRPr lang="zh-CN" altLang="en-US" sz="3000">
              <a:solidFill>
                <a:srgbClr val="CC0000"/>
              </a:solidFill>
            </a:endParaRPr>
          </a:p>
          <a:p>
            <a:pPr lvl="2"/>
            <a:r>
              <a:rPr lang="zh-CN" altLang="en-US" sz="2800">
                <a:solidFill>
                  <a:srgbClr val="0000FF"/>
                </a:solidFill>
              </a:rPr>
              <a:t>①报销申请表单		</a:t>
            </a:r>
            <a:r>
              <a:rPr lang="en-US" altLang="zh-CN" sz="2800">
                <a:solidFill>
                  <a:srgbClr val="0000FF"/>
                </a:solidFill>
              </a:rPr>
              <a:t>SubmitClaimForm</a:t>
            </a:r>
            <a:endParaRPr lang="en-US" altLang="zh-CN" sz="2800">
              <a:solidFill>
                <a:srgbClr val="0000FF"/>
              </a:solidFill>
            </a:endParaRPr>
          </a:p>
          <a:p>
            <a:pPr lvl="2"/>
            <a:r>
              <a:rPr lang="en-US" altLang="zh-CN" sz="2800">
                <a:solidFill>
                  <a:srgbClr val="0000FF"/>
                </a:solidFill>
              </a:rPr>
              <a:t>②</a:t>
            </a:r>
            <a:r>
              <a:rPr lang="zh-CN" altLang="en-US" sz="2800">
                <a:solidFill>
                  <a:srgbClr val="0000FF"/>
                </a:solidFill>
              </a:rPr>
              <a:t>人事数据库		</a:t>
            </a:r>
            <a:r>
              <a:rPr lang="en-US" altLang="zh-CN" sz="2800">
                <a:solidFill>
                  <a:srgbClr val="0000FF"/>
                </a:solidFill>
              </a:rPr>
              <a:t>HRDatabase</a:t>
            </a:r>
            <a:endParaRPr lang="en-US" altLang="zh-CN" sz="2800">
              <a:solidFill>
                <a:srgbClr val="0000FF"/>
              </a:solidFill>
            </a:endParaRPr>
          </a:p>
          <a:p>
            <a:pPr lvl="2"/>
            <a:r>
              <a:rPr lang="en-US" altLang="zh-CN" sz="2800">
                <a:solidFill>
                  <a:srgbClr val="0000FF"/>
                </a:solidFill>
              </a:rPr>
              <a:t>③</a:t>
            </a:r>
            <a:r>
              <a:rPr lang="zh-CN" altLang="en-US" sz="2800">
                <a:solidFill>
                  <a:srgbClr val="0000FF"/>
                </a:solidFill>
              </a:rPr>
              <a:t>邮件系统		</a:t>
            </a:r>
            <a:r>
              <a:rPr lang="en-US" altLang="zh-CN" sz="2800">
                <a:solidFill>
                  <a:srgbClr val="0000FF"/>
                </a:solidFill>
              </a:rPr>
              <a:t>MailSystem</a:t>
            </a:r>
            <a:endParaRPr lang="en-US" altLang="zh-CN" sz="2800">
              <a:solidFill>
                <a:srgbClr val="0000FF"/>
              </a:solidFill>
            </a:endParaRPr>
          </a:p>
          <a:p>
            <a:pPr lvl="1"/>
            <a:r>
              <a:rPr lang="en-US" altLang="zh-CN" sz="3000">
                <a:solidFill>
                  <a:srgbClr val="CC0000"/>
                </a:solidFill>
              </a:rPr>
              <a:t>⑶</a:t>
            </a:r>
            <a:r>
              <a:rPr lang="zh-CN" altLang="en-US" sz="3000">
                <a:solidFill>
                  <a:srgbClr val="CC0000"/>
                </a:solidFill>
              </a:rPr>
              <a:t>控制类</a:t>
            </a:r>
            <a:endParaRPr lang="zh-CN" altLang="en-US" sz="3000">
              <a:solidFill>
                <a:srgbClr val="CC0000"/>
              </a:solidFill>
            </a:endParaRPr>
          </a:p>
          <a:p>
            <a:pPr lvl="2"/>
            <a:r>
              <a:rPr lang="zh-CN" altLang="en-US" sz="2800">
                <a:solidFill>
                  <a:srgbClr val="0000FF"/>
                </a:solidFill>
              </a:rPr>
              <a:t>提交报销申请</a:t>
            </a:r>
            <a:endParaRPr lang="zh-CN" altLang="en-US" sz="2800">
              <a:solidFill>
                <a:srgbClr val="0000FF"/>
              </a:solidFill>
            </a:endParaRPr>
          </a:p>
          <a:p>
            <a:pPr lvl="2"/>
            <a:r>
              <a:rPr lang="en-US" altLang="zh-CN" sz="2800">
                <a:solidFill>
                  <a:srgbClr val="0000FF"/>
                </a:solidFill>
              </a:rPr>
              <a:t>SubmitClaim</a:t>
            </a:r>
            <a:endParaRPr lang="en-US" altLang="zh-CN" sz="2800">
              <a:solidFill>
                <a:srgbClr val="0000FF"/>
              </a:solidFill>
            </a:endParaRPr>
          </a:p>
        </p:txBody>
      </p:sp>
      <p:pic>
        <p:nvPicPr>
          <p:cNvPr id="362500" name="Picture 4" descr="提交报销申请USE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962400" y="3505200"/>
            <a:ext cx="5181600" cy="3067050"/>
          </a:xfrm>
          <a:prstGeom prst="rect">
            <a:avLst/>
          </a:prstGeom>
          <a:noFill/>
          <a:ln w="9525">
            <a:noFill/>
            <a:miter lim="800000"/>
            <a:headEnd/>
            <a:tailEnd/>
          </a:ln>
        </p:spPr>
      </p:pic>
      <p:sp>
        <p:nvSpPr>
          <p:cNvPr id="362501" name="Rectangle 5"/>
          <p:cNvSpPr>
            <a:spLocks noChangeArrowheads="1"/>
          </p:cNvSpPr>
          <p:nvPr/>
        </p:nvSpPr>
        <p:spPr bwMode="auto">
          <a:xfrm>
            <a:off x="5410200" y="41148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①</a:t>
            </a:r>
            <a:endParaRPr lang="en-US" altLang="zh-CN" sz="2000" b="1">
              <a:solidFill>
                <a:srgbClr val="0000FF"/>
              </a:solidFill>
              <a:latin typeface="黑体" panose="02010609060101010101" charset="-122"/>
              <a:ea typeface="黑体" panose="02010609060101010101" charset="-122"/>
            </a:endParaRPr>
          </a:p>
        </p:txBody>
      </p:sp>
      <p:sp>
        <p:nvSpPr>
          <p:cNvPr id="362502" name="Rectangle 6"/>
          <p:cNvSpPr>
            <a:spLocks noChangeArrowheads="1"/>
          </p:cNvSpPr>
          <p:nvPr/>
        </p:nvSpPr>
        <p:spPr bwMode="auto">
          <a:xfrm>
            <a:off x="7239000" y="38862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②</a:t>
            </a:r>
            <a:endParaRPr lang="en-US" altLang="zh-CN" sz="2000" b="1">
              <a:solidFill>
                <a:srgbClr val="0000FF"/>
              </a:solidFill>
              <a:latin typeface="黑体" panose="02010609060101010101" charset="-122"/>
              <a:ea typeface="黑体" panose="02010609060101010101" charset="-122"/>
            </a:endParaRPr>
          </a:p>
        </p:txBody>
      </p:sp>
      <p:sp>
        <p:nvSpPr>
          <p:cNvPr id="362503" name="Rectangle 7"/>
          <p:cNvSpPr>
            <a:spLocks noChangeArrowheads="1"/>
          </p:cNvSpPr>
          <p:nvPr/>
        </p:nvSpPr>
        <p:spPr bwMode="auto">
          <a:xfrm>
            <a:off x="7315200" y="5181600"/>
            <a:ext cx="439738" cy="396875"/>
          </a:xfrm>
          <a:prstGeom prst="rect">
            <a:avLst/>
          </a:prstGeom>
          <a:noFill/>
          <a:ln w="9525">
            <a:noFill/>
            <a:miter lim="800000"/>
          </a:ln>
          <a:effectLst/>
        </p:spPr>
        <p:txBody>
          <a:bodyPr wrap="none">
            <a:spAutoFit/>
          </a:bodyPr>
          <a:lstStyle/>
          <a:p>
            <a:pPr algn="l"/>
            <a:r>
              <a:rPr lang="en-US" altLang="zh-CN" sz="2000" b="1">
                <a:solidFill>
                  <a:srgbClr val="0000FF"/>
                </a:solidFill>
                <a:latin typeface="黑体" panose="02010609060101010101" charset="-122"/>
                <a:ea typeface="黑体" panose="02010609060101010101" charset="-122"/>
              </a:rPr>
              <a:t>③</a:t>
            </a:r>
            <a:endParaRPr lang="en-US" altLang="zh-CN" sz="2000" b="1">
              <a:solidFill>
                <a:srgbClr val="0000FF"/>
              </a:solidFill>
              <a:latin typeface="黑体" panose="02010609060101010101" charset="-122"/>
              <a:ea typeface="黑体" panose="02010609060101010101" charset="-122"/>
            </a:endParaRPr>
          </a:p>
        </p:txBody>
      </p:sp>
      <p:sp>
        <p:nvSpPr>
          <p:cNvPr id="362504" name="Rectangle 8"/>
          <p:cNvSpPr>
            <a:spLocks noChangeArrowheads="1"/>
          </p:cNvSpPr>
          <p:nvPr/>
        </p:nvSpPr>
        <p:spPr bwMode="auto">
          <a:xfrm>
            <a:off x="6324600" y="5410200"/>
            <a:ext cx="439738" cy="396875"/>
          </a:xfrm>
          <a:prstGeom prst="rect">
            <a:avLst/>
          </a:prstGeom>
          <a:solidFill>
            <a:srgbClr val="FF0000"/>
          </a:solidFill>
          <a:ln w="9525">
            <a:noFill/>
            <a:miter lim="800000"/>
          </a:ln>
          <a:effectLst/>
        </p:spPr>
        <p:txBody>
          <a:bodyPr wrap="none">
            <a:spAutoFit/>
          </a:bodyPr>
          <a:lstStyle/>
          <a:p>
            <a:pPr algn="l"/>
            <a:r>
              <a:rPr lang="en-US" altLang="zh-CN" sz="2000" b="1">
                <a:solidFill>
                  <a:schemeClr val="bg1"/>
                </a:solidFill>
                <a:latin typeface="黑体" panose="02010609060101010101" charset="-122"/>
                <a:ea typeface="黑体" panose="02010609060101010101" charset="-122"/>
              </a:rPr>
              <a:t>①</a:t>
            </a:r>
            <a:endParaRPr lang="en-US" altLang="zh-CN" sz="2000" b="1">
              <a:solidFill>
                <a:schemeClr val="bg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62499">
                                            <p:txEl>
                                              <p:pRg st="1" end="1"/>
                                            </p:txEl>
                                          </p:spTgt>
                                        </p:tgtEl>
                                        <p:attrNameLst>
                                          <p:attrName>style.visibility</p:attrName>
                                        </p:attrNameLst>
                                      </p:cBhvr>
                                      <p:to>
                                        <p:strVal val="visible"/>
                                      </p:to>
                                    </p:set>
                                    <p:animEffect transition="in" filter="strips(downRight)">
                                      <p:cBhvr>
                                        <p:cTn id="7" dur="500"/>
                                        <p:tgtEl>
                                          <p:spTgt spid="3624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62501"/>
                                        </p:tgtEl>
                                        <p:attrNameLst>
                                          <p:attrName>style.visibility</p:attrName>
                                        </p:attrNameLst>
                                      </p:cBhvr>
                                      <p:to>
                                        <p:strVal val="visible"/>
                                      </p:to>
                                    </p:set>
                                    <p:anim calcmode="lin" valueType="num">
                                      <p:cBhvr additive="base">
                                        <p:cTn id="12" dur="500" fill="hold"/>
                                        <p:tgtEl>
                                          <p:spTgt spid="362501"/>
                                        </p:tgtEl>
                                        <p:attrNameLst>
                                          <p:attrName>ppt_x</p:attrName>
                                        </p:attrNameLst>
                                      </p:cBhvr>
                                      <p:tavLst>
                                        <p:tav tm="0">
                                          <p:val>
                                            <p:strVal val="#ppt_x"/>
                                          </p:val>
                                        </p:tav>
                                        <p:tav tm="100000">
                                          <p:val>
                                            <p:strVal val="#ppt_x"/>
                                          </p:val>
                                        </p:tav>
                                      </p:tavLst>
                                    </p:anim>
                                    <p:anim calcmode="lin" valueType="num">
                                      <p:cBhvr additive="base">
                                        <p:cTn id="13" dur="500" fill="hold"/>
                                        <p:tgtEl>
                                          <p:spTgt spid="362501"/>
                                        </p:tgtEl>
                                        <p:attrNameLst>
                                          <p:attrName>ppt_y</p:attrName>
                                        </p:attrNameLst>
                                      </p:cBhvr>
                                      <p:tavLst>
                                        <p:tav tm="0">
                                          <p:val>
                                            <p:strVal val="1+#ppt_h/2"/>
                                          </p:val>
                                        </p:tav>
                                        <p:tav tm="100000">
                                          <p:val>
                                            <p:strVal val="#ppt_y"/>
                                          </p:val>
                                        </p:tav>
                                      </p:tavLst>
                                    </p:anim>
                                  </p:childTnLst>
                                </p:cTn>
                              </p:par>
                              <p:par>
                                <p:cTn id="14" presetID="18" presetClass="entr" presetSubtype="6" fill="hold" nodeType="withEffect">
                                  <p:stCondLst>
                                    <p:cond delay="0"/>
                                  </p:stCondLst>
                                  <p:childTnLst>
                                    <p:set>
                                      <p:cBhvr>
                                        <p:cTn id="15" dur="1" fill="hold">
                                          <p:stCondLst>
                                            <p:cond delay="0"/>
                                          </p:stCondLst>
                                        </p:cTn>
                                        <p:tgtEl>
                                          <p:spTgt spid="362499">
                                            <p:txEl>
                                              <p:pRg st="2" end="2"/>
                                            </p:txEl>
                                          </p:spTgt>
                                        </p:tgtEl>
                                        <p:attrNameLst>
                                          <p:attrName>style.visibility</p:attrName>
                                        </p:attrNameLst>
                                      </p:cBhvr>
                                      <p:to>
                                        <p:strVal val="visible"/>
                                      </p:to>
                                    </p:set>
                                    <p:animEffect transition="in" filter="strips(downRight)">
                                      <p:cBhvr>
                                        <p:cTn id="16" dur="500"/>
                                        <p:tgtEl>
                                          <p:spTgt spid="36249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62502"/>
                                        </p:tgtEl>
                                        <p:attrNameLst>
                                          <p:attrName>style.visibility</p:attrName>
                                        </p:attrNameLst>
                                      </p:cBhvr>
                                      <p:to>
                                        <p:strVal val="visible"/>
                                      </p:to>
                                    </p:set>
                                    <p:anim calcmode="lin" valueType="num">
                                      <p:cBhvr additive="base">
                                        <p:cTn id="21" dur="500" fill="hold"/>
                                        <p:tgtEl>
                                          <p:spTgt spid="362502"/>
                                        </p:tgtEl>
                                        <p:attrNameLst>
                                          <p:attrName>ppt_x</p:attrName>
                                        </p:attrNameLst>
                                      </p:cBhvr>
                                      <p:tavLst>
                                        <p:tav tm="0">
                                          <p:val>
                                            <p:strVal val="#ppt_x"/>
                                          </p:val>
                                        </p:tav>
                                        <p:tav tm="100000">
                                          <p:val>
                                            <p:strVal val="#ppt_x"/>
                                          </p:val>
                                        </p:tav>
                                      </p:tavLst>
                                    </p:anim>
                                    <p:anim calcmode="lin" valueType="num">
                                      <p:cBhvr additive="base">
                                        <p:cTn id="22" dur="500" fill="hold"/>
                                        <p:tgtEl>
                                          <p:spTgt spid="362502"/>
                                        </p:tgtEl>
                                        <p:attrNameLst>
                                          <p:attrName>ppt_y</p:attrName>
                                        </p:attrNameLst>
                                      </p:cBhvr>
                                      <p:tavLst>
                                        <p:tav tm="0">
                                          <p:val>
                                            <p:strVal val="1+#ppt_h/2"/>
                                          </p:val>
                                        </p:tav>
                                        <p:tav tm="100000">
                                          <p:val>
                                            <p:strVal val="#ppt_y"/>
                                          </p:val>
                                        </p:tav>
                                      </p:tavLst>
                                    </p:anim>
                                  </p:childTnLst>
                                </p:cTn>
                              </p:par>
                              <p:par>
                                <p:cTn id="23" presetID="18" presetClass="entr" presetSubtype="6" fill="hold" nodeType="withEffect">
                                  <p:stCondLst>
                                    <p:cond delay="0"/>
                                  </p:stCondLst>
                                  <p:childTnLst>
                                    <p:set>
                                      <p:cBhvr>
                                        <p:cTn id="24" dur="1" fill="hold">
                                          <p:stCondLst>
                                            <p:cond delay="0"/>
                                          </p:stCondLst>
                                        </p:cTn>
                                        <p:tgtEl>
                                          <p:spTgt spid="362499">
                                            <p:txEl>
                                              <p:pRg st="3" end="3"/>
                                            </p:txEl>
                                          </p:spTgt>
                                        </p:tgtEl>
                                        <p:attrNameLst>
                                          <p:attrName>style.visibility</p:attrName>
                                        </p:attrNameLst>
                                      </p:cBhvr>
                                      <p:to>
                                        <p:strVal val="visible"/>
                                      </p:to>
                                    </p:set>
                                    <p:animEffect transition="in" filter="strips(downRight)">
                                      <p:cBhvr>
                                        <p:cTn id="25" dur="500"/>
                                        <p:tgtEl>
                                          <p:spTgt spid="36249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62503"/>
                                        </p:tgtEl>
                                        <p:attrNameLst>
                                          <p:attrName>style.visibility</p:attrName>
                                        </p:attrNameLst>
                                      </p:cBhvr>
                                      <p:to>
                                        <p:strVal val="visible"/>
                                      </p:to>
                                    </p:set>
                                    <p:anim calcmode="lin" valueType="num">
                                      <p:cBhvr additive="base">
                                        <p:cTn id="30" dur="500" fill="hold"/>
                                        <p:tgtEl>
                                          <p:spTgt spid="362503"/>
                                        </p:tgtEl>
                                        <p:attrNameLst>
                                          <p:attrName>ppt_x</p:attrName>
                                        </p:attrNameLst>
                                      </p:cBhvr>
                                      <p:tavLst>
                                        <p:tav tm="0">
                                          <p:val>
                                            <p:strVal val="#ppt_x"/>
                                          </p:val>
                                        </p:tav>
                                        <p:tav tm="100000">
                                          <p:val>
                                            <p:strVal val="#ppt_x"/>
                                          </p:val>
                                        </p:tav>
                                      </p:tavLst>
                                    </p:anim>
                                    <p:anim calcmode="lin" valueType="num">
                                      <p:cBhvr additive="base">
                                        <p:cTn id="31" dur="500" fill="hold"/>
                                        <p:tgtEl>
                                          <p:spTgt spid="362503"/>
                                        </p:tgtEl>
                                        <p:attrNameLst>
                                          <p:attrName>ppt_y</p:attrName>
                                        </p:attrNameLst>
                                      </p:cBhvr>
                                      <p:tavLst>
                                        <p:tav tm="0">
                                          <p:val>
                                            <p:strVal val="1+#ppt_h/2"/>
                                          </p:val>
                                        </p:tav>
                                        <p:tav tm="100000">
                                          <p:val>
                                            <p:strVal val="#ppt_y"/>
                                          </p:val>
                                        </p:tav>
                                      </p:tavLst>
                                    </p:anim>
                                  </p:childTnLst>
                                </p:cTn>
                              </p:par>
                              <p:par>
                                <p:cTn id="32" presetID="18" presetClass="entr" presetSubtype="6" fill="hold" nodeType="withEffect">
                                  <p:stCondLst>
                                    <p:cond delay="0"/>
                                  </p:stCondLst>
                                  <p:childTnLst>
                                    <p:set>
                                      <p:cBhvr>
                                        <p:cTn id="33" dur="1" fill="hold">
                                          <p:stCondLst>
                                            <p:cond delay="0"/>
                                          </p:stCondLst>
                                        </p:cTn>
                                        <p:tgtEl>
                                          <p:spTgt spid="362499">
                                            <p:txEl>
                                              <p:pRg st="4" end="4"/>
                                            </p:txEl>
                                          </p:spTgt>
                                        </p:tgtEl>
                                        <p:attrNameLst>
                                          <p:attrName>style.visibility</p:attrName>
                                        </p:attrNameLst>
                                      </p:cBhvr>
                                      <p:to>
                                        <p:strVal val="visible"/>
                                      </p:to>
                                    </p:set>
                                    <p:animEffect transition="in" filter="strips(downRight)">
                                      <p:cBhvr>
                                        <p:cTn id="34" dur="500"/>
                                        <p:tgtEl>
                                          <p:spTgt spid="362499">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362499">
                                            <p:txEl>
                                              <p:pRg st="5" end="5"/>
                                            </p:txEl>
                                          </p:spTgt>
                                        </p:tgtEl>
                                        <p:attrNameLst>
                                          <p:attrName>style.visibility</p:attrName>
                                        </p:attrNameLst>
                                      </p:cBhvr>
                                      <p:to>
                                        <p:strVal val="visible"/>
                                      </p:to>
                                    </p:set>
                                    <p:animEffect transition="in" filter="strips(downRight)">
                                      <p:cBhvr>
                                        <p:cTn id="39" dur="500"/>
                                        <p:tgtEl>
                                          <p:spTgt spid="362499">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62504"/>
                                        </p:tgtEl>
                                        <p:attrNameLst>
                                          <p:attrName>style.visibility</p:attrName>
                                        </p:attrNameLst>
                                      </p:cBhvr>
                                      <p:to>
                                        <p:strVal val="visible"/>
                                      </p:to>
                                    </p:set>
                                    <p:anim calcmode="lin" valueType="num">
                                      <p:cBhvr additive="base">
                                        <p:cTn id="44" dur="500" fill="hold"/>
                                        <p:tgtEl>
                                          <p:spTgt spid="362504"/>
                                        </p:tgtEl>
                                        <p:attrNameLst>
                                          <p:attrName>ppt_x</p:attrName>
                                        </p:attrNameLst>
                                      </p:cBhvr>
                                      <p:tavLst>
                                        <p:tav tm="0">
                                          <p:val>
                                            <p:strVal val="#ppt_x"/>
                                          </p:val>
                                        </p:tav>
                                        <p:tav tm="100000">
                                          <p:val>
                                            <p:strVal val="#ppt_x"/>
                                          </p:val>
                                        </p:tav>
                                      </p:tavLst>
                                    </p:anim>
                                    <p:anim calcmode="lin" valueType="num">
                                      <p:cBhvr additive="base">
                                        <p:cTn id="45" dur="500" fill="hold"/>
                                        <p:tgtEl>
                                          <p:spTgt spid="362504"/>
                                        </p:tgtEl>
                                        <p:attrNameLst>
                                          <p:attrName>ppt_y</p:attrName>
                                        </p:attrNameLst>
                                      </p:cBhvr>
                                      <p:tavLst>
                                        <p:tav tm="0">
                                          <p:val>
                                            <p:strVal val="1+#ppt_h/2"/>
                                          </p:val>
                                        </p:tav>
                                        <p:tav tm="100000">
                                          <p:val>
                                            <p:strVal val="#ppt_y"/>
                                          </p:val>
                                        </p:tav>
                                      </p:tavLst>
                                    </p:anim>
                                  </p:childTnLst>
                                </p:cTn>
                              </p:par>
                              <p:par>
                                <p:cTn id="46" presetID="18" presetClass="entr" presetSubtype="6" fill="hold" nodeType="withEffect">
                                  <p:stCondLst>
                                    <p:cond delay="0"/>
                                  </p:stCondLst>
                                  <p:childTnLst>
                                    <p:set>
                                      <p:cBhvr>
                                        <p:cTn id="47" dur="1" fill="hold">
                                          <p:stCondLst>
                                            <p:cond delay="0"/>
                                          </p:stCondLst>
                                        </p:cTn>
                                        <p:tgtEl>
                                          <p:spTgt spid="362499">
                                            <p:txEl>
                                              <p:pRg st="6" end="6"/>
                                            </p:txEl>
                                          </p:spTgt>
                                        </p:tgtEl>
                                        <p:attrNameLst>
                                          <p:attrName>style.visibility</p:attrName>
                                        </p:attrNameLst>
                                      </p:cBhvr>
                                      <p:to>
                                        <p:strVal val="visible"/>
                                      </p:to>
                                    </p:set>
                                    <p:animEffect transition="in" filter="strips(downRight)">
                                      <p:cBhvr>
                                        <p:cTn id="48" dur="500"/>
                                        <p:tgtEl>
                                          <p:spTgt spid="362499">
                                            <p:txEl>
                                              <p:pRg st="6" end="6"/>
                                            </p:txEl>
                                          </p:spTgt>
                                        </p:tgtEl>
                                      </p:cBhvr>
                                    </p:animEffect>
                                  </p:childTnLst>
                                </p:cTn>
                              </p:par>
                              <p:par>
                                <p:cTn id="49" presetID="18" presetClass="entr" presetSubtype="6" fill="hold" nodeType="withEffect">
                                  <p:stCondLst>
                                    <p:cond delay="0"/>
                                  </p:stCondLst>
                                  <p:childTnLst>
                                    <p:set>
                                      <p:cBhvr>
                                        <p:cTn id="50" dur="1" fill="hold">
                                          <p:stCondLst>
                                            <p:cond delay="0"/>
                                          </p:stCondLst>
                                        </p:cTn>
                                        <p:tgtEl>
                                          <p:spTgt spid="362499">
                                            <p:txEl>
                                              <p:pRg st="7" end="7"/>
                                            </p:txEl>
                                          </p:spTgt>
                                        </p:tgtEl>
                                        <p:attrNameLst>
                                          <p:attrName>style.visibility</p:attrName>
                                        </p:attrNameLst>
                                      </p:cBhvr>
                                      <p:to>
                                        <p:strVal val="visible"/>
                                      </p:to>
                                    </p:set>
                                    <p:animEffect transition="in" filter="strips(downRight)">
                                      <p:cBhvr>
                                        <p:cTn id="51" dur="500"/>
                                        <p:tgtEl>
                                          <p:spTgt spid="3624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1" grpId="0"/>
      <p:bldP spid="362502" grpId="0"/>
      <p:bldP spid="362503" grpId="0"/>
      <p:bldP spid="36250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3596EAD6-6C28-4CEC-8C77-AFCFD176051A}" type="datetime1">
              <a:rPr lang="zh-CN" altLang="en-US"/>
            </a:fld>
            <a:endParaRPr lang="en-US" altLang="zh-CN"/>
          </a:p>
        </p:txBody>
      </p:sp>
      <p:sp>
        <p:nvSpPr>
          <p:cNvPr id="9" name="灯片编号占位符 4"/>
          <p:cNvSpPr>
            <a:spLocks noGrp="1"/>
          </p:cNvSpPr>
          <p:nvPr>
            <p:ph type="sldNum" sz="quarter" idx="11"/>
          </p:nvPr>
        </p:nvSpPr>
        <p:spPr/>
        <p:txBody>
          <a:bodyPr/>
          <a:lstStyle/>
          <a:p>
            <a:fld id="{6022BF15-473A-489D-BCF5-11AE8A242EA0}" type="slidenum">
              <a:rPr lang="en-US" altLang="zh-CN"/>
            </a:fld>
            <a:endParaRPr lang="en-US" altLang="zh-CN"/>
          </a:p>
        </p:txBody>
      </p:sp>
      <p:sp>
        <p:nvSpPr>
          <p:cNvPr id="364546"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64547" name="Rectangle 3"/>
          <p:cNvSpPr>
            <a:spLocks noGrp="1" noChangeArrowheads="1"/>
          </p:cNvSpPr>
          <p:nvPr>
            <p:ph type="body" idx="1"/>
          </p:nvPr>
        </p:nvSpPr>
        <p:spPr/>
        <p:txBody>
          <a:bodyPr/>
          <a:lstStyle/>
          <a:p>
            <a:r>
              <a:rPr lang="en-US" altLang="zh-CN" sz="3200">
                <a:solidFill>
                  <a:srgbClr val="0000FF"/>
                </a:solidFill>
              </a:rPr>
              <a:t>【</a:t>
            </a:r>
            <a:r>
              <a:rPr lang="zh-CN" altLang="en-US" sz="3200">
                <a:solidFill>
                  <a:srgbClr val="0000FF"/>
                </a:solidFill>
              </a:rPr>
              <a:t>例</a:t>
            </a:r>
            <a:r>
              <a:rPr lang="en-US" altLang="zh-CN" sz="3200">
                <a:solidFill>
                  <a:srgbClr val="0000FF"/>
                </a:solidFill>
              </a:rPr>
              <a:t>3</a:t>
            </a:r>
            <a:r>
              <a:rPr lang="zh-CN" altLang="en-US" sz="3200">
                <a:solidFill>
                  <a:srgbClr val="0000FF"/>
                </a:solidFill>
              </a:rPr>
              <a:t>、识别“提交报账申请”类</a:t>
            </a:r>
            <a:r>
              <a:rPr lang="en-US" altLang="zh-CN" sz="3200">
                <a:solidFill>
                  <a:srgbClr val="0000FF"/>
                </a:solidFill>
              </a:rPr>
              <a:t>】</a:t>
            </a:r>
            <a:r>
              <a:rPr lang="zh-CN" altLang="en-US" sz="3200">
                <a:solidFill>
                  <a:srgbClr val="CC0000"/>
                </a:solidFill>
              </a:rPr>
              <a:t>类图</a:t>
            </a:r>
            <a:endParaRPr lang="zh-CN" altLang="en-US" sz="3200">
              <a:solidFill>
                <a:srgbClr val="CC0000"/>
              </a:solidFill>
            </a:endParaRPr>
          </a:p>
          <a:p>
            <a:pPr lvl="1"/>
            <a:endParaRPr lang="en-US" altLang="zh-CN">
              <a:solidFill>
                <a:srgbClr val="0000FF"/>
              </a:solidFill>
            </a:endParaRPr>
          </a:p>
        </p:txBody>
      </p:sp>
      <p:pic>
        <p:nvPicPr>
          <p:cNvPr id="364548" name="Picture 4" descr="实体类"/>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996950" y="1295400"/>
            <a:ext cx="3838575" cy="5562600"/>
          </a:xfrm>
          <a:prstGeom prst="rect">
            <a:avLst/>
          </a:prstGeom>
          <a:noFill/>
        </p:spPr>
      </p:pic>
      <p:pic>
        <p:nvPicPr>
          <p:cNvPr id="364549" name="Picture 5" descr="ClassDiagram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05200" y="2209800"/>
            <a:ext cx="5029200" cy="3573463"/>
          </a:xfrm>
          <a:prstGeom prst="rect">
            <a:avLst/>
          </a:prstGeom>
          <a:noFill/>
        </p:spPr>
      </p:pic>
      <p:sp>
        <p:nvSpPr>
          <p:cNvPr id="364553" name="Rectangle 9"/>
          <p:cNvSpPr>
            <a:spLocks noChangeArrowheads="1"/>
          </p:cNvSpPr>
          <p:nvPr/>
        </p:nvSpPr>
        <p:spPr bwMode="auto">
          <a:xfrm>
            <a:off x="5334000" y="1676400"/>
            <a:ext cx="2012950" cy="641350"/>
          </a:xfrm>
          <a:prstGeom prst="rect">
            <a:avLst/>
          </a:prstGeom>
          <a:noFill/>
          <a:ln w="9525">
            <a:noFill/>
            <a:miter lim="800000"/>
          </a:ln>
          <a:effectLst/>
        </p:spPr>
        <p:txBody>
          <a:bodyPr wrap="none">
            <a:spAutoFit/>
          </a:bodyPr>
          <a:lstStyle/>
          <a:p>
            <a:r>
              <a:rPr lang="en-US" altLang="zh-CN" b="1">
                <a:solidFill>
                  <a:srgbClr val="CC0000"/>
                </a:solidFill>
              </a:rPr>
              <a:t>⑵</a:t>
            </a:r>
            <a:r>
              <a:rPr lang="zh-CN" altLang="en-US" b="1">
                <a:solidFill>
                  <a:srgbClr val="CC0000"/>
                </a:solidFill>
              </a:rPr>
              <a:t>边界类</a:t>
            </a:r>
            <a:endParaRPr lang="zh-CN" altLang="en-US" b="1">
              <a:solidFill>
                <a:srgbClr val="CC0000"/>
              </a:solidFill>
            </a:endParaRPr>
          </a:p>
        </p:txBody>
      </p:sp>
      <p:sp>
        <p:nvSpPr>
          <p:cNvPr id="364554" name="Rectangle 10"/>
          <p:cNvSpPr>
            <a:spLocks noChangeArrowheads="1"/>
          </p:cNvSpPr>
          <p:nvPr/>
        </p:nvSpPr>
        <p:spPr bwMode="auto">
          <a:xfrm>
            <a:off x="5334000" y="5562600"/>
            <a:ext cx="2012950" cy="641350"/>
          </a:xfrm>
          <a:prstGeom prst="rect">
            <a:avLst/>
          </a:prstGeom>
          <a:noFill/>
          <a:ln w="9525">
            <a:noFill/>
            <a:miter lim="800000"/>
          </a:ln>
          <a:effectLst/>
        </p:spPr>
        <p:txBody>
          <a:bodyPr wrap="none">
            <a:spAutoFit/>
          </a:bodyPr>
          <a:lstStyle/>
          <a:p>
            <a:r>
              <a:rPr lang="en-US" altLang="zh-CN" b="1">
                <a:solidFill>
                  <a:srgbClr val="CC0000"/>
                </a:solidFill>
              </a:rPr>
              <a:t>⑶</a:t>
            </a:r>
            <a:r>
              <a:rPr lang="zh-CN" altLang="en-US" b="1">
                <a:solidFill>
                  <a:srgbClr val="CC0000"/>
                </a:solidFill>
              </a:rPr>
              <a:t>控制类</a:t>
            </a:r>
            <a:endParaRPr lang="zh-CN" altLang="en-US" b="1">
              <a:solidFill>
                <a:srgbClr val="CC0000"/>
              </a:solidFill>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B7739E5F-18FC-420A-81EC-7F16D25706DF}" type="datetime1">
              <a:rPr lang="zh-CN" altLang="en-US"/>
            </a:fld>
            <a:endParaRPr lang="en-US" altLang="zh-CN"/>
          </a:p>
        </p:txBody>
      </p:sp>
      <p:sp>
        <p:nvSpPr>
          <p:cNvPr id="8" name="灯片编号占位符 4"/>
          <p:cNvSpPr>
            <a:spLocks noGrp="1"/>
          </p:cNvSpPr>
          <p:nvPr>
            <p:ph type="sldNum" sz="quarter" idx="11"/>
          </p:nvPr>
        </p:nvSpPr>
        <p:spPr/>
        <p:txBody>
          <a:bodyPr/>
          <a:lstStyle/>
          <a:p>
            <a:fld id="{7CB2A32A-643B-4826-93FB-2DF636F91253}" type="slidenum">
              <a:rPr lang="en-US" altLang="zh-CN"/>
            </a:fld>
            <a:endParaRPr lang="en-US" altLang="zh-CN"/>
          </a:p>
        </p:txBody>
      </p:sp>
      <p:sp>
        <p:nvSpPr>
          <p:cNvPr id="258050"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258051" name="Rectangle 3"/>
          <p:cNvSpPr>
            <a:spLocks noGrp="1" noChangeArrowheads="1"/>
          </p:cNvSpPr>
          <p:nvPr>
            <p:ph type="body" idx="1"/>
          </p:nvPr>
        </p:nvSpPr>
        <p:spPr/>
        <p:txBody>
          <a:bodyPr/>
          <a:lstStyle/>
          <a:p>
            <a:r>
              <a:rPr lang="en-US" altLang="zh-CN" dirty="0">
                <a:solidFill>
                  <a:srgbClr val="CC0000"/>
                </a:solidFill>
              </a:rPr>
              <a:t>【</a:t>
            </a:r>
            <a:r>
              <a:rPr lang="zh-CN" altLang="en-US" dirty="0">
                <a:solidFill>
                  <a:srgbClr val="CC0000"/>
                </a:solidFill>
              </a:rPr>
              <a:t>动态模型</a:t>
            </a:r>
            <a:r>
              <a:rPr lang="en-US" altLang="zh-CN" dirty="0">
                <a:solidFill>
                  <a:srgbClr val="CC0000"/>
                </a:solidFill>
              </a:rPr>
              <a:t>】</a:t>
            </a:r>
            <a:endParaRPr lang="en-US" altLang="zh-CN" dirty="0">
              <a:solidFill>
                <a:srgbClr val="CC0000"/>
              </a:solidFill>
            </a:endParaRPr>
          </a:p>
          <a:p>
            <a:pPr lvl="1"/>
            <a:r>
              <a:rPr lang="zh-CN" altLang="en-US" dirty="0"/>
              <a:t>描述</a:t>
            </a:r>
            <a:r>
              <a:rPr lang="zh-CN" altLang="en-US" dirty="0">
                <a:solidFill>
                  <a:srgbClr val="0000FF"/>
                </a:solidFill>
              </a:rPr>
              <a:t>系统如何应对外部事件</a:t>
            </a:r>
            <a:r>
              <a:rPr lang="zh-CN" altLang="en-US" dirty="0"/>
              <a:t>。</a:t>
            </a:r>
            <a:endParaRPr lang="zh-CN" altLang="en-US" dirty="0"/>
          </a:p>
          <a:p>
            <a:pPr lvl="1"/>
            <a:endParaRPr lang="zh-CN" altLang="en-US" dirty="0"/>
          </a:p>
          <a:p>
            <a:r>
              <a:rPr lang="zh-CN" altLang="en-US" dirty="0">
                <a:solidFill>
                  <a:srgbClr val="000000"/>
                </a:solidFill>
              </a:rPr>
              <a:t>建立</a:t>
            </a:r>
            <a:r>
              <a:rPr lang="en-US" altLang="zh-CN" u="sng" dirty="0">
                <a:solidFill>
                  <a:srgbClr val="CC0000"/>
                </a:solidFill>
              </a:rPr>
              <a:t>Use Case</a:t>
            </a:r>
            <a:r>
              <a:rPr lang="zh-CN" altLang="en-US" u="sng" dirty="0"/>
              <a:t>的</a:t>
            </a:r>
            <a:r>
              <a:rPr lang="zh-CN" altLang="en-US" dirty="0">
                <a:solidFill>
                  <a:srgbClr val="CC0000"/>
                </a:solidFill>
              </a:rPr>
              <a:t>动态模型</a:t>
            </a:r>
            <a:r>
              <a:rPr lang="zh-CN" altLang="en-US" dirty="0">
                <a:solidFill>
                  <a:srgbClr val="000000"/>
                </a:solidFill>
              </a:rPr>
              <a:t>，可发现</a:t>
            </a:r>
            <a:r>
              <a:rPr lang="zh-CN" altLang="en-US" dirty="0">
                <a:solidFill>
                  <a:srgbClr val="0000FF"/>
                </a:solidFill>
              </a:rPr>
              <a:t>类</a:t>
            </a:r>
            <a:r>
              <a:rPr lang="zh-CN" altLang="en-US" dirty="0"/>
              <a:t>的</a:t>
            </a:r>
            <a:r>
              <a:rPr lang="zh-CN" altLang="en-US" dirty="0">
                <a:solidFill>
                  <a:srgbClr val="0000FF"/>
                </a:solidFill>
              </a:rPr>
              <a:t>操作</a:t>
            </a:r>
            <a:r>
              <a:rPr lang="zh-CN" altLang="en-US" dirty="0">
                <a:solidFill>
                  <a:srgbClr val="000000"/>
                </a:solidFill>
              </a:rPr>
              <a:t>。</a:t>
            </a:r>
            <a:endParaRPr lang="zh-CN" altLang="en-US" dirty="0">
              <a:solidFill>
                <a:srgbClr val="000000"/>
              </a:solidFill>
            </a:endParaRPr>
          </a:p>
          <a:p>
            <a:pPr lvl="1"/>
            <a:r>
              <a:rPr lang="zh-CN" altLang="en-US" dirty="0">
                <a:solidFill>
                  <a:srgbClr val="0000FF"/>
                </a:solidFill>
                <a:latin typeface="黑体" panose="02010609060101010101" charset="-122"/>
              </a:rPr>
              <a:t>⑴</a:t>
            </a:r>
            <a:r>
              <a:rPr lang="zh-CN" altLang="en-US" dirty="0">
                <a:solidFill>
                  <a:srgbClr val="0000FF"/>
                </a:solidFill>
              </a:rPr>
              <a:t>序列图</a:t>
            </a:r>
            <a:r>
              <a:rPr lang="zh-CN" altLang="en-US" dirty="0"/>
              <a:t>（</a:t>
            </a:r>
            <a:r>
              <a:rPr lang="en-US" altLang="zh-CN" dirty="0"/>
              <a:t>Sequence Diagram</a:t>
            </a:r>
            <a:r>
              <a:rPr lang="zh-CN" altLang="en-US" dirty="0"/>
              <a:t>）</a:t>
            </a:r>
            <a:endParaRPr lang="zh-CN" altLang="en-US" dirty="0"/>
          </a:p>
          <a:p>
            <a:pPr lvl="1"/>
            <a:r>
              <a:rPr lang="zh-CN" altLang="en-US" dirty="0">
                <a:solidFill>
                  <a:srgbClr val="0000FF"/>
                </a:solidFill>
                <a:latin typeface="黑体" panose="02010609060101010101" charset="-122"/>
              </a:rPr>
              <a:t>⑵</a:t>
            </a:r>
            <a:r>
              <a:rPr lang="zh-CN" altLang="en-US" dirty="0">
                <a:solidFill>
                  <a:srgbClr val="0000FF"/>
                </a:solidFill>
              </a:rPr>
              <a:t>协作图</a:t>
            </a:r>
            <a:r>
              <a:rPr lang="zh-CN" altLang="en-US" dirty="0"/>
              <a:t>（</a:t>
            </a:r>
            <a:r>
              <a:rPr lang="en-US" altLang="zh-CN" dirty="0"/>
              <a:t>Collaboration Diagram</a:t>
            </a:r>
            <a:r>
              <a:rPr lang="zh-CN" altLang="en-US" dirty="0"/>
              <a:t>）</a:t>
            </a:r>
            <a:endParaRPr lang="zh-CN" altLang="en-US" dirty="0"/>
          </a:p>
          <a:p>
            <a:pPr lvl="1"/>
            <a:r>
              <a:rPr lang="zh-CN" altLang="en-US" dirty="0">
                <a:solidFill>
                  <a:srgbClr val="0000FF"/>
                </a:solidFill>
                <a:latin typeface="黑体" panose="02010609060101010101" charset="-122"/>
              </a:rPr>
              <a:t>⑶</a:t>
            </a:r>
            <a:r>
              <a:rPr lang="zh-CN" altLang="en-US" dirty="0">
                <a:solidFill>
                  <a:srgbClr val="0000FF"/>
                </a:solidFill>
              </a:rPr>
              <a:t>状态图</a:t>
            </a:r>
            <a:r>
              <a:rPr lang="zh-CN" altLang="en-US" dirty="0"/>
              <a:t>（</a:t>
            </a:r>
            <a:r>
              <a:rPr lang="en-US" altLang="zh-CN" dirty="0" err="1"/>
              <a:t>Statechart</a:t>
            </a:r>
            <a:r>
              <a:rPr lang="en-US" altLang="zh-CN" dirty="0"/>
              <a:t> Diagram</a:t>
            </a:r>
            <a:r>
              <a:rPr lang="zh-CN" altLang="en-US" dirty="0"/>
              <a:t>）</a:t>
            </a:r>
            <a:endParaRPr lang="zh-CN" altLang="en-US" dirty="0"/>
          </a:p>
          <a:p>
            <a:pPr lvl="1"/>
            <a:r>
              <a:rPr lang="zh-CN" altLang="en-US" dirty="0">
                <a:solidFill>
                  <a:srgbClr val="0000FF"/>
                </a:solidFill>
                <a:latin typeface="黑体" panose="02010609060101010101" charset="-122"/>
              </a:rPr>
              <a:t>⑷</a:t>
            </a:r>
            <a:r>
              <a:rPr lang="zh-CN" altLang="en-US" dirty="0">
                <a:solidFill>
                  <a:srgbClr val="0000FF"/>
                </a:solidFill>
              </a:rPr>
              <a:t>活动图</a:t>
            </a:r>
            <a:r>
              <a:rPr lang="zh-CN" altLang="en-US" dirty="0"/>
              <a:t>（</a:t>
            </a:r>
            <a:r>
              <a:rPr lang="en-US" altLang="zh-CN" dirty="0"/>
              <a:t>Activity Diagram</a:t>
            </a:r>
            <a:r>
              <a:rPr lang="zh-CN" altLang="en-US" dirty="0"/>
              <a:t>）</a:t>
            </a:r>
            <a:endParaRPr lang="zh-CN" altLang="en-US" dirty="0"/>
          </a:p>
        </p:txBody>
      </p:sp>
      <p:sp>
        <p:nvSpPr>
          <p:cNvPr id="258085" name="AutoShape 37"/>
          <p:cNvSpPr/>
          <p:nvPr/>
        </p:nvSpPr>
        <p:spPr bwMode="auto">
          <a:xfrm>
            <a:off x="6781800" y="3200400"/>
            <a:ext cx="381000" cy="685800"/>
          </a:xfrm>
          <a:prstGeom prst="rightBrace">
            <a:avLst>
              <a:gd name="adj1" fmla="val 15000"/>
              <a:gd name="adj2" fmla="val 50000"/>
            </a:avLst>
          </a:prstGeom>
          <a:noFill/>
          <a:ln w="76200">
            <a:solidFill>
              <a:srgbClr val="FF9900"/>
            </a:solidFill>
            <a:round/>
          </a:ln>
          <a:effectLst/>
        </p:spPr>
        <p:txBody>
          <a:bodyPr wrap="none" anchor="ctr"/>
          <a:lstStyle/>
          <a:p>
            <a:endParaRPr lang="zh-CN" altLang="en-US"/>
          </a:p>
        </p:txBody>
      </p:sp>
      <p:sp>
        <p:nvSpPr>
          <p:cNvPr id="258086" name="Rectangle 38"/>
          <p:cNvSpPr>
            <a:spLocks noChangeArrowheads="1"/>
          </p:cNvSpPr>
          <p:nvPr/>
        </p:nvSpPr>
        <p:spPr bwMode="auto">
          <a:xfrm>
            <a:off x="5486400" y="5257800"/>
            <a:ext cx="1560513" cy="641350"/>
          </a:xfrm>
          <a:prstGeom prst="rect">
            <a:avLst/>
          </a:prstGeom>
          <a:solidFill>
            <a:srgbClr val="FF0000"/>
          </a:solidFill>
          <a:ln w="9525">
            <a:noFill/>
            <a:miter lim="800000"/>
          </a:ln>
          <a:effectLst/>
        </p:spPr>
        <p:txBody>
          <a:bodyPr wrap="none">
            <a:spAutoFit/>
          </a:bodyPr>
          <a:lstStyle/>
          <a:p>
            <a:pPr>
              <a:spcBef>
                <a:spcPct val="30000"/>
              </a:spcBef>
            </a:pPr>
            <a:r>
              <a:rPr lang="zh-CN" altLang="en-US" b="1">
                <a:solidFill>
                  <a:schemeClr val="bg1"/>
                </a:solidFill>
                <a:ea typeface="黑体" panose="02010609060101010101" charset="-122"/>
              </a:rPr>
              <a:t>交互图</a:t>
            </a:r>
            <a:endParaRPr lang="zh-CN" altLang="en-US" b="1">
              <a:solidFill>
                <a:schemeClr val="bg1"/>
              </a:solidFill>
              <a:ea typeface="黑体" panose="02010609060101010101" charset="-122"/>
            </a:endParaRPr>
          </a:p>
        </p:txBody>
      </p:sp>
      <p:sp>
        <p:nvSpPr>
          <p:cNvPr id="258087" name="AutoShape 39"/>
          <p:cNvSpPr>
            <a:spLocks noChangeArrowheads="1"/>
          </p:cNvSpPr>
          <p:nvPr/>
        </p:nvSpPr>
        <p:spPr bwMode="auto">
          <a:xfrm rot="5400000">
            <a:off x="6553200" y="3886200"/>
            <a:ext cx="2209800" cy="1295400"/>
          </a:xfrm>
          <a:custGeom>
            <a:avLst/>
            <a:gdLst>
              <a:gd name="G0" fmla="+- 0 0 0"/>
              <a:gd name="G1" fmla="+- 11697367 0 0"/>
              <a:gd name="G2" fmla="+- 0 0 11697367"/>
              <a:gd name="G3" fmla="+- 10800 0 0"/>
              <a:gd name="G4" fmla="+- 0 0 0"/>
              <a:gd name="T0" fmla="*/ 360 256 1"/>
              <a:gd name="T1" fmla="*/ 0 256 1"/>
              <a:gd name="G5" fmla="+- G2 T0 T1"/>
              <a:gd name="G6" fmla="?: G2 G2 G5"/>
              <a:gd name="G7" fmla="+- 0 0 G6"/>
              <a:gd name="G8" fmla="+- 5400 0 0"/>
              <a:gd name="G9" fmla="+- 0 0 11697367"/>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697367"/>
              <a:gd name="G36" fmla="sin G34 11697367"/>
              <a:gd name="G37" fmla="+/ 11697367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657 w 21600"/>
              <a:gd name="T5" fmla="*/ 0 h 21600"/>
              <a:gd name="T6" fmla="*/ 2702 w 21600"/>
              <a:gd name="T7" fmla="*/ 11013 h 21600"/>
              <a:gd name="T8" fmla="*/ 10728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0847"/>
                  <a:pt x="5400" y="10895"/>
                  <a:pt x="5401" y="10942"/>
                </a:cubicBezTo>
                <a:lnTo>
                  <a:pt x="3" y="11085"/>
                </a:lnTo>
                <a:cubicBezTo>
                  <a:pt x="1" y="10990"/>
                  <a:pt x="0" y="1089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FF9900"/>
          </a:solidFill>
          <a:ln w="9525">
            <a:solidFill>
              <a:schemeClr val="tx1"/>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Effect transition="in" filter="strips(downRight)">
                                      <p:cBhvr>
                                        <p:cTn id="7" dur="500"/>
                                        <p:tgtEl>
                                          <p:spTgt spid="2580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58051">
                                            <p:txEl>
                                              <p:pRg st="1" end="1"/>
                                            </p:txEl>
                                          </p:spTgt>
                                        </p:tgtEl>
                                        <p:attrNameLst>
                                          <p:attrName>style.visibility</p:attrName>
                                        </p:attrNameLst>
                                      </p:cBhvr>
                                      <p:to>
                                        <p:strVal val="visible"/>
                                      </p:to>
                                    </p:set>
                                    <p:animEffect transition="in" filter="strips(downRight)">
                                      <p:cBhvr>
                                        <p:cTn id="12" dur="500"/>
                                        <p:tgtEl>
                                          <p:spTgt spid="2580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58051">
                                            <p:txEl>
                                              <p:pRg st="3" end="3"/>
                                            </p:txEl>
                                          </p:spTgt>
                                        </p:tgtEl>
                                        <p:attrNameLst>
                                          <p:attrName>style.visibility</p:attrName>
                                        </p:attrNameLst>
                                      </p:cBhvr>
                                      <p:to>
                                        <p:strVal val="visible"/>
                                      </p:to>
                                    </p:set>
                                    <p:animEffect transition="in" filter="strips(downRight)">
                                      <p:cBhvr>
                                        <p:cTn id="17" dur="500"/>
                                        <p:tgtEl>
                                          <p:spTgt spid="25805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58051">
                                            <p:txEl>
                                              <p:pRg st="4" end="4"/>
                                            </p:txEl>
                                          </p:spTgt>
                                        </p:tgtEl>
                                        <p:attrNameLst>
                                          <p:attrName>style.visibility</p:attrName>
                                        </p:attrNameLst>
                                      </p:cBhvr>
                                      <p:to>
                                        <p:strVal val="visible"/>
                                      </p:to>
                                    </p:set>
                                    <p:animEffect transition="in" filter="strips(downRight)">
                                      <p:cBhvr>
                                        <p:cTn id="22" dur="500"/>
                                        <p:tgtEl>
                                          <p:spTgt spid="25805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58051">
                                            <p:txEl>
                                              <p:pRg st="5" end="5"/>
                                            </p:txEl>
                                          </p:spTgt>
                                        </p:tgtEl>
                                        <p:attrNameLst>
                                          <p:attrName>style.visibility</p:attrName>
                                        </p:attrNameLst>
                                      </p:cBhvr>
                                      <p:to>
                                        <p:strVal val="visible"/>
                                      </p:to>
                                    </p:set>
                                    <p:animEffect transition="in" filter="strips(downRight)">
                                      <p:cBhvr>
                                        <p:cTn id="27" dur="500"/>
                                        <p:tgtEl>
                                          <p:spTgt spid="25805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58051">
                                            <p:txEl>
                                              <p:pRg st="6" end="6"/>
                                            </p:txEl>
                                          </p:spTgt>
                                        </p:tgtEl>
                                        <p:attrNameLst>
                                          <p:attrName>style.visibility</p:attrName>
                                        </p:attrNameLst>
                                      </p:cBhvr>
                                      <p:to>
                                        <p:strVal val="visible"/>
                                      </p:to>
                                    </p:set>
                                    <p:animEffect transition="in" filter="strips(downRight)">
                                      <p:cBhvr>
                                        <p:cTn id="32" dur="500"/>
                                        <p:tgtEl>
                                          <p:spTgt spid="25805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58051">
                                            <p:txEl>
                                              <p:pRg st="7" end="7"/>
                                            </p:txEl>
                                          </p:spTgt>
                                        </p:tgtEl>
                                        <p:attrNameLst>
                                          <p:attrName>style.visibility</p:attrName>
                                        </p:attrNameLst>
                                      </p:cBhvr>
                                      <p:to>
                                        <p:strVal val="visible"/>
                                      </p:to>
                                    </p:set>
                                    <p:animEffect transition="in" filter="strips(downRight)">
                                      <p:cBhvr>
                                        <p:cTn id="37" dur="500"/>
                                        <p:tgtEl>
                                          <p:spTgt spid="25805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258085"/>
                                        </p:tgtEl>
                                        <p:attrNameLst>
                                          <p:attrName>style.visibility</p:attrName>
                                        </p:attrNameLst>
                                      </p:cBhvr>
                                      <p:to>
                                        <p:strVal val="visible"/>
                                      </p:to>
                                    </p:set>
                                    <p:animEffect transition="in" filter="strips(downLeft)">
                                      <p:cBhvr>
                                        <p:cTn id="42" dur="500"/>
                                        <p:tgtEl>
                                          <p:spTgt spid="25808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258087"/>
                                        </p:tgtEl>
                                        <p:attrNameLst>
                                          <p:attrName>style.visibility</p:attrName>
                                        </p:attrNameLst>
                                      </p:cBhvr>
                                      <p:to>
                                        <p:strVal val="visible"/>
                                      </p:to>
                                    </p:set>
                                    <p:animEffect transition="in" filter="strips(downLeft)">
                                      <p:cBhvr>
                                        <p:cTn id="47" dur="500"/>
                                        <p:tgtEl>
                                          <p:spTgt spid="258087"/>
                                        </p:tgtEl>
                                      </p:cBhvr>
                                    </p:animEffect>
                                  </p:childTnLst>
                                </p:cTn>
                              </p:par>
                              <p:par>
                                <p:cTn id="48" presetID="18" presetClass="entr" presetSubtype="12" fill="hold" grpId="0" nodeType="withEffect">
                                  <p:stCondLst>
                                    <p:cond delay="0"/>
                                  </p:stCondLst>
                                  <p:childTnLst>
                                    <p:set>
                                      <p:cBhvr>
                                        <p:cTn id="49" dur="1" fill="hold">
                                          <p:stCondLst>
                                            <p:cond delay="0"/>
                                          </p:stCondLst>
                                        </p:cTn>
                                        <p:tgtEl>
                                          <p:spTgt spid="258086"/>
                                        </p:tgtEl>
                                        <p:attrNameLst>
                                          <p:attrName>style.visibility</p:attrName>
                                        </p:attrNameLst>
                                      </p:cBhvr>
                                      <p:to>
                                        <p:strVal val="visible"/>
                                      </p:to>
                                    </p:set>
                                    <p:animEffect transition="in" filter="strips(downLeft)">
                                      <p:cBhvr>
                                        <p:cTn id="50" dur="500"/>
                                        <p:tgtEl>
                                          <p:spTgt spid="258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85" grpId="0" animBg="1"/>
      <p:bldP spid="258086" grpId="0" animBg="1"/>
      <p:bldP spid="25808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a:spLocks noGrp="1"/>
          </p:cNvSpPr>
          <p:nvPr>
            <p:ph type="dt" sz="half" idx="10"/>
          </p:nvPr>
        </p:nvSpPr>
        <p:spPr/>
        <p:txBody>
          <a:bodyPr/>
          <a:lstStyle/>
          <a:p>
            <a:fld id="{9D5DC732-ED0A-4D3F-8C0C-209AB0410A30}" type="datetime1">
              <a:rPr lang="zh-CN" altLang="en-US"/>
            </a:fld>
            <a:endParaRPr lang="en-US" altLang="zh-CN"/>
          </a:p>
        </p:txBody>
      </p:sp>
      <p:sp>
        <p:nvSpPr>
          <p:cNvPr id="35" name="灯片编号占位符 4"/>
          <p:cNvSpPr>
            <a:spLocks noGrp="1"/>
          </p:cNvSpPr>
          <p:nvPr>
            <p:ph type="sldNum" sz="quarter" idx="11"/>
          </p:nvPr>
        </p:nvSpPr>
        <p:spPr/>
        <p:txBody>
          <a:bodyPr/>
          <a:lstStyle/>
          <a:p>
            <a:fld id="{6D36E84F-CF89-4C1C-82AA-A0DDEF234D54}" type="slidenum">
              <a:rPr lang="en-US" altLang="zh-CN"/>
            </a:fld>
            <a:endParaRPr lang="en-US" altLang="zh-CN"/>
          </a:p>
        </p:txBody>
      </p:sp>
      <p:sp>
        <p:nvSpPr>
          <p:cNvPr id="340994"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graphicFrame>
        <p:nvGraphicFramePr>
          <p:cNvPr id="340995" name="Group 3"/>
          <p:cNvGraphicFramePr>
            <a:graphicFrameLocks noGrp="1"/>
          </p:cNvGraphicFramePr>
          <p:nvPr>
            <p:ph idx="1"/>
          </p:nvPr>
        </p:nvGraphicFramePr>
        <p:xfrm>
          <a:off x="468313" y="1052513"/>
          <a:ext cx="8229600" cy="5180269"/>
        </p:xfrm>
        <a:graphic>
          <a:graphicData uri="http://schemas.openxmlformats.org/drawingml/2006/table">
            <a:tbl>
              <a:tblPr/>
              <a:tblGrid>
                <a:gridCol w="793750"/>
                <a:gridCol w="3032125"/>
                <a:gridCol w="4403725"/>
              </a:tblGrid>
              <a:tr h="468313">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类别</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图形名称</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作用</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6763">
                <a:tc rowSpan="2">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静</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态</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en-US" altLang="zh-CN"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rPr>
                        <a:t>Use Case</a:t>
                      </a:r>
                      <a:r>
                        <a:rPr kumimoji="0" lang="zh-CN" altLang="en-US"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rPr>
                        <a:t>图</a:t>
                      </a:r>
                      <a:endParaRPr kumimoji="0" lang="zh-CN" altLang="en-US"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rPr>
                        <a:t>Use Case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展现</a:t>
                      </a:r>
                      <a:r>
                        <a:rPr kumimoji="0" lang="en-US" altLang="zh-CN"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Use Case</a:t>
                      </a: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Actor</a:t>
                      </a: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及其关系</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8350">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rPr>
                        <a:t>类图  </a:t>
                      </a:r>
                      <a:endParaRPr kumimoji="0" lang="zh-CN" altLang="en-US"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rPr>
                        <a:t>Class Diagram</a:t>
                      </a:r>
                      <a:r>
                        <a:rPr kumimoji="0" lang="zh-CN" altLang="en-US"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rgbClr val="CC0000"/>
                        </a:solidFill>
                        <a:effectLst/>
                        <a:latin typeface="Arial" panose="020B0604020202020204" pitchFamily="34" charset="0"/>
                        <a:ea typeface="黑体" panose="02010609060101010101"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rPr>
                        <a:t>展现类，接口及其关系</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6763">
                <a:tc rowSpan="4">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动</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态</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序列图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Sequence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rPr>
                        <a:t>按时序展示对象间的消息传递</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协作图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Collaboration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描述（收发消息的）对象间的协作关系</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状态图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Statechart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对象可能经历的状态及对事件的响应</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活动图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Activity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rPr>
                        <a:t>系统从一个活动转到另一个活动的路径</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D2C4BF3-3506-45E2-AD16-57A1B345D2E3}" type="datetime1">
              <a:rPr lang="zh-CN" altLang="en-US"/>
            </a:fld>
            <a:endParaRPr lang="en-US" altLang="zh-CN"/>
          </a:p>
        </p:txBody>
      </p:sp>
      <p:sp>
        <p:nvSpPr>
          <p:cNvPr id="5" name="灯片编号占位符 4"/>
          <p:cNvSpPr>
            <a:spLocks noGrp="1"/>
          </p:cNvSpPr>
          <p:nvPr>
            <p:ph type="sldNum" sz="quarter" idx="11"/>
          </p:nvPr>
        </p:nvSpPr>
        <p:spPr/>
        <p:txBody>
          <a:bodyPr/>
          <a:lstStyle/>
          <a:p>
            <a:fld id="{3B40813A-2711-4CF2-B788-1A852154319D}" type="slidenum">
              <a:rPr lang="en-US" altLang="zh-CN"/>
            </a:fld>
            <a:endParaRPr lang="en-US" altLang="zh-CN"/>
          </a:p>
        </p:txBody>
      </p:sp>
      <p:sp>
        <p:nvSpPr>
          <p:cNvPr id="351234"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5123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交互图（</a:t>
            </a:r>
            <a:r>
              <a:rPr lang="en-US" altLang="zh-CN">
                <a:solidFill>
                  <a:srgbClr val="CC0000"/>
                </a:solidFill>
              </a:rPr>
              <a:t>interaction diagram</a:t>
            </a:r>
            <a:r>
              <a:rPr lang="zh-CN" altLang="en-US">
                <a:solidFill>
                  <a:srgbClr val="CC0000"/>
                </a:solidFill>
              </a:rPr>
              <a:t>）</a:t>
            </a:r>
            <a:r>
              <a:rPr lang="en-US" altLang="zh-CN">
                <a:solidFill>
                  <a:srgbClr val="CC0000"/>
                </a:solidFill>
              </a:rPr>
              <a:t>】</a:t>
            </a:r>
            <a:endParaRPr lang="en-US" altLang="zh-CN">
              <a:solidFill>
                <a:srgbClr val="CC0000"/>
              </a:solidFill>
            </a:endParaRPr>
          </a:p>
          <a:p>
            <a:pPr lvl="1"/>
            <a:r>
              <a:rPr lang="zh-CN" altLang="en-US"/>
              <a:t>由一组</a:t>
            </a:r>
            <a:r>
              <a:rPr lang="zh-CN" altLang="en-US">
                <a:solidFill>
                  <a:srgbClr val="0000FF"/>
                </a:solidFill>
              </a:rPr>
              <a:t>对象</a:t>
            </a:r>
            <a:r>
              <a:rPr lang="zh-CN" altLang="en-US"/>
              <a:t>和他们之间的</a:t>
            </a:r>
            <a:r>
              <a:rPr lang="zh-CN" altLang="en-US">
                <a:solidFill>
                  <a:srgbClr val="0000FF"/>
                </a:solidFill>
              </a:rPr>
              <a:t>关系</a:t>
            </a:r>
            <a:r>
              <a:rPr lang="zh-CN" altLang="en-US"/>
              <a:t>构成；</a:t>
            </a:r>
            <a:endParaRPr lang="zh-CN" altLang="en-US"/>
          </a:p>
          <a:p>
            <a:pPr lvl="1"/>
            <a:r>
              <a:rPr lang="zh-CN" altLang="en-US">
                <a:solidFill>
                  <a:srgbClr val="0000FF"/>
                </a:solidFill>
              </a:rPr>
              <a:t>描述对象间消息的传递</a:t>
            </a:r>
            <a:r>
              <a:rPr lang="zh-CN" altLang="en-US"/>
              <a:t>。</a:t>
            </a:r>
            <a:endParaRPr lang="zh-CN" altLang="en-US"/>
          </a:p>
          <a:p>
            <a:r>
              <a:rPr lang="en-US" altLang="zh-CN">
                <a:solidFill>
                  <a:srgbClr val="CC0000"/>
                </a:solidFill>
              </a:rPr>
              <a:t>【</a:t>
            </a:r>
            <a:r>
              <a:rPr lang="zh-CN" altLang="en-US">
                <a:solidFill>
                  <a:srgbClr val="CC0000"/>
                </a:solidFill>
              </a:rPr>
              <a:t>分类</a:t>
            </a:r>
            <a:r>
              <a:rPr lang="en-US" altLang="zh-CN">
                <a:solidFill>
                  <a:srgbClr val="CC0000"/>
                </a:solidFill>
              </a:rPr>
              <a:t>】</a:t>
            </a:r>
            <a:endParaRPr lang="en-US" altLang="zh-CN">
              <a:solidFill>
                <a:srgbClr val="000000"/>
              </a:solidFill>
            </a:endParaRPr>
          </a:p>
          <a:p>
            <a:pPr lvl="1"/>
            <a:r>
              <a:rPr lang="en-US" altLang="zh-CN">
                <a:solidFill>
                  <a:srgbClr val="0000FF"/>
                </a:solidFill>
                <a:latin typeface="黑体" panose="02010609060101010101" charset="-122"/>
              </a:rPr>
              <a:t>⑴</a:t>
            </a:r>
            <a:r>
              <a:rPr lang="zh-CN" altLang="en-US">
                <a:solidFill>
                  <a:srgbClr val="0000FF"/>
                </a:solidFill>
              </a:rPr>
              <a:t>序列图</a:t>
            </a:r>
            <a:r>
              <a:rPr lang="zh-CN" altLang="en-US"/>
              <a:t>（</a:t>
            </a:r>
            <a:r>
              <a:rPr lang="en-US" altLang="zh-CN"/>
              <a:t>Sequence Diagram</a:t>
            </a:r>
            <a:r>
              <a:rPr lang="zh-CN" altLang="en-US"/>
              <a:t>）</a:t>
            </a:r>
            <a:endParaRPr lang="zh-CN" altLang="en-US"/>
          </a:p>
          <a:p>
            <a:pPr lvl="2"/>
            <a:r>
              <a:rPr lang="zh-CN" altLang="en-US">
                <a:solidFill>
                  <a:srgbClr val="0000FF"/>
                </a:solidFill>
              </a:rPr>
              <a:t>强调消息的时间顺序</a:t>
            </a:r>
            <a:r>
              <a:rPr lang="zh-CN" altLang="en-US"/>
              <a:t>的交互图。</a:t>
            </a:r>
            <a:endParaRPr lang="zh-CN" altLang="en-US"/>
          </a:p>
          <a:p>
            <a:pPr lvl="1"/>
            <a:r>
              <a:rPr lang="zh-CN" altLang="en-US">
                <a:solidFill>
                  <a:srgbClr val="0000FF"/>
                </a:solidFill>
                <a:latin typeface="黑体" panose="02010609060101010101" charset="-122"/>
              </a:rPr>
              <a:t>⑵</a:t>
            </a:r>
            <a:r>
              <a:rPr lang="zh-CN" altLang="en-US">
                <a:solidFill>
                  <a:srgbClr val="0000FF"/>
                </a:solidFill>
              </a:rPr>
              <a:t>协作图</a:t>
            </a:r>
            <a:r>
              <a:rPr lang="zh-CN" altLang="en-US"/>
              <a:t>（</a:t>
            </a:r>
            <a:r>
              <a:rPr lang="en-US" altLang="zh-CN"/>
              <a:t>Collaboration Diagram</a:t>
            </a:r>
            <a:r>
              <a:rPr lang="zh-CN" altLang="en-US"/>
              <a:t>）</a:t>
            </a:r>
            <a:endParaRPr lang="zh-CN" altLang="en-US"/>
          </a:p>
          <a:p>
            <a:pPr lvl="2"/>
            <a:r>
              <a:rPr lang="zh-CN" altLang="en-US"/>
              <a:t>强调发送和接受消息的</a:t>
            </a:r>
            <a:r>
              <a:rPr lang="zh-CN" altLang="en-US">
                <a:solidFill>
                  <a:srgbClr val="0000FF"/>
                </a:solidFill>
              </a:rPr>
              <a:t>对象之间的组织结构</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Effect transition="in" filter="strips(downRight)">
                                      <p:cBhvr>
                                        <p:cTn id="7" dur="500"/>
                                        <p:tgtEl>
                                          <p:spTgt spid="351235">
                                            <p:txEl>
                                              <p:pRg st="0" end="0"/>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351235">
                                            <p:txEl>
                                              <p:pRg st="1" end="1"/>
                                            </p:txEl>
                                          </p:spTgt>
                                        </p:tgtEl>
                                        <p:attrNameLst>
                                          <p:attrName>style.visibility</p:attrName>
                                        </p:attrNameLst>
                                      </p:cBhvr>
                                      <p:to>
                                        <p:strVal val="visible"/>
                                      </p:to>
                                    </p:set>
                                    <p:animEffect transition="in" filter="strips(downRight)">
                                      <p:cBhvr>
                                        <p:cTn id="10" dur="500"/>
                                        <p:tgtEl>
                                          <p:spTgt spid="351235">
                                            <p:txEl>
                                              <p:pRg st="1" end="1"/>
                                            </p:txEl>
                                          </p:spTgt>
                                        </p:tgtEl>
                                      </p:cBhvr>
                                    </p:animEffect>
                                  </p:childTnLst>
                                </p:cTn>
                              </p:par>
                              <p:par>
                                <p:cTn id="11" presetID="18" presetClass="entr" presetSubtype="6" fill="hold" nodeType="with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animEffect transition="in" filter="strips(downRight)">
                                      <p:cBhvr>
                                        <p:cTn id="13" dur="500"/>
                                        <p:tgtEl>
                                          <p:spTgt spid="35123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351235">
                                            <p:txEl>
                                              <p:pRg st="3" end="3"/>
                                            </p:txEl>
                                          </p:spTgt>
                                        </p:tgtEl>
                                        <p:attrNameLst>
                                          <p:attrName>style.visibility</p:attrName>
                                        </p:attrNameLst>
                                      </p:cBhvr>
                                      <p:to>
                                        <p:strVal val="visible"/>
                                      </p:to>
                                    </p:set>
                                    <p:animEffect transition="in" filter="strips(downRight)">
                                      <p:cBhvr>
                                        <p:cTn id="18" dur="500"/>
                                        <p:tgtEl>
                                          <p:spTgt spid="35123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351235">
                                            <p:txEl>
                                              <p:pRg st="4" end="4"/>
                                            </p:txEl>
                                          </p:spTgt>
                                        </p:tgtEl>
                                        <p:attrNameLst>
                                          <p:attrName>style.visibility</p:attrName>
                                        </p:attrNameLst>
                                      </p:cBhvr>
                                      <p:to>
                                        <p:strVal val="visible"/>
                                      </p:to>
                                    </p:set>
                                    <p:animEffect transition="in" filter="strips(downRight)">
                                      <p:cBhvr>
                                        <p:cTn id="23" dur="500"/>
                                        <p:tgtEl>
                                          <p:spTgt spid="351235">
                                            <p:txEl>
                                              <p:pRg st="4" end="4"/>
                                            </p:txEl>
                                          </p:spTgt>
                                        </p:tgtEl>
                                      </p:cBhvr>
                                    </p:animEffect>
                                  </p:childTnLst>
                                </p:cTn>
                              </p:par>
                              <p:par>
                                <p:cTn id="24" presetID="18" presetClass="entr" presetSubtype="6" fill="hold" nodeType="withEffect">
                                  <p:stCondLst>
                                    <p:cond delay="0"/>
                                  </p:stCondLst>
                                  <p:childTnLst>
                                    <p:set>
                                      <p:cBhvr>
                                        <p:cTn id="25" dur="1" fill="hold">
                                          <p:stCondLst>
                                            <p:cond delay="0"/>
                                          </p:stCondLst>
                                        </p:cTn>
                                        <p:tgtEl>
                                          <p:spTgt spid="351235">
                                            <p:txEl>
                                              <p:pRg st="5" end="5"/>
                                            </p:txEl>
                                          </p:spTgt>
                                        </p:tgtEl>
                                        <p:attrNameLst>
                                          <p:attrName>style.visibility</p:attrName>
                                        </p:attrNameLst>
                                      </p:cBhvr>
                                      <p:to>
                                        <p:strVal val="visible"/>
                                      </p:to>
                                    </p:set>
                                    <p:animEffect transition="in" filter="strips(downRight)">
                                      <p:cBhvr>
                                        <p:cTn id="26" dur="500"/>
                                        <p:tgtEl>
                                          <p:spTgt spid="35123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351235">
                                            <p:txEl>
                                              <p:pRg st="6" end="6"/>
                                            </p:txEl>
                                          </p:spTgt>
                                        </p:tgtEl>
                                        <p:attrNameLst>
                                          <p:attrName>style.visibility</p:attrName>
                                        </p:attrNameLst>
                                      </p:cBhvr>
                                      <p:to>
                                        <p:strVal val="visible"/>
                                      </p:to>
                                    </p:set>
                                    <p:animEffect transition="in" filter="strips(downRight)">
                                      <p:cBhvr>
                                        <p:cTn id="31" dur="500"/>
                                        <p:tgtEl>
                                          <p:spTgt spid="351235">
                                            <p:txEl>
                                              <p:pRg st="6" end="6"/>
                                            </p:txEl>
                                          </p:spTgt>
                                        </p:tgtEl>
                                      </p:cBhvr>
                                    </p:animEffect>
                                  </p:childTnLst>
                                </p:cTn>
                              </p:par>
                              <p:par>
                                <p:cTn id="32" presetID="18" presetClass="entr" presetSubtype="6" fill="hold" nodeType="withEffect">
                                  <p:stCondLst>
                                    <p:cond delay="0"/>
                                  </p:stCondLst>
                                  <p:childTnLst>
                                    <p:set>
                                      <p:cBhvr>
                                        <p:cTn id="33" dur="1" fill="hold">
                                          <p:stCondLst>
                                            <p:cond delay="0"/>
                                          </p:stCondLst>
                                        </p:cTn>
                                        <p:tgtEl>
                                          <p:spTgt spid="351235">
                                            <p:txEl>
                                              <p:pRg st="7" end="7"/>
                                            </p:txEl>
                                          </p:spTgt>
                                        </p:tgtEl>
                                        <p:attrNameLst>
                                          <p:attrName>style.visibility</p:attrName>
                                        </p:attrNameLst>
                                      </p:cBhvr>
                                      <p:to>
                                        <p:strVal val="visible"/>
                                      </p:to>
                                    </p:set>
                                    <p:animEffect transition="in" filter="strips(downRight)">
                                      <p:cBhvr>
                                        <p:cTn id="34" dur="500"/>
                                        <p:tgtEl>
                                          <p:spTgt spid="3512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82C3B1DB-2BEE-4135-B647-A3782FA3203D}" type="datetime1">
              <a:rPr lang="zh-CN" altLang="en-US"/>
            </a:fld>
            <a:endParaRPr lang="en-US" altLang="zh-CN"/>
          </a:p>
        </p:txBody>
      </p:sp>
      <p:sp>
        <p:nvSpPr>
          <p:cNvPr id="9" name="灯片编号占位符 4"/>
          <p:cNvSpPr>
            <a:spLocks noGrp="1"/>
          </p:cNvSpPr>
          <p:nvPr>
            <p:ph type="sldNum" sz="quarter" idx="11"/>
          </p:nvPr>
        </p:nvSpPr>
        <p:spPr/>
        <p:txBody>
          <a:bodyPr/>
          <a:lstStyle/>
          <a:p>
            <a:fld id="{27F1A382-5368-45D2-AA59-7CC44A7B24CD}" type="slidenum">
              <a:rPr lang="en-US" altLang="zh-CN"/>
            </a:fld>
            <a:endParaRPr lang="en-US" altLang="zh-CN"/>
          </a:p>
        </p:txBody>
      </p:sp>
      <p:sp>
        <p:nvSpPr>
          <p:cNvPr id="59394" name="Rectangle 2"/>
          <p:cNvSpPr>
            <a:spLocks noGrp="1" noChangeArrowheads="1"/>
          </p:cNvSpPr>
          <p:nvPr>
            <p:ph type="title"/>
          </p:nvPr>
        </p:nvSpPr>
        <p:spPr/>
        <p:txBody>
          <a:bodyPr/>
          <a:lstStyle/>
          <a:p>
            <a:r>
              <a:rPr lang="en-US" altLang="zh-CN" sz="2800"/>
              <a:t>Rational</a:t>
            </a:r>
            <a:r>
              <a:rPr lang="zh-CN" altLang="en-US" sz="2800"/>
              <a:t>三剑客</a:t>
            </a:r>
            <a:r>
              <a:rPr lang="en-US" altLang="zh-CN" sz="2800"/>
              <a:t>-UML</a:t>
            </a:r>
            <a:r>
              <a:rPr lang="zh-CN" altLang="en-US" sz="2800"/>
              <a:t>的奠基者</a:t>
            </a:r>
            <a:endParaRPr lang="zh-CN" altLang="en-US" sz="2800"/>
          </a:p>
        </p:txBody>
      </p:sp>
      <p:sp>
        <p:nvSpPr>
          <p:cNvPr id="59395" name="Rectangle 3"/>
          <p:cNvSpPr>
            <a:spLocks noGrp="1" noChangeArrowheads="1"/>
          </p:cNvSpPr>
          <p:nvPr>
            <p:ph type="body" idx="1"/>
          </p:nvPr>
        </p:nvSpPr>
        <p:spPr>
          <a:xfrm>
            <a:off x="468313" y="1022350"/>
            <a:ext cx="8229600" cy="5073650"/>
          </a:xfrm>
        </p:spPr>
        <p:txBody>
          <a:bodyPr/>
          <a:lstStyle/>
          <a:p>
            <a:r>
              <a:rPr lang="en-US" altLang="zh-CN" u="sng">
                <a:solidFill>
                  <a:srgbClr val="CC0000"/>
                </a:solidFill>
              </a:rPr>
              <a:t>UML</a:t>
            </a:r>
            <a:r>
              <a:rPr lang="zh-CN" altLang="en-US"/>
              <a:t>是</a:t>
            </a:r>
            <a:r>
              <a:rPr lang="zh-CN" altLang="en-US">
                <a:solidFill>
                  <a:srgbClr val="0000FF"/>
                </a:solidFill>
              </a:rPr>
              <a:t>对象管理组织（</a:t>
            </a:r>
            <a:r>
              <a:rPr lang="en-US" altLang="zh-CN">
                <a:solidFill>
                  <a:srgbClr val="0000FF"/>
                </a:solidFill>
              </a:rPr>
              <a:t>OMG</a:t>
            </a:r>
            <a:r>
              <a:rPr lang="zh-CN" altLang="en-US">
                <a:solidFill>
                  <a:srgbClr val="0000FF"/>
                </a:solidFill>
              </a:rPr>
              <a:t>）</a:t>
            </a:r>
            <a:r>
              <a:rPr lang="zh-CN" altLang="en-US"/>
              <a:t>采纳的</a:t>
            </a:r>
            <a:r>
              <a:rPr lang="zh-CN" altLang="en-US">
                <a:solidFill>
                  <a:srgbClr val="0000FF"/>
                </a:solidFill>
              </a:rPr>
              <a:t>基于面向对象技术的标准建模语言</a:t>
            </a:r>
            <a:r>
              <a:rPr lang="zh-CN" altLang="en-US"/>
              <a:t>。</a:t>
            </a:r>
            <a:endParaRPr lang="zh-CN" altLang="en-US"/>
          </a:p>
        </p:txBody>
      </p:sp>
      <p:graphicFrame>
        <p:nvGraphicFramePr>
          <p:cNvPr id="59397" name="Object 5"/>
          <p:cNvGraphicFramePr>
            <a:graphicFrameLocks noChangeAspect="1"/>
          </p:cNvGraphicFramePr>
          <p:nvPr/>
        </p:nvGraphicFramePr>
        <p:xfrm>
          <a:off x="762000" y="1992313"/>
          <a:ext cx="7620000" cy="4560887"/>
        </p:xfrm>
        <a:graphic>
          <a:graphicData uri="http://schemas.openxmlformats.org/presentationml/2006/ole">
            <mc:AlternateContent xmlns:mc="http://schemas.openxmlformats.org/markup-compatibility/2006">
              <mc:Choice xmlns:v="urn:schemas-microsoft-com:vml" Requires="v">
                <p:oleObj spid="_x0000_s59546" name="位图图像" r:id="rId1" imgW="3962400" imgH="2371725" progId="PBrush">
                  <p:embed/>
                </p:oleObj>
              </mc:Choice>
              <mc:Fallback>
                <p:oleObj name="位图图像" r:id="rId1" imgW="3962400" imgH="2371725" progId="PBrush">
                  <p:embed/>
                  <p:pic>
                    <p:nvPicPr>
                      <p:cNvPr id="0"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1992313"/>
                        <a:ext cx="7620000" cy="456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8" name="AutoShape 6"/>
          <p:cNvSpPr/>
          <p:nvPr/>
        </p:nvSpPr>
        <p:spPr bwMode="auto">
          <a:xfrm>
            <a:off x="941388" y="4964113"/>
            <a:ext cx="1981200" cy="396875"/>
          </a:xfrm>
          <a:prstGeom prst="accentCallout2">
            <a:avLst>
              <a:gd name="adj1" fmla="val 28801"/>
              <a:gd name="adj2" fmla="val 103847"/>
              <a:gd name="adj3" fmla="val 28801"/>
              <a:gd name="adj4" fmla="val 169870"/>
              <a:gd name="adj5" fmla="val -592801"/>
              <a:gd name="adj6" fmla="val 207213"/>
            </a:avLst>
          </a:prstGeom>
          <a:solidFill>
            <a:srgbClr val="FF0000"/>
          </a:solidFill>
          <a:ln w="28575">
            <a:noFill/>
            <a:miter lim="800000"/>
            <a:headEnd type="none" w="sm" len="sm"/>
            <a:tailEnd type="none" w="sm" len="sm"/>
          </a:ln>
          <a:effectLst/>
        </p:spPr>
        <p:txBody>
          <a:bodyPr>
            <a:spAutoFit/>
          </a:bodyPr>
          <a:lstStyle/>
          <a:p>
            <a:pPr defTabSz="762000" eaLnBrk="0" hangingPunct="0"/>
            <a:r>
              <a:rPr lang="en-US" altLang="zh-CN" sz="2000">
                <a:solidFill>
                  <a:schemeClr val="bg1"/>
                </a:solidFill>
              </a:rPr>
              <a:t>Jim Rumbaugh</a:t>
            </a:r>
            <a:endParaRPr lang="en-US" altLang="zh-CN" sz="2000">
              <a:solidFill>
                <a:schemeClr val="bg1"/>
              </a:solidFill>
            </a:endParaRPr>
          </a:p>
        </p:txBody>
      </p:sp>
      <p:sp>
        <p:nvSpPr>
          <p:cNvPr id="59399" name="AutoShape 7"/>
          <p:cNvSpPr/>
          <p:nvPr/>
        </p:nvSpPr>
        <p:spPr bwMode="auto">
          <a:xfrm>
            <a:off x="3684588" y="5794375"/>
            <a:ext cx="1981200" cy="396875"/>
          </a:xfrm>
          <a:prstGeom prst="accentCallout2">
            <a:avLst>
              <a:gd name="adj1" fmla="val 28801"/>
              <a:gd name="adj2" fmla="val -3847"/>
              <a:gd name="adj3" fmla="val 28801"/>
              <a:gd name="adj4" fmla="val -3847"/>
              <a:gd name="adj5" fmla="val -101199"/>
              <a:gd name="adj6" fmla="val -72755"/>
            </a:avLst>
          </a:prstGeom>
          <a:solidFill>
            <a:srgbClr val="FF0000"/>
          </a:solidFill>
          <a:ln w="28575">
            <a:noFill/>
            <a:miter lim="800000"/>
            <a:headEnd type="none" w="sm" len="sm"/>
            <a:tailEnd type="none" w="sm" len="sm"/>
          </a:ln>
          <a:effectLst/>
        </p:spPr>
        <p:txBody>
          <a:bodyPr>
            <a:spAutoFit/>
          </a:bodyPr>
          <a:lstStyle/>
          <a:p>
            <a:pPr defTabSz="762000" eaLnBrk="0" hangingPunct="0"/>
            <a:r>
              <a:rPr lang="en-US" altLang="zh-CN" sz="2000">
                <a:solidFill>
                  <a:schemeClr val="bg1"/>
                </a:solidFill>
              </a:rPr>
              <a:t>Grady Booch</a:t>
            </a:r>
            <a:endParaRPr lang="en-US" altLang="zh-CN" sz="2000">
              <a:solidFill>
                <a:schemeClr val="bg1"/>
              </a:solidFill>
            </a:endParaRPr>
          </a:p>
        </p:txBody>
      </p:sp>
      <p:sp>
        <p:nvSpPr>
          <p:cNvPr id="59400" name="AutoShape 8"/>
          <p:cNvSpPr/>
          <p:nvPr/>
        </p:nvSpPr>
        <p:spPr bwMode="auto">
          <a:xfrm>
            <a:off x="6248400" y="3127375"/>
            <a:ext cx="1981200" cy="396875"/>
          </a:xfrm>
          <a:prstGeom prst="accentCallout2">
            <a:avLst>
              <a:gd name="adj1" fmla="val 28801"/>
              <a:gd name="adj2" fmla="val -3847"/>
              <a:gd name="adj3" fmla="val 28801"/>
              <a:gd name="adj4" fmla="val -3847"/>
              <a:gd name="adj5" fmla="val 1017199"/>
              <a:gd name="adj6" fmla="val -19231"/>
            </a:avLst>
          </a:prstGeom>
          <a:solidFill>
            <a:srgbClr val="FF0000"/>
          </a:solidFill>
          <a:ln w="28575">
            <a:noFill/>
            <a:miter lim="800000"/>
            <a:headEnd type="none" w="sm" len="sm"/>
            <a:tailEnd type="none" w="sm" len="sm"/>
          </a:ln>
          <a:effectLst/>
        </p:spPr>
        <p:txBody>
          <a:bodyPr>
            <a:spAutoFit/>
          </a:bodyPr>
          <a:lstStyle/>
          <a:p>
            <a:pPr defTabSz="762000" eaLnBrk="0" hangingPunct="0"/>
            <a:r>
              <a:rPr lang="en-US" altLang="zh-CN" sz="2000">
                <a:solidFill>
                  <a:schemeClr val="bg1"/>
                </a:solidFill>
              </a:rPr>
              <a:t>Ivar Jacobson</a:t>
            </a:r>
            <a:endParaRPr lang="en-US" altLang="zh-CN" sz="2000">
              <a:solidFill>
                <a:schemeClr val="bg1"/>
              </a:solidFill>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06D50078-4FE7-4091-8FBC-DFBDDC4A686F}" type="datetime1">
              <a:rPr lang="zh-CN" altLang="en-US"/>
            </a:fld>
            <a:endParaRPr lang="en-US" altLang="zh-CN"/>
          </a:p>
        </p:txBody>
      </p:sp>
      <p:sp>
        <p:nvSpPr>
          <p:cNvPr id="12" name="灯片编号占位符 4"/>
          <p:cNvSpPr>
            <a:spLocks noGrp="1"/>
          </p:cNvSpPr>
          <p:nvPr>
            <p:ph type="sldNum" sz="quarter" idx="11"/>
          </p:nvPr>
        </p:nvSpPr>
        <p:spPr/>
        <p:txBody>
          <a:bodyPr/>
          <a:lstStyle/>
          <a:p>
            <a:fld id="{BFA7ECC3-A98C-4554-B14E-42971FBB5443}" type="slidenum">
              <a:rPr lang="en-US" altLang="zh-CN"/>
            </a:fld>
            <a:endParaRPr lang="en-US" altLang="zh-CN"/>
          </a:p>
        </p:txBody>
      </p:sp>
      <p:sp>
        <p:nvSpPr>
          <p:cNvPr id="288770"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288771" name="Rectangle 3"/>
          <p:cNvSpPr>
            <a:spLocks noGrp="1" noChangeArrowheads="1"/>
          </p:cNvSpPr>
          <p:nvPr>
            <p:ph type="body" idx="1"/>
          </p:nvPr>
        </p:nvSpPr>
        <p:spPr/>
        <p:txBody>
          <a:bodyPr/>
          <a:lstStyle/>
          <a:p>
            <a:r>
              <a:rPr lang="en-US" altLang="zh-CN">
                <a:solidFill>
                  <a:srgbClr val="0000FF"/>
                </a:solidFill>
              </a:rPr>
              <a:t>⑴</a:t>
            </a:r>
            <a:r>
              <a:rPr lang="zh-CN" altLang="en-US">
                <a:solidFill>
                  <a:srgbClr val="0000FF"/>
                </a:solidFill>
              </a:rPr>
              <a:t>序列图</a:t>
            </a:r>
            <a:r>
              <a:rPr lang="zh-CN" altLang="en-US"/>
              <a:t>（</a:t>
            </a:r>
            <a:r>
              <a:rPr lang="en-US" altLang="zh-CN"/>
              <a:t>Sequence Diagram</a:t>
            </a:r>
            <a:r>
              <a:rPr lang="zh-CN" altLang="en-US"/>
              <a:t>）</a:t>
            </a:r>
            <a:endParaRPr lang="zh-CN" altLang="en-US"/>
          </a:p>
          <a:p>
            <a:r>
              <a:rPr lang="en-US" altLang="zh-CN">
                <a:solidFill>
                  <a:srgbClr val="CC0000"/>
                </a:solidFill>
              </a:rPr>
              <a:t>【</a:t>
            </a:r>
            <a:r>
              <a:rPr lang="zh-CN" altLang="en-US">
                <a:solidFill>
                  <a:srgbClr val="CC0000"/>
                </a:solidFill>
              </a:rPr>
              <a:t>组成</a:t>
            </a:r>
            <a:r>
              <a:rPr lang="en-US" altLang="zh-CN">
                <a:solidFill>
                  <a:srgbClr val="CC0000"/>
                </a:solidFill>
              </a:rPr>
              <a:t>】</a:t>
            </a:r>
            <a:endParaRPr lang="en-US" altLang="zh-CN">
              <a:solidFill>
                <a:srgbClr val="CC0000"/>
              </a:solidFill>
            </a:endParaRPr>
          </a:p>
        </p:txBody>
      </p:sp>
      <p:pic>
        <p:nvPicPr>
          <p:cNvPr id="288772" name="Picture 4" descr="序列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038600" y="1933575"/>
            <a:ext cx="4183063" cy="4772025"/>
          </a:xfrm>
          <a:prstGeom prst="rect">
            <a:avLst/>
          </a:prstGeom>
          <a:noFill/>
        </p:spPr>
      </p:pic>
      <p:sp>
        <p:nvSpPr>
          <p:cNvPr id="288774" name="AutoShape 6"/>
          <p:cNvSpPr/>
          <p:nvPr/>
        </p:nvSpPr>
        <p:spPr bwMode="auto">
          <a:xfrm>
            <a:off x="1981200" y="2338388"/>
            <a:ext cx="1595438" cy="914400"/>
          </a:xfrm>
          <a:prstGeom prst="borderCallout1">
            <a:avLst>
              <a:gd name="adj1" fmla="val -8333"/>
              <a:gd name="adj2" fmla="val 7162"/>
              <a:gd name="adj3" fmla="val -8333"/>
              <a:gd name="adj4" fmla="val 137514"/>
            </a:avLst>
          </a:prstGeom>
          <a:solidFill>
            <a:srgbClr val="FF0000"/>
          </a:solidFill>
          <a:ln w="9525">
            <a:solidFill>
              <a:schemeClr val="tx1"/>
            </a:solidFill>
            <a:miter lim="800000"/>
          </a:ln>
          <a:effectLst/>
        </p:spPr>
        <p:txBody>
          <a:bodyPr anchor="ctr" anchorCtr="1"/>
          <a:lstStyle/>
          <a:p>
            <a:r>
              <a:rPr lang="en-US" altLang="zh-CN" sz="2400" b="1">
                <a:solidFill>
                  <a:schemeClr val="bg1"/>
                </a:solidFill>
                <a:ea typeface="黑体" panose="02010609060101010101" charset="-122"/>
              </a:rPr>
              <a:t>⑴</a:t>
            </a:r>
            <a:r>
              <a:rPr lang="zh-CN" altLang="en-US" sz="2400" b="1">
                <a:solidFill>
                  <a:schemeClr val="bg1"/>
                </a:solidFill>
                <a:ea typeface="黑体" panose="02010609060101010101" charset="-122"/>
              </a:rPr>
              <a:t>对象</a:t>
            </a:r>
            <a:r>
              <a:rPr lang="en-US" altLang="zh-CN" sz="2400" b="1">
                <a:solidFill>
                  <a:schemeClr val="bg1"/>
                </a:solidFill>
                <a:ea typeface="黑体" panose="02010609060101010101" charset="-122"/>
              </a:rPr>
              <a:t>(Object)</a:t>
            </a:r>
            <a:endParaRPr lang="en-US" altLang="zh-CN" sz="2400" b="1">
              <a:solidFill>
                <a:schemeClr val="bg1"/>
              </a:solidFill>
              <a:ea typeface="黑体" panose="02010609060101010101" charset="-122"/>
            </a:endParaRPr>
          </a:p>
        </p:txBody>
      </p:sp>
      <p:sp>
        <p:nvSpPr>
          <p:cNvPr id="288775" name="AutoShape 7"/>
          <p:cNvSpPr/>
          <p:nvPr/>
        </p:nvSpPr>
        <p:spPr bwMode="auto">
          <a:xfrm>
            <a:off x="762000" y="3716338"/>
            <a:ext cx="3276600" cy="914400"/>
          </a:xfrm>
          <a:prstGeom prst="borderCallout1">
            <a:avLst>
              <a:gd name="adj1" fmla="val -8333"/>
              <a:gd name="adj2" fmla="val 3486"/>
              <a:gd name="adj3" fmla="val -8333"/>
              <a:gd name="adj4" fmla="val 123352"/>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对象生存线</a:t>
            </a:r>
            <a:endParaRPr lang="zh-CN" altLang="en-US" sz="2400" b="1">
              <a:solidFill>
                <a:schemeClr val="bg1"/>
              </a:solidFill>
              <a:ea typeface="黑体" panose="02010609060101010101" charset="-122"/>
            </a:endParaRPr>
          </a:p>
          <a:p>
            <a:r>
              <a:rPr lang="en-US" altLang="zh-CN" sz="2400" b="1">
                <a:solidFill>
                  <a:schemeClr val="bg1"/>
                </a:solidFill>
                <a:ea typeface="黑体" panose="02010609060101010101" charset="-122"/>
              </a:rPr>
              <a:t>(Lifeline)</a:t>
            </a:r>
            <a:endParaRPr lang="en-US" altLang="zh-CN" sz="2400" b="1">
              <a:solidFill>
                <a:schemeClr val="bg1"/>
              </a:solidFill>
              <a:ea typeface="黑体" panose="02010609060101010101" charset="-122"/>
            </a:endParaRPr>
          </a:p>
        </p:txBody>
      </p:sp>
      <p:sp>
        <p:nvSpPr>
          <p:cNvPr id="288776" name="AutoShape 8"/>
          <p:cNvSpPr/>
          <p:nvPr/>
        </p:nvSpPr>
        <p:spPr bwMode="auto">
          <a:xfrm>
            <a:off x="685800" y="5486400"/>
            <a:ext cx="3352800" cy="914400"/>
          </a:xfrm>
          <a:prstGeom prst="borderCallout1">
            <a:avLst>
              <a:gd name="adj1" fmla="val -8333"/>
              <a:gd name="adj2" fmla="val 3407"/>
              <a:gd name="adj3" fmla="val -8333"/>
              <a:gd name="adj4" fmla="val 120551"/>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控制焦点</a:t>
            </a:r>
            <a:endParaRPr lang="zh-CN" altLang="en-US" sz="2400" b="1">
              <a:solidFill>
                <a:schemeClr val="bg1"/>
              </a:solidFill>
              <a:ea typeface="黑体" panose="02010609060101010101" charset="-122"/>
            </a:endParaRPr>
          </a:p>
          <a:p>
            <a:r>
              <a:rPr lang="en-US" altLang="zh-CN" sz="2400" b="1">
                <a:solidFill>
                  <a:schemeClr val="bg1"/>
                </a:solidFill>
                <a:ea typeface="黑体" panose="02010609060101010101" charset="-122"/>
              </a:rPr>
              <a:t>(Focus of Control)</a:t>
            </a:r>
            <a:endParaRPr lang="en-US" altLang="zh-CN" sz="2400" b="1">
              <a:solidFill>
                <a:schemeClr val="bg1"/>
              </a:solidFill>
              <a:ea typeface="黑体" panose="02010609060101010101" charset="-122"/>
            </a:endParaRPr>
          </a:p>
        </p:txBody>
      </p:sp>
      <p:sp>
        <p:nvSpPr>
          <p:cNvPr id="288777" name="Rectangle 9"/>
          <p:cNvSpPr>
            <a:spLocks noChangeArrowheads="1"/>
          </p:cNvSpPr>
          <p:nvPr/>
        </p:nvSpPr>
        <p:spPr bwMode="auto">
          <a:xfrm>
            <a:off x="5029200" y="3352800"/>
            <a:ext cx="2085975" cy="822325"/>
          </a:xfrm>
          <a:prstGeom prst="rect">
            <a:avLst/>
          </a:prstGeom>
          <a:solidFill>
            <a:srgbClr val="0000FF"/>
          </a:solidFill>
          <a:ln w="9525">
            <a:noFill/>
            <a:miter lim="800000"/>
          </a:ln>
          <a:effectLst/>
        </p:spPr>
        <p:txBody>
          <a:bodyPr wrap="none" anchor="ctr" anchorCtr="1">
            <a:spAutoFit/>
          </a:bodyPr>
          <a:lstStyle/>
          <a:p>
            <a:r>
              <a:rPr lang="zh-CN" altLang="en-US" sz="2400" b="1">
                <a:solidFill>
                  <a:schemeClr val="bg1"/>
                </a:solidFill>
                <a:ea typeface="黑体" panose="02010609060101010101" charset="-122"/>
              </a:rPr>
              <a:t>消息</a:t>
            </a:r>
            <a:endParaRPr lang="zh-CN" altLang="en-US" sz="2400" b="1">
              <a:solidFill>
                <a:schemeClr val="bg1"/>
              </a:solidFill>
              <a:ea typeface="黑体" panose="02010609060101010101" charset="-122"/>
            </a:endParaRPr>
          </a:p>
          <a:p>
            <a:r>
              <a:rPr lang="zh-CN" altLang="en-US" sz="2400" b="1">
                <a:solidFill>
                  <a:schemeClr val="bg1"/>
                </a:solidFill>
                <a:ea typeface="黑体" panose="02010609060101010101" charset="-122"/>
              </a:rPr>
              <a:t>（</a:t>
            </a:r>
            <a:r>
              <a:rPr lang="en-US" altLang="zh-CN" sz="2400" b="1">
                <a:solidFill>
                  <a:schemeClr val="bg1"/>
                </a:solidFill>
                <a:ea typeface="黑体" panose="02010609060101010101" charset="-122"/>
              </a:rPr>
              <a:t>Message</a:t>
            </a:r>
            <a:r>
              <a:rPr lang="zh-CN" altLang="en-US" sz="2400" b="1">
                <a:solidFill>
                  <a:schemeClr val="bg1"/>
                </a:solidFill>
                <a:ea typeface="黑体" panose="02010609060101010101" charset="-122"/>
              </a:rPr>
              <a:t>）</a:t>
            </a:r>
            <a:endParaRPr lang="zh-CN" altLang="en-US" sz="2400" b="1">
              <a:solidFill>
                <a:schemeClr val="bg1"/>
              </a:solidFill>
              <a:ea typeface="黑体" panose="02010609060101010101" charset="-122"/>
            </a:endParaRPr>
          </a:p>
        </p:txBody>
      </p:sp>
      <p:sp>
        <p:nvSpPr>
          <p:cNvPr id="288778" name="Line 10"/>
          <p:cNvSpPr>
            <a:spLocks noChangeShapeType="1"/>
          </p:cNvSpPr>
          <p:nvPr/>
        </p:nvSpPr>
        <p:spPr bwMode="auto">
          <a:xfrm>
            <a:off x="4572000" y="1752600"/>
            <a:ext cx="3048000" cy="0"/>
          </a:xfrm>
          <a:prstGeom prst="line">
            <a:avLst/>
          </a:prstGeom>
          <a:noFill/>
          <a:ln w="127000">
            <a:solidFill>
              <a:srgbClr val="FF0000"/>
            </a:solidFill>
            <a:round/>
            <a:tailEnd type="triangle" w="med" len="med"/>
          </a:ln>
          <a:effectLst/>
        </p:spPr>
        <p:txBody>
          <a:bodyPr/>
          <a:lstStyle/>
          <a:p>
            <a:endParaRPr lang="zh-CN" altLang="en-US"/>
          </a:p>
        </p:txBody>
      </p:sp>
      <p:sp>
        <p:nvSpPr>
          <p:cNvPr id="288779" name="Line 11"/>
          <p:cNvSpPr>
            <a:spLocks noChangeShapeType="1"/>
          </p:cNvSpPr>
          <p:nvPr/>
        </p:nvSpPr>
        <p:spPr bwMode="auto">
          <a:xfrm>
            <a:off x="8153400" y="2971800"/>
            <a:ext cx="0" cy="3124200"/>
          </a:xfrm>
          <a:prstGeom prst="line">
            <a:avLst/>
          </a:prstGeom>
          <a:noFill/>
          <a:ln w="127000">
            <a:solidFill>
              <a:srgbClr val="0000FF"/>
            </a:solidFill>
            <a:rou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animEffect transition="in" filter="strips(downRight)">
                                      <p:cBhvr>
                                        <p:cTn id="7" dur="500"/>
                                        <p:tgtEl>
                                          <p:spTgt spid="288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88771">
                                            <p:txEl>
                                              <p:pRg st="1" end="1"/>
                                            </p:txEl>
                                          </p:spTgt>
                                        </p:tgtEl>
                                        <p:attrNameLst>
                                          <p:attrName>style.visibility</p:attrName>
                                        </p:attrNameLst>
                                      </p:cBhvr>
                                      <p:to>
                                        <p:strVal val="visible"/>
                                      </p:to>
                                    </p:set>
                                    <p:animEffect transition="in" filter="strips(downRight)">
                                      <p:cBhvr>
                                        <p:cTn id="12" dur="500"/>
                                        <p:tgtEl>
                                          <p:spTgt spid="288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88772"/>
                                        </p:tgtEl>
                                        <p:attrNameLst>
                                          <p:attrName>style.visibility</p:attrName>
                                        </p:attrNameLst>
                                      </p:cBhvr>
                                      <p:to>
                                        <p:strVal val="visible"/>
                                      </p:to>
                                    </p:set>
                                    <p:animEffect transition="in" filter="box(in)">
                                      <p:cBhvr>
                                        <p:cTn id="17" dur="500"/>
                                        <p:tgtEl>
                                          <p:spTgt spid="28877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88774"/>
                                        </p:tgtEl>
                                        <p:attrNameLst>
                                          <p:attrName>style.visibility</p:attrName>
                                        </p:attrNameLst>
                                      </p:cBhvr>
                                      <p:to>
                                        <p:strVal val="visible"/>
                                      </p:to>
                                    </p:set>
                                    <p:animEffect transition="in" filter="strips(downRight)">
                                      <p:cBhvr>
                                        <p:cTn id="22" dur="500"/>
                                        <p:tgtEl>
                                          <p:spTgt spid="28877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88777"/>
                                        </p:tgtEl>
                                        <p:attrNameLst>
                                          <p:attrName>style.visibility</p:attrName>
                                        </p:attrNameLst>
                                      </p:cBhvr>
                                      <p:to>
                                        <p:strVal val="visible"/>
                                      </p:to>
                                    </p:set>
                                    <p:animEffect transition="in" filter="strips(downRight)">
                                      <p:cBhvr>
                                        <p:cTn id="27" dur="500"/>
                                        <p:tgtEl>
                                          <p:spTgt spid="28877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88778"/>
                                        </p:tgtEl>
                                        <p:attrNameLst>
                                          <p:attrName>style.visibility</p:attrName>
                                        </p:attrNameLst>
                                      </p:cBhvr>
                                      <p:to>
                                        <p:strVal val="visible"/>
                                      </p:to>
                                    </p:set>
                                    <p:animEffect transition="in" filter="strips(downRight)">
                                      <p:cBhvr>
                                        <p:cTn id="32" dur="1000"/>
                                        <p:tgtEl>
                                          <p:spTgt spid="28877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288779"/>
                                        </p:tgtEl>
                                        <p:attrNameLst>
                                          <p:attrName>style.visibility</p:attrName>
                                        </p:attrNameLst>
                                      </p:cBhvr>
                                      <p:to>
                                        <p:strVal val="visible"/>
                                      </p:to>
                                    </p:set>
                                    <p:animEffect transition="in" filter="strips(downLeft)">
                                      <p:cBhvr>
                                        <p:cTn id="37" dur="1000"/>
                                        <p:tgtEl>
                                          <p:spTgt spid="28877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88775"/>
                                        </p:tgtEl>
                                        <p:attrNameLst>
                                          <p:attrName>style.visibility</p:attrName>
                                        </p:attrNameLst>
                                      </p:cBhvr>
                                      <p:to>
                                        <p:strVal val="visible"/>
                                      </p:to>
                                    </p:set>
                                    <p:animEffect transition="in" filter="strips(downRight)">
                                      <p:cBhvr>
                                        <p:cTn id="42" dur="500"/>
                                        <p:tgtEl>
                                          <p:spTgt spid="28877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88776"/>
                                        </p:tgtEl>
                                        <p:attrNameLst>
                                          <p:attrName>style.visibility</p:attrName>
                                        </p:attrNameLst>
                                      </p:cBhvr>
                                      <p:to>
                                        <p:strVal val="visible"/>
                                      </p:to>
                                    </p:set>
                                    <p:animEffect transition="in" filter="strips(downRight)">
                                      <p:cBhvr>
                                        <p:cTn id="47" dur="500"/>
                                        <p:tgtEl>
                                          <p:spTgt spid="288776"/>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xit" presetSubtype="3" fill="hold" grpId="1" nodeType="clickEffect">
                                  <p:stCondLst>
                                    <p:cond delay="0"/>
                                  </p:stCondLst>
                                  <p:childTnLst>
                                    <p:animEffect transition="out" filter="strips(upRight)">
                                      <p:cBhvr>
                                        <p:cTn id="51" dur="500"/>
                                        <p:tgtEl>
                                          <p:spTgt spid="288775"/>
                                        </p:tgtEl>
                                      </p:cBhvr>
                                    </p:animEffect>
                                    <p:set>
                                      <p:cBhvr>
                                        <p:cTn id="52" dur="1" fill="hold">
                                          <p:stCondLst>
                                            <p:cond delay="499"/>
                                          </p:stCondLst>
                                        </p:cTn>
                                        <p:tgtEl>
                                          <p:spTgt spid="2887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4" grpId="0" animBg="1"/>
      <p:bldP spid="288775" grpId="0" animBg="1"/>
      <p:bldP spid="288775" grpId="1" animBg="1"/>
      <p:bldP spid="288776" grpId="0" animBg="1"/>
      <p:bldP spid="288777" grpId="0" animBg="1"/>
      <p:bldP spid="288778" grpId="0" animBg="1"/>
      <p:bldP spid="288779"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8FCF2AE5-AA4F-4592-8706-82BA7467491D}" type="datetime1">
              <a:rPr lang="zh-CN" altLang="en-US"/>
            </a:fld>
            <a:endParaRPr lang="en-US" altLang="zh-CN"/>
          </a:p>
        </p:txBody>
      </p:sp>
      <p:sp>
        <p:nvSpPr>
          <p:cNvPr id="12" name="灯片编号占位符 4"/>
          <p:cNvSpPr>
            <a:spLocks noGrp="1"/>
          </p:cNvSpPr>
          <p:nvPr>
            <p:ph type="sldNum" sz="quarter" idx="11"/>
          </p:nvPr>
        </p:nvSpPr>
        <p:spPr/>
        <p:txBody>
          <a:bodyPr/>
          <a:lstStyle/>
          <a:p>
            <a:fld id="{C9C600A1-A00A-421E-A20A-4BEE83166622}" type="slidenum">
              <a:rPr lang="en-US" altLang="zh-CN"/>
            </a:fld>
            <a:endParaRPr lang="en-US" altLang="zh-CN"/>
          </a:p>
        </p:txBody>
      </p:sp>
      <p:sp>
        <p:nvSpPr>
          <p:cNvPr id="299010"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299011" name="Rectangle 3"/>
          <p:cNvSpPr>
            <a:spLocks noGrp="1" noChangeArrowheads="1"/>
          </p:cNvSpPr>
          <p:nvPr>
            <p:ph type="body" idx="1"/>
          </p:nvPr>
        </p:nvSpPr>
        <p:spPr/>
        <p:txBody>
          <a:bodyPr/>
          <a:lstStyle/>
          <a:p>
            <a:r>
              <a:rPr lang="en-US" altLang="zh-CN">
                <a:solidFill>
                  <a:srgbClr val="0000FF"/>
                </a:solidFill>
              </a:rPr>
              <a:t>⑴</a:t>
            </a:r>
            <a:r>
              <a:rPr lang="zh-CN" altLang="en-US">
                <a:solidFill>
                  <a:srgbClr val="0000FF"/>
                </a:solidFill>
              </a:rPr>
              <a:t>序列图</a:t>
            </a:r>
            <a:r>
              <a:rPr lang="zh-CN" altLang="en-US"/>
              <a:t>（</a:t>
            </a:r>
            <a:r>
              <a:rPr lang="en-US" altLang="zh-CN"/>
              <a:t>Sequence Diagram</a:t>
            </a:r>
            <a:r>
              <a:rPr lang="zh-CN" altLang="en-US"/>
              <a:t>）</a:t>
            </a:r>
            <a:endParaRPr lang="zh-CN" altLang="en-US"/>
          </a:p>
          <a:p>
            <a:r>
              <a:rPr lang="en-US" altLang="zh-CN">
                <a:solidFill>
                  <a:srgbClr val="CC0000"/>
                </a:solidFill>
              </a:rPr>
              <a:t>【</a:t>
            </a:r>
            <a:r>
              <a:rPr lang="zh-CN" altLang="en-US">
                <a:solidFill>
                  <a:srgbClr val="CC0000"/>
                </a:solidFill>
              </a:rPr>
              <a:t>组成</a:t>
            </a:r>
            <a:r>
              <a:rPr lang="en-US" altLang="zh-CN">
                <a:solidFill>
                  <a:srgbClr val="CC0000"/>
                </a:solidFill>
              </a:rPr>
              <a:t>】</a:t>
            </a:r>
            <a:endParaRPr lang="en-US" altLang="zh-CN">
              <a:solidFill>
                <a:srgbClr val="CC0000"/>
              </a:solidFill>
            </a:endParaRPr>
          </a:p>
        </p:txBody>
      </p:sp>
      <p:pic>
        <p:nvPicPr>
          <p:cNvPr id="299012" name="Picture 4" descr="序列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648200" y="2085975"/>
            <a:ext cx="4183063" cy="4772025"/>
          </a:xfrm>
          <a:prstGeom prst="rect">
            <a:avLst/>
          </a:prstGeom>
          <a:noFill/>
        </p:spPr>
      </p:pic>
      <p:sp>
        <p:nvSpPr>
          <p:cNvPr id="299013" name="AutoShape 5"/>
          <p:cNvSpPr/>
          <p:nvPr/>
        </p:nvSpPr>
        <p:spPr bwMode="auto">
          <a:xfrm>
            <a:off x="2590800" y="2490788"/>
            <a:ext cx="1595438" cy="914400"/>
          </a:xfrm>
          <a:prstGeom prst="borderCallout1">
            <a:avLst>
              <a:gd name="adj1" fmla="val -8333"/>
              <a:gd name="adj2" fmla="val 7162"/>
              <a:gd name="adj3" fmla="val -8333"/>
              <a:gd name="adj4" fmla="val 137514"/>
            </a:avLst>
          </a:prstGeom>
          <a:solidFill>
            <a:srgbClr val="FF0000"/>
          </a:solidFill>
          <a:ln w="9525">
            <a:solidFill>
              <a:schemeClr val="tx1"/>
            </a:solidFill>
            <a:miter lim="800000"/>
          </a:ln>
          <a:effectLst/>
        </p:spPr>
        <p:txBody>
          <a:bodyPr anchor="ctr" anchorCtr="1"/>
          <a:lstStyle/>
          <a:p>
            <a:r>
              <a:rPr lang="en-US" altLang="zh-CN" sz="2400" b="1">
                <a:solidFill>
                  <a:schemeClr val="bg1"/>
                </a:solidFill>
                <a:ea typeface="黑体" panose="02010609060101010101" charset="-122"/>
              </a:rPr>
              <a:t>⑴</a:t>
            </a:r>
            <a:r>
              <a:rPr lang="zh-CN" altLang="en-US" sz="2400" b="1">
                <a:solidFill>
                  <a:schemeClr val="bg1"/>
                </a:solidFill>
                <a:ea typeface="黑体" panose="02010609060101010101" charset="-122"/>
              </a:rPr>
              <a:t>对象</a:t>
            </a:r>
            <a:r>
              <a:rPr lang="en-US" altLang="zh-CN" sz="2400" b="1">
                <a:solidFill>
                  <a:schemeClr val="bg1"/>
                </a:solidFill>
                <a:ea typeface="黑体" panose="02010609060101010101" charset="-122"/>
              </a:rPr>
              <a:t>(Object)</a:t>
            </a:r>
            <a:endParaRPr lang="en-US" altLang="zh-CN" sz="2400" b="1">
              <a:solidFill>
                <a:schemeClr val="bg1"/>
              </a:solidFill>
              <a:ea typeface="黑体" panose="02010609060101010101" charset="-122"/>
            </a:endParaRPr>
          </a:p>
        </p:txBody>
      </p:sp>
      <p:sp>
        <p:nvSpPr>
          <p:cNvPr id="299015" name="AutoShape 7"/>
          <p:cNvSpPr/>
          <p:nvPr/>
        </p:nvSpPr>
        <p:spPr bwMode="auto">
          <a:xfrm>
            <a:off x="1295400" y="5638800"/>
            <a:ext cx="3352800" cy="914400"/>
          </a:xfrm>
          <a:prstGeom prst="borderCallout1">
            <a:avLst>
              <a:gd name="adj1" fmla="val -8333"/>
              <a:gd name="adj2" fmla="val 3407"/>
              <a:gd name="adj3" fmla="val -8333"/>
              <a:gd name="adj4" fmla="val 120551"/>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控制焦点</a:t>
            </a:r>
            <a:endParaRPr lang="zh-CN" altLang="en-US" sz="2400" b="1">
              <a:solidFill>
                <a:schemeClr val="bg1"/>
              </a:solidFill>
              <a:ea typeface="黑体" panose="02010609060101010101" charset="-122"/>
            </a:endParaRPr>
          </a:p>
          <a:p>
            <a:r>
              <a:rPr lang="en-US" altLang="zh-CN" sz="2400" b="1">
                <a:solidFill>
                  <a:schemeClr val="bg1"/>
                </a:solidFill>
                <a:ea typeface="黑体" panose="02010609060101010101" charset="-122"/>
              </a:rPr>
              <a:t>(Focus of Control)</a:t>
            </a:r>
            <a:endParaRPr lang="en-US" altLang="zh-CN" sz="2400" b="1">
              <a:solidFill>
                <a:schemeClr val="bg1"/>
              </a:solidFill>
              <a:ea typeface="黑体" panose="02010609060101010101" charset="-122"/>
            </a:endParaRPr>
          </a:p>
        </p:txBody>
      </p:sp>
      <p:sp>
        <p:nvSpPr>
          <p:cNvPr id="299016" name="Rectangle 8"/>
          <p:cNvSpPr>
            <a:spLocks noChangeArrowheads="1"/>
          </p:cNvSpPr>
          <p:nvPr/>
        </p:nvSpPr>
        <p:spPr bwMode="auto">
          <a:xfrm>
            <a:off x="5638800" y="3505200"/>
            <a:ext cx="2085975" cy="822325"/>
          </a:xfrm>
          <a:prstGeom prst="rect">
            <a:avLst/>
          </a:prstGeom>
          <a:solidFill>
            <a:srgbClr val="0000FF"/>
          </a:solidFill>
          <a:ln w="9525">
            <a:noFill/>
            <a:miter lim="800000"/>
          </a:ln>
          <a:effectLst/>
        </p:spPr>
        <p:txBody>
          <a:bodyPr wrap="none" anchor="ctr" anchorCtr="1">
            <a:spAutoFit/>
          </a:bodyPr>
          <a:lstStyle/>
          <a:p>
            <a:r>
              <a:rPr lang="zh-CN" altLang="en-US" sz="2400" b="1">
                <a:solidFill>
                  <a:schemeClr val="bg1"/>
                </a:solidFill>
                <a:ea typeface="黑体" panose="02010609060101010101" charset="-122"/>
              </a:rPr>
              <a:t>消息</a:t>
            </a:r>
            <a:endParaRPr lang="zh-CN" altLang="en-US" sz="2400" b="1">
              <a:solidFill>
                <a:schemeClr val="bg1"/>
              </a:solidFill>
              <a:ea typeface="黑体" panose="02010609060101010101" charset="-122"/>
            </a:endParaRPr>
          </a:p>
          <a:p>
            <a:r>
              <a:rPr lang="zh-CN" altLang="en-US" sz="2400" b="1">
                <a:solidFill>
                  <a:schemeClr val="bg1"/>
                </a:solidFill>
                <a:ea typeface="黑体" panose="02010609060101010101" charset="-122"/>
              </a:rPr>
              <a:t>（</a:t>
            </a:r>
            <a:r>
              <a:rPr lang="en-US" altLang="zh-CN" sz="2400" b="1">
                <a:solidFill>
                  <a:schemeClr val="bg1"/>
                </a:solidFill>
                <a:ea typeface="黑体" panose="02010609060101010101" charset="-122"/>
              </a:rPr>
              <a:t>Message</a:t>
            </a:r>
            <a:r>
              <a:rPr lang="zh-CN" altLang="en-US" sz="2400" b="1">
                <a:solidFill>
                  <a:schemeClr val="bg1"/>
                </a:solidFill>
                <a:ea typeface="黑体" panose="02010609060101010101" charset="-122"/>
              </a:rPr>
              <a:t>）</a:t>
            </a:r>
            <a:endParaRPr lang="zh-CN" altLang="en-US" sz="2400" b="1">
              <a:solidFill>
                <a:schemeClr val="bg1"/>
              </a:solidFill>
              <a:ea typeface="黑体" panose="02010609060101010101" charset="-122"/>
            </a:endParaRPr>
          </a:p>
        </p:txBody>
      </p:sp>
      <p:sp>
        <p:nvSpPr>
          <p:cNvPr id="299017" name="Rectangle 9"/>
          <p:cNvSpPr>
            <a:spLocks noChangeArrowheads="1"/>
          </p:cNvSpPr>
          <p:nvPr/>
        </p:nvSpPr>
        <p:spPr bwMode="auto">
          <a:xfrm>
            <a:off x="2362200" y="3733800"/>
            <a:ext cx="2089150" cy="519113"/>
          </a:xfrm>
          <a:prstGeom prst="rect">
            <a:avLst/>
          </a:prstGeom>
          <a:solidFill>
            <a:srgbClr val="FFFF99"/>
          </a:solidFill>
          <a:ln w="9525">
            <a:noFill/>
            <a:miter lim="800000"/>
          </a:ln>
          <a:effectLst/>
        </p:spPr>
        <p:txBody>
          <a:bodyPr wrap="none">
            <a:spAutoFit/>
          </a:bodyPr>
          <a:lstStyle/>
          <a:p>
            <a:pPr>
              <a:spcBef>
                <a:spcPct val="30000"/>
              </a:spcBef>
            </a:pPr>
            <a:r>
              <a:rPr lang="zh-CN" altLang="en-US" sz="2800" b="1" u="sng">
                <a:solidFill>
                  <a:srgbClr val="CC0000"/>
                </a:solidFill>
                <a:ea typeface="黑体" panose="02010609060101010101" charset="-122"/>
              </a:rPr>
              <a:t>对象名</a:t>
            </a:r>
            <a:r>
              <a:rPr lang="en-US" altLang="zh-CN" sz="2800" b="1" u="sng">
                <a:solidFill>
                  <a:srgbClr val="CC0000"/>
                </a:solidFill>
                <a:ea typeface="黑体" panose="02010609060101010101" charset="-122"/>
              </a:rPr>
              <a:t>:</a:t>
            </a:r>
            <a:r>
              <a:rPr lang="zh-CN" altLang="en-US" sz="2800" b="1" u="sng">
                <a:solidFill>
                  <a:srgbClr val="CC0000"/>
                </a:solidFill>
                <a:ea typeface="黑体" panose="02010609060101010101" charset="-122"/>
              </a:rPr>
              <a:t>类名</a:t>
            </a:r>
            <a:endParaRPr lang="zh-CN" altLang="en-US" sz="2800" b="1" u="sng">
              <a:solidFill>
                <a:srgbClr val="CC0000"/>
              </a:solidFill>
              <a:ea typeface="黑体" panose="02010609060101010101" charset="-122"/>
            </a:endParaRPr>
          </a:p>
        </p:txBody>
      </p:sp>
      <p:sp>
        <p:nvSpPr>
          <p:cNvPr id="299018" name="Line 10"/>
          <p:cNvSpPr>
            <a:spLocks noChangeShapeType="1"/>
          </p:cNvSpPr>
          <p:nvPr/>
        </p:nvSpPr>
        <p:spPr bwMode="auto">
          <a:xfrm>
            <a:off x="5105400" y="1752600"/>
            <a:ext cx="3048000" cy="0"/>
          </a:xfrm>
          <a:prstGeom prst="line">
            <a:avLst/>
          </a:prstGeom>
          <a:noFill/>
          <a:ln w="127000">
            <a:solidFill>
              <a:srgbClr val="FF0000"/>
            </a:solidFill>
            <a:round/>
            <a:tailEnd type="triangle" w="med" len="med"/>
          </a:ln>
          <a:effectLst/>
        </p:spPr>
        <p:txBody>
          <a:bodyPr/>
          <a:lstStyle/>
          <a:p>
            <a:endParaRPr lang="zh-CN" altLang="en-US"/>
          </a:p>
        </p:txBody>
      </p:sp>
      <p:sp>
        <p:nvSpPr>
          <p:cNvPr id="299019" name="Line 11"/>
          <p:cNvSpPr>
            <a:spLocks noChangeShapeType="1"/>
          </p:cNvSpPr>
          <p:nvPr/>
        </p:nvSpPr>
        <p:spPr bwMode="auto">
          <a:xfrm>
            <a:off x="8686800" y="2971800"/>
            <a:ext cx="0" cy="3124200"/>
          </a:xfrm>
          <a:prstGeom prst="line">
            <a:avLst/>
          </a:prstGeom>
          <a:noFill/>
          <a:ln w="127000">
            <a:solidFill>
              <a:srgbClr val="0000FF"/>
            </a:solidFill>
            <a:rou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9017"/>
                                        </p:tgtEl>
                                        <p:attrNameLst>
                                          <p:attrName>style.visibility</p:attrName>
                                        </p:attrNameLst>
                                      </p:cBhvr>
                                      <p:to>
                                        <p:strVal val="visible"/>
                                      </p:to>
                                    </p:set>
                                    <p:anim calcmode="lin" valueType="num">
                                      <p:cBhvr additive="base">
                                        <p:cTn id="7" dur="500" fill="hold"/>
                                        <p:tgtEl>
                                          <p:spTgt spid="299017"/>
                                        </p:tgtEl>
                                        <p:attrNameLst>
                                          <p:attrName>ppt_x</p:attrName>
                                        </p:attrNameLst>
                                      </p:cBhvr>
                                      <p:tavLst>
                                        <p:tav tm="0">
                                          <p:val>
                                            <p:strVal val="#ppt_x"/>
                                          </p:val>
                                        </p:tav>
                                        <p:tav tm="100000">
                                          <p:val>
                                            <p:strVal val="#ppt_x"/>
                                          </p:val>
                                        </p:tav>
                                      </p:tavLst>
                                    </p:anim>
                                    <p:anim calcmode="lin" valueType="num">
                                      <p:cBhvr additive="base">
                                        <p:cTn id="8" dur="500" fill="hold"/>
                                        <p:tgtEl>
                                          <p:spTgt spid="2990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xit" presetSubtype="12" fill="hold" grpId="1" nodeType="clickEffect">
                                  <p:stCondLst>
                                    <p:cond delay="0"/>
                                  </p:stCondLst>
                                  <p:childTnLst>
                                    <p:animEffect transition="out" filter="strips(downLeft)">
                                      <p:cBhvr>
                                        <p:cTn id="12" dur="500"/>
                                        <p:tgtEl>
                                          <p:spTgt spid="299017"/>
                                        </p:tgtEl>
                                      </p:cBhvr>
                                    </p:animEffect>
                                    <p:set>
                                      <p:cBhvr>
                                        <p:cTn id="13" dur="1" fill="hold">
                                          <p:stCondLst>
                                            <p:cond delay="499"/>
                                          </p:stCondLst>
                                        </p:cTn>
                                        <p:tgtEl>
                                          <p:spTgt spid="299017"/>
                                        </p:tgtEl>
                                        <p:attrNameLst>
                                          <p:attrName>style.visibility</p:attrName>
                                        </p:attrNameLst>
                                      </p:cBhvr>
                                      <p:to>
                                        <p:strVal val="hidden"/>
                                      </p:to>
                                    </p:set>
                                  </p:childTnLst>
                                </p:cTn>
                              </p:par>
                              <p:par>
                                <p:cTn id="14" presetID="18" presetClass="exit" presetSubtype="3" fill="hold" grpId="1" nodeType="withEffect">
                                  <p:stCondLst>
                                    <p:cond delay="0"/>
                                  </p:stCondLst>
                                  <p:childTnLst>
                                    <p:animEffect transition="out" filter="strips(upRight)">
                                      <p:cBhvr>
                                        <p:cTn id="15" dur="500"/>
                                        <p:tgtEl>
                                          <p:spTgt spid="299013"/>
                                        </p:tgtEl>
                                      </p:cBhvr>
                                    </p:animEffect>
                                    <p:set>
                                      <p:cBhvr>
                                        <p:cTn id="16" dur="1" fill="hold">
                                          <p:stCondLst>
                                            <p:cond delay="499"/>
                                          </p:stCondLst>
                                        </p:cTn>
                                        <p:tgtEl>
                                          <p:spTgt spid="2990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3" grpId="1" animBg="1"/>
      <p:bldP spid="299017" grpId="0" animBg="1"/>
      <p:bldP spid="299017" grpId="1"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02DEAA56-18BD-4119-9831-1CF4CE9720C3}" type="datetime1">
              <a:rPr lang="zh-CN" altLang="en-US"/>
            </a:fld>
            <a:endParaRPr lang="en-US" altLang="zh-CN"/>
          </a:p>
        </p:txBody>
      </p:sp>
      <p:sp>
        <p:nvSpPr>
          <p:cNvPr id="10" name="灯片编号占位符 4"/>
          <p:cNvSpPr>
            <a:spLocks noGrp="1"/>
          </p:cNvSpPr>
          <p:nvPr>
            <p:ph type="sldNum" sz="quarter" idx="11"/>
          </p:nvPr>
        </p:nvSpPr>
        <p:spPr/>
        <p:txBody>
          <a:bodyPr/>
          <a:lstStyle/>
          <a:p>
            <a:fld id="{AEFD9506-2ABF-4301-B15F-81615E4596E2}" type="slidenum">
              <a:rPr lang="en-US" altLang="zh-CN"/>
            </a:fld>
            <a:endParaRPr lang="en-US" altLang="zh-CN"/>
          </a:p>
        </p:txBody>
      </p:sp>
      <p:sp>
        <p:nvSpPr>
          <p:cNvPr id="296962"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296963" name="Rectangle 3"/>
          <p:cNvSpPr>
            <a:spLocks noGrp="1" noChangeArrowheads="1"/>
          </p:cNvSpPr>
          <p:nvPr>
            <p:ph type="body" idx="1"/>
          </p:nvPr>
        </p:nvSpPr>
        <p:spPr/>
        <p:txBody>
          <a:bodyPr/>
          <a:lstStyle/>
          <a:p>
            <a:r>
              <a:rPr lang="en-US" altLang="zh-CN">
                <a:solidFill>
                  <a:srgbClr val="0000FF"/>
                </a:solidFill>
              </a:rPr>
              <a:t>⑴</a:t>
            </a:r>
            <a:r>
              <a:rPr lang="zh-CN" altLang="en-US">
                <a:solidFill>
                  <a:srgbClr val="0000FF"/>
                </a:solidFill>
              </a:rPr>
              <a:t>序列图</a:t>
            </a:r>
            <a:r>
              <a:rPr lang="zh-CN" altLang="en-US"/>
              <a:t>（</a:t>
            </a:r>
            <a:r>
              <a:rPr lang="en-US" altLang="zh-CN"/>
              <a:t>Sequence Diagram</a:t>
            </a:r>
            <a:r>
              <a:rPr lang="zh-CN" altLang="en-US"/>
              <a:t>）</a:t>
            </a:r>
            <a:endParaRPr lang="zh-CN" altLang="en-US"/>
          </a:p>
          <a:p>
            <a:r>
              <a:rPr lang="en-US" altLang="zh-CN">
                <a:solidFill>
                  <a:srgbClr val="CC0000"/>
                </a:solidFill>
              </a:rPr>
              <a:t>【</a:t>
            </a:r>
            <a:r>
              <a:rPr lang="zh-CN" altLang="en-US">
                <a:solidFill>
                  <a:srgbClr val="CC0000"/>
                </a:solidFill>
              </a:rPr>
              <a:t>组成</a:t>
            </a:r>
            <a:r>
              <a:rPr lang="en-US" altLang="zh-CN">
                <a:solidFill>
                  <a:srgbClr val="CC0000"/>
                </a:solidFill>
              </a:rPr>
              <a:t>】</a:t>
            </a:r>
            <a:endParaRPr lang="en-US" altLang="zh-CN">
              <a:solidFill>
                <a:srgbClr val="CC0000"/>
              </a:solidFill>
            </a:endParaRPr>
          </a:p>
        </p:txBody>
      </p:sp>
      <p:pic>
        <p:nvPicPr>
          <p:cNvPr id="296964" name="Picture 4" descr="序列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648200" y="2085975"/>
            <a:ext cx="4183063" cy="4772025"/>
          </a:xfrm>
          <a:prstGeom prst="rect">
            <a:avLst/>
          </a:prstGeom>
          <a:noFill/>
        </p:spPr>
      </p:pic>
      <p:sp>
        <p:nvSpPr>
          <p:cNvPr id="296966" name="Rectangle 6"/>
          <p:cNvSpPr>
            <a:spLocks noChangeArrowheads="1"/>
          </p:cNvSpPr>
          <p:nvPr/>
        </p:nvSpPr>
        <p:spPr bwMode="auto">
          <a:xfrm>
            <a:off x="5638800" y="3505200"/>
            <a:ext cx="2085975" cy="822325"/>
          </a:xfrm>
          <a:prstGeom prst="rect">
            <a:avLst/>
          </a:prstGeom>
          <a:solidFill>
            <a:srgbClr val="0000FF"/>
          </a:solidFill>
          <a:ln w="9525">
            <a:noFill/>
            <a:miter lim="800000"/>
          </a:ln>
          <a:effectLst/>
        </p:spPr>
        <p:txBody>
          <a:bodyPr wrap="none" anchor="ctr" anchorCtr="1">
            <a:spAutoFit/>
          </a:bodyPr>
          <a:lstStyle/>
          <a:p>
            <a:r>
              <a:rPr lang="zh-CN" altLang="en-US" sz="2400" b="1">
                <a:solidFill>
                  <a:schemeClr val="bg1"/>
                </a:solidFill>
                <a:ea typeface="黑体" panose="02010609060101010101" charset="-122"/>
              </a:rPr>
              <a:t>消息</a:t>
            </a:r>
            <a:endParaRPr lang="zh-CN" altLang="en-US" sz="2400" b="1">
              <a:solidFill>
                <a:schemeClr val="bg1"/>
              </a:solidFill>
              <a:ea typeface="黑体" panose="02010609060101010101" charset="-122"/>
            </a:endParaRPr>
          </a:p>
          <a:p>
            <a:r>
              <a:rPr lang="zh-CN" altLang="en-US" sz="2400" b="1">
                <a:solidFill>
                  <a:schemeClr val="bg1"/>
                </a:solidFill>
                <a:ea typeface="黑体" panose="02010609060101010101" charset="-122"/>
              </a:rPr>
              <a:t>（</a:t>
            </a:r>
            <a:r>
              <a:rPr lang="en-US" altLang="zh-CN" sz="2400" b="1">
                <a:solidFill>
                  <a:schemeClr val="bg1"/>
                </a:solidFill>
                <a:ea typeface="黑体" panose="02010609060101010101" charset="-122"/>
              </a:rPr>
              <a:t>Message</a:t>
            </a:r>
            <a:r>
              <a:rPr lang="zh-CN" altLang="en-US" sz="2400" b="1">
                <a:solidFill>
                  <a:schemeClr val="bg1"/>
                </a:solidFill>
                <a:ea typeface="黑体" panose="02010609060101010101" charset="-122"/>
              </a:rPr>
              <a:t>）</a:t>
            </a:r>
            <a:endParaRPr lang="zh-CN" altLang="en-US" sz="2400" b="1">
              <a:solidFill>
                <a:schemeClr val="bg1"/>
              </a:solidFill>
              <a:ea typeface="黑体" panose="02010609060101010101" charset="-122"/>
            </a:endParaRPr>
          </a:p>
        </p:txBody>
      </p:sp>
      <p:sp>
        <p:nvSpPr>
          <p:cNvPr id="296969" name="Rectangle 9"/>
          <p:cNvSpPr>
            <a:spLocks noChangeArrowheads="1"/>
          </p:cNvSpPr>
          <p:nvPr/>
        </p:nvSpPr>
        <p:spPr bwMode="auto">
          <a:xfrm>
            <a:off x="1371600" y="2667000"/>
            <a:ext cx="3119438" cy="2741613"/>
          </a:xfrm>
          <a:prstGeom prst="rect">
            <a:avLst/>
          </a:prstGeom>
          <a:solidFill>
            <a:srgbClr val="FFFF99"/>
          </a:solidFill>
          <a:ln w="9525">
            <a:noFill/>
            <a:miter lim="800000"/>
          </a:ln>
          <a:effectLst/>
        </p:spPr>
        <p:txBody>
          <a:bodyPr wrap="none">
            <a:spAutoFit/>
          </a:bodyPr>
          <a:lstStyle/>
          <a:p>
            <a:pPr algn="l">
              <a:spcBef>
                <a:spcPct val="30000"/>
              </a:spcBef>
            </a:pPr>
            <a:r>
              <a:rPr lang="zh-CN" altLang="en-US" sz="2800" b="1">
                <a:solidFill>
                  <a:srgbClr val="CC0000"/>
                </a:solidFill>
                <a:ea typeface="黑体" panose="02010609060101010101" charset="-122"/>
              </a:rPr>
              <a:t>消息（</a:t>
            </a:r>
            <a:r>
              <a:rPr lang="en-US" altLang="zh-CN" sz="2800" b="1">
                <a:solidFill>
                  <a:srgbClr val="CC0000"/>
                </a:solidFill>
                <a:ea typeface="黑体" panose="02010609060101010101" charset="-122"/>
              </a:rPr>
              <a:t>Message</a:t>
            </a:r>
            <a:r>
              <a:rPr lang="zh-CN" altLang="en-US" sz="2800" b="1">
                <a:solidFill>
                  <a:srgbClr val="CC0000"/>
                </a:solidFill>
                <a:ea typeface="黑体" panose="02010609060101010101" charset="-122"/>
              </a:rPr>
              <a:t>）</a:t>
            </a:r>
            <a:endParaRPr lang="zh-CN" altLang="en-US" sz="2800" b="1">
              <a:solidFill>
                <a:srgbClr val="CC0000"/>
              </a:solidFill>
              <a:ea typeface="黑体" panose="02010609060101010101" charset="-122"/>
            </a:endParaRPr>
          </a:p>
          <a:p>
            <a:pPr algn="l">
              <a:spcBef>
                <a:spcPct val="30000"/>
              </a:spcBef>
            </a:pPr>
            <a:r>
              <a:rPr lang="zh-CN" altLang="en-US" sz="2800" b="1">
                <a:solidFill>
                  <a:srgbClr val="CC0000"/>
                </a:solidFill>
                <a:ea typeface="黑体" panose="02010609060101010101" charset="-122"/>
              </a:rPr>
              <a:t>包含</a:t>
            </a:r>
            <a:r>
              <a:rPr lang="en-US" altLang="zh-CN" sz="2800" b="1">
                <a:solidFill>
                  <a:srgbClr val="CC0000"/>
                </a:solidFill>
                <a:ea typeface="黑体" panose="02010609060101010101" charset="-122"/>
              </a:rPr>
              <a:t>3</a:t>
            </a:r>
            <a:r>
              <a:rPr lang="zh-CN" altLang="en-US" sz="2800" b="1">
                <a:solidFill>
                  <a:srgbClr val="CC0000"/>
                </a:solidFill>
                <a:ea typeface="黑体" panose="02010609060101010101" charset="-122"/>
              </a:rPr>
              <a:t>个部分</a:t>
            </a:r>
            <a:endParaRPr lang="zh-CN" altLang="en-US" sz="2800" b="1">
              <a:solidFill>
                <a:srgbClr val="CC0000"/>
              </a:solidFill>
              <a:ea typeface="黑体" panose="02010609060101010101" charset="-122"/>
            </a:endParaRPr>
          </a:p>
          <a:p>
            <a:pPr algn="l">
              <a:spcBef>
                <a:spcPct val="30000"/>
              </a:spcBef>
            </a:pPr>
            <a:r>
              <a:rPr lang="zh-CN" altLang="en-US" sz="2800" b="1">
                <a:solidFill>
                  <a:srgbClr val="CC0000"/>
                </a:solidFill>
                <a:ea typeface="黑体" panose="02010609060101010101" charset="-122"/>
              </a:rPr>
              <a:t>⑴序号</a:t>
            </a:r>
            <a:endParaRPr lang="zh-CN" altLang="en-US" sz="2800" b="1">
              <a:solidFill>
                <a:srgbClr val="CC0000"/>
              </a:solidFill>
              <a:ea typeface="黑体" panose="02010609060101010101" charset="-122"/>
            </a:endParaRPr>
          </a:p>
          <a:p>
            <a:pPr algn="l">
              <a:spcBef>
                <a:spcPct val="30000"/>
              </a:spcBef>
            </a:pPr>
            <a:r>
              <a:rPr lang="zh-CN" altLang="en-US" sz="2800" b="1">
                <a:solidFill>
                  <a:srgbClr val="CC0000"/>
                </a:solidFill>
                <a:ea typeface="黑体" panose="02010609060101010101" charset="-122"/>
              </a:rPr>
              <a:t>⑵名称</a:t>
            </a:r>
            <a:endParaRPr lang="zh-CN" altLang="en-US" sz="2800" b="1">
              <a:solidFill>
                <a:srgbClr val="CC0000"/>
              </a:solidFill>
              <a:ea typeface="黑体" panose="02010609060101010101" charset="-122"/>
            </a:endParaRPr>
          </a:p>
          <a:p>
            <a:pPr algn="l">
              <a:spcBef>
                <a:spcPct val="30000"/>
              </a:spcBef>
            </a:pPr>
            <a:r>
              <a:rPr lang="zh-CN" altLang="en-US" sz="2800" b="1">
                <a:solidFill>
                  <a:srgbClr val="CC0000"/>
                </a:solidFill>
                <a:ea typeface="黑体" panose="02010609060101010101" charset="-122"/>
              </a:rPr>
              <a:t>⑶参数</a:t>
            </a:r>
            <a:endParaRPr lang="zh-CN" altLang="en-US" sz="2800" b="1">
              <a:solidFill>
                <a:srgbClr val="CC0000"/>
              </a:solidFill>
              <a:ea typeface="黑体" panose="02010609060101010101" charset="-122"/>
            </a:endParaRPr>
          </a:p>
        </p:txBody>
      </p:sp>
      <p:sp>
        <p:nvSpPr>
          <p:cNvPr id="296972" name="Line 12"/>
          <p:cNvSpPr>
            <a:spLocks noChangeShapeType="1"/>
          </p:cNvSpPr>
          <p:nvPr/>
        </p:nvSpPr>
        <p:spPr bwMode="auto">
          <a:xfrm>
            <a:off x="5105400" y="1752600"/>
            <a:ext cx="3048000" cy="0"/>
          </a:xfrm>
          <a:prstGeom prst="line">
            <a:avLst/>
          </a:prstGeom>
          <a:noFill/>
          <a:ln w="127000">
            <a:solidFill>
              <a:srgbClr val="FF0000"/>
            </a:solidFill>
            <a:round/>
            <a:tailEnd type="triangle" w="med" len="med"/>
          </a:ln>
          <a:effectLst/>
        </p:spPr>
        <p:txBody>
          <a:bodyPr/>
          <a:lstStyle/>
          <a:p>
            <a:endParaRPr lang="zh-CN" altLang="en-US"/>
          </a:p>
        </p:txBody>
      </p:sp>
      <p:sp>
        <p:nvSpPr>
          <p:cNvPr id="296973" name="Line 13"/>
          <p:cNvSpPr>
            <a:spLocks noChangeShapeType="1"/>
          </p:cNvSpPr>
          <p:nvPr/>
        </p:nvSpPr>
        <p:spPr bwMode="auto">
          <a:xfrm>
            <a:off x="8686800" y="2971800"/>
            <a:ext cx="0" cy="3124200"/>
          </a:xfrm>
          <a:prstGeom prst="line">
            <a:avLst/>
          </a:prstGeom>
          <a:noFill/>
          <a:ln w="127000">
            <a:solidFill>
              <a:srgbClr val="0000FF"/>
            </a:solidFill>
            <a:rou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69">
                                            <p:bg/>
                                          </p:spTgt>
                                        </p:tgtEl>
                                        <p:attrNameLst>
                                          <p:attrName>style.visibility</p:attrName>
                                        </p:attrNameLst>
                                      </p:cBhvr>
                                      <p:to>
                                        <p:strVal val="visible"/>
                                      </p:to>
                                    </p:set>
                                    <p:anim calcmode="lin" valueType="num">
                                      <p:cBhvr additive="base">
                                        <p:cTn id="7" dur="500" fill="hold"/>
                                        <p:tgtEl>
                                          <p:spTgt spid="29696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9696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6969">
                                            <p:txEl>
                                              <p:pRg st="0" end="0"/>
                                            </p:txEl>
                                          </p:spTgt>
                                        </p:tgtEl>
                                        <p:attrNameLst>
                                          <p:attrName>style.visibility</p:attrName>
                                        </p:attrNameLst>
                                      </p:cBhvr>
                                      <p:to>
                                        <p:strVal val="visible"/>
                                      </p:to>
                                    </p:set>
                                    <p:anim calcmode="lin" valueType="num">
                                      <p:cBhvr additive="base">
                                        <p:cTn id="11" dur="500" fill="hold"/>
                                        <p:tgtEl>
                                          <p:spTgt spid="29696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6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6969">
                                            <p:txEl>
                                              <p:pRg st="1" end="1"/>
                                            </p:txEl>
                                          </p:spTgt>
                                        </p:tgtEl>
                                        <p:attrNameLst>
                                          <p:attrName>style.visibility</p:attrName>
                                        </p:attrNameLst>
                                      </p:cBhvr>
                                      <p:to>
                                        <p:strVal val="visible"/>
                                      </p:to>
                                    </p:set>
                                    <p:anim calcmode="lin" valueType="num">
                                      <p:cBhvr additive="base">
                                        <p:cTn id="15" dur="500" fill="hold"/>
                                        <p:tgtEl>
                                          <p:spTgt spid="296969">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696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6969">
                                            <p:txEl>
                                              <p:pRg st="2" end="2"/>
                                            </p:txEl>
                                          </p:spTgt>
                                        </p:tgtEl>
                                        <p:attrNameLst>
                                          <p:attrName>style.visibility</p:attrName>
                                        </p:attrNameLst>
                                      </p:cBhvr>
                                      <p:to>
                                        <p:strVal val="visible"/>
                                      </p:to>
                                    </p:set>
                                    <p:anim calcmode="lin" valueType="num">
                                      <p:cBhvr additive="base">
                                        <p:cTn id="21" dur="500" fill="hold"/>
                                        <p:tgtEl>
                                          <p:spTgt spid="296969">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9696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6969">
                                            <p:txEl>
                                              <p:pRg st="3" end="3"/>
                                            </p:txEl>
                                          </p:spTgt>
                                        </p:tgtEl>
                                        <p:attrNameLst>
                                          <p:attrName>style.visibility</p:attrName>
                                        </p:attrNameLst>
                                      </p:cBhvr>
                                      <p:to>
                                        <p:strVal val="visible"/>
                                      </p:to>
                                    </p:set>
                                    <p:anim calcmode="lin" valueType="num">
                                      <p:cBhvr additive="base">
                                        <p:cTn id="27" dur="500" fill="hold"/>
                                        <p:tgtEl>
                                          <p:spTgt spid="296969">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696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6969">
                                            <p:txEl>
                                              <p:pRg st="4" end="4"/>
                                            </p:txEl>
                                          </p:spTgt>
                                        </p:tgtEl>
                                        <p:attrNameLst>
                                          <p:attrName>style.visibility</p:attrName>
                                        </p:attrNameLst>
                                      </p:cBhvr>
                                      <p:to>
                                        <p:strVal val="visible"/>
                                      </p:to>
                                    </p:set>
                                    <p:anim calcmode="lin" valueType="num">
                                      <p:cBhvr additive="base">
                                        <p:cTn id="33" dur="500" fill="hold"/>
                                        <p:tgtEl>
                                          <p:spTgt spid="296969">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9696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296969">
                                            <p:txEl>
                                              <p:pRg st="0" end="0"/>
                                            </p:txEl>
                                          </p:spTgt>
                                        </p:tgtEl>
                                        <p:attrNameLst>
                                          <p:attrName>ppt_x</p:attrName>
                                        </p:attrNameLst>
                                      </p:cBhvr>
                                      <p:tavLst>
                                        <p:tav tm="0">
                                          <p:val>
                                            <p:strVal val="ppt_x"/>
                                          </p:val>
                                        </p:tav>
                                        <p:tav tm="100000">
                                          <p:val>
                                            <p:strVal val="ppt_x"/>
                                          </p:val>
                                        </p:tav>
                                      </p:tavLst>
                                    </p:anim>
                                    <p:anim calcmode="lin" valueType="num">
                                      <p:cBhvr additive="base">
                                        <p:cTn id="39" dur="500"/>
                                        <p:tgtEl>
                                          <p:spTgt spid="296969">
                                            <p:txEl>
                                              <p:pRg st="0" end="0"/>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296969">
                                            <p:txEl>
                                              <p:pRg st="0" end="0"/>
                                            </p:txEl>
                                          </p:spTgt>
                                        </p:tgtEl>
                                        <p:attrNameLst>
                                          <p:attrName>style.visibility</p:attrName>
                                        </p:attrNameLst>
                                      </p:cBhvr>
                                      <p:to>
                                        <p:strVal val="hidden"/>
                                      </p:to>
                                    </p:set>
                                  </p:childTnLst>
                                </p:cTn>
                              </p:par>
                              <p:par>
                                <p:cTn id="41" presetID="2" presetClass="exit" presetSubtype="4" fill="hold" grpId="1" nodeType="withEffect">
                                  <p:stCondLst>
                                    <p:cond delay="0"/>
                                  </p:stCondLst>
                                  <p:childTnLst>
                                    <p:anim calcmode="lin" valueType="num">
                                      <p:cBhvr additive="base">
                                        <p:cTn id="42" dur="500"/>
                                        <p:tgtEl>
                                          <p:spTgt spid="296969">
                                            <p:txEl>
                                              <p:pRg st="1" end="1"/>
                                            </p:txEl>
                                          </p:spTgt>
                                        </p:tgtEl>
                                        <p:attrNameLst>
                                          <p:attrName>ppt_x</p:attrName>
                                        </p:attrNameLst>
                                      </p:cBhvr>
                                      <p:tavLst>
                                        <p:tav tm="0">
                                          <p:val>
                                            <p:strVal val="ppt_x"/>
                                          </p:val>
                                        </p:tav>
                                        <p:tav tm="100000">
                                          <p:val>
                                            <p:strVal val="ppt_x"/>
                                          </p:val>
                                        </p:tav>
                                      </p:tavLst>
                                    </p:anim>
                                    <p:anim calcmode="lin" valueType="num">
                                      <p:cBhvr additive="base">
                                        <p:cTn id="43" dur="500"/>
                                        <p:tgtEl>
                                          <p:spTgt spid="296969">
                                            <p:txEl>
                                              <p:pRg st="1" end="1"/>
                                            </p:txEl>
                                          </p:spTgt>
                                        </p:tgtEl>
                                        <p:attrNameLst>
                                          <p:attrName>ppt_y</p:attrName>
                                        </p:attrNameLst>
                                      </p:cBhvr>
                                      <p:tavLst>
                                        <p:tav tm="0">
                                          <p:val>
                                            <p:strVal val="ppt_y"/>
                                          </p:val>
                                        </p:tav>
                                        <p:tav tm="100000">
                                          <p:val>
                                            <p:strVal val="1+ppt_h/2"/>
                                          </p:val>
                                        </p:tav>
                                      </p:tavLst>
                                    </p:anim>
                                    <p:set>
                                      <p:cBhvr>
                                        <p:cTn id="44" dur="1" fill="hold">
                                          <p:stCondLst>
                                            <p:cond delay="499"/>
                                          </p:stCondLst>
                                        </p:cTn>
                                        <p:tgtEl>
                                          <p:spTgt spid="296969">
                                            <p:txEl>
                                              <p:pRg st="1" end="1"/>
                                            </p:txEl>
                                          </p:spTgt>
                                        </p:tgtEl>
                                        <p:attrNameLst>
                                          <p:attrName>style.visibility</p:attrName>
                                        </p:attrNameLst>
                                      </p:cBhvr>
                                      <p:to>
                                        <p:strVal val="hidden"/>
                                      </p:to>
                                    </p:set>
                                  </p:childTnLst>
                                </p:cTn>
                              </p:par>
                              <p:par>
                                <p:cTn id="45" presetID="2" presetClass="exit" presetSubtype="4" fill="hold" grpId="1" nodeType="withEffect">
                                  <p:stCondLst>
                                    <p:cond delay="0"/>
                                  </p:stCondLst>
                                  <p:childTnLst>
                                    <p:anim calcmode="lin" valueType="num">
                                      <p:cBhvr additive="base">
                                        <p:cTn id="46" dur="500"/>
                                        <p:tgtEl>
                                          <p:spTgt spid="296969">
                                            <p:txEl>
                                              <p:pRg st="2" end="2"/>
                                            </p:txEl>
                                          </p:spTgt>
                                        </p:tgtEl>
                                        <p:attrNameLst>
                                          <p:attrName>ppt_x</p:attrName>
                                        </p:attrNameLst>
                                      </p:cBhvr>
                                      <p:tavLst>
                                        <p:tav tm="0">
                                          <p:val>
                                            <p:strVal val="ppt_x"/>
                                          </p:val>
                                        </p:tav>
                                        <p:tav tm="100000">
                                          <p:val>
                                            <p:strVal val="ppt_x"/>
                                          </p:val>
                                        </p:tav>
                                      </p:tavLst>
                                    </p:anim>
                                    <p:anim calcmode="lin" valueType="num">
                                      <p:cBhvr additive="base">
                                        <p:cTn id="47" dur="500"/>
                                        <p:tgtEl>
                                          <p:spTgt spid="296969">
                                            <p:txEl>
                                              <p:pRg st="2" end="2"/>
                                            </p:txEl>
                                          </p:spTgt>
                                        </p:tgtEl>
                                        <p:attrNameLst>
                                          <p:attrName>ppt_y</p:attrName>
                                        </p:attrNameLst>
                                      </p:cBhvr>
                                      <p:tavLst>
                                        <p:tav tm="0">
                                          <p:val>
                                            <p:strVal val="ppt_y"/>
                                          </p:val>
                                        </p:tav>
                                        <p:tav tm="100000">
                                          <p:val>
                                            <p:strVal val="1+ppt_h/2"/>
                                          </p:val>
                                        </p:tav>
                                      </p:tavLst>
                                    </p:anim>
                                    <p:set>
                                      <p:cBhvr>
                                        <p:cTn id="48" dur="1" fill="hold">
                                          <p:stCondLst>
                                            <p:cond delay="499"/>
                                          </p:stCondLst>
                                        </p:cTn>
                                        <p:tgtEl>
                                          <p:spTgt spid="296969">
                                            <p:txEl>
                                              <p:pRg st="2" end="2"/>
                                            </p:txEl>
                                          </p:spTgt>
                                        </p:tgtEl>
                                        <p:attrNameLst>
                                          <p:attrName>style.visibility</p:attrName>
                                        </p:attrNameLst>
                                      </p:cBhvr>
                                      <p:to>
                                        <p:strVal val="hidden"/>
                                      </p:to>
                                    </p:set>
                                  </p:childTnLst>
                                </p:cTn>
                              </p:par>
                              <p:par>
                                <p:cTn id="49" presetID="2" presetClass="exit" presetSubtype="4" fill="hold" grpId="1" nodeType="withEffect">
                                  <p:stCondLst>
                                    <p:cond delay="0"/>
                                  </p:stCondLst>
                                  <p:childTnLst>
                                    <p:anim calcmode="lin" valueType="num">
                                      <p:cBhvr additive="base">
                                        <p:cTn id="50" dur="500"/>
                                        <p:tgtEl>
                                          <p:spTgt spid="296969">
                                            <p:txEl>
                                              <p:pRg st="3" end="3"/>
                                            </p:txEl>
                                          </p:spTgt>
                                        </p:tgtEl>
                                        <p:attrNameLst>
                                          <p:attrName>ppt_x</p:attrName>
                                        </p:attrNameLst>
                                      </p:cBhvr>
                                      <p:tavLst>
                                        <p:tav tm="0">
                                          <p:val>
                                            <p:strVal val="ppt_x"/>
                                          </p:val>
                                        </p:tav>
                                        <p:tav tm="100000">
                                          <p:val>
                                            <p:strVal val="ppt_x"/>
                                          </p:val>
                                        </p:tav>
                                      </p:tavLst>
                                    </p:anim>
                                    <p:anim calcmode="lin" valueType="num">
                                      <p:cBhvr additive="base">
                                        <p:cTn id="51" dur="500"/>
                                        <p:tgtEl>
                                          <p:spTgt spid="296969">
                                            <p:txEl>
                                              <p:pRg st="3" end="3"/>
                                            </p:txEl>
                                          </p:spTgt>
                                        </p:tgtEl>
                                        <p:attrNameLst>
                                          <p:attrName>ppt_y</p:attrName>
                                        </p:attrNameLst>
                                      </p:cBhvr>
                                      <p:tavLst>
                                        <p:tav tm="0">
                                          <p:val>
                                            <p:strVal val="ppt_y"/>
                                          </p:val>
                                        </p:tav>
                                        <p:tav tm="100000">
                                          <p:val>
                                            <p:strVal val="1+ppt_h/2"/>
                                          </p:val>
                                        </p:tav>
                                      </p:tavLst>
                                    </p:anim>
                                    <p:set>
                                      <p:cBhvr>
                                        <p:cTn id="52" dur="1" fill="hold">
                                          <p:stCondLst>
                                            <p:cond delay="499"/>
                                          </p:stCondLst>
                                        </p:cTn>
                                        <p:tgtEl>
                                          <p:spTgt spid="296969">
                                            <p:txEl>
                                              <p:pRg st="3" end="3"/>
                                            </p:txEl>
                                          </p:spTgt>
                                        </p:tgtEl>
                                        <p:attrNameLst>
                                          <p:attrName>style.visibility</p:attrName>
                                        </p:attrNameLst>
                                      </p:cBhvr>
                                      <p:to>
                                        <p:strVal val="hidden"/>
                                      </p:to>
                                    </p:set>
                                  </p:childTnLst>
                                </p:cTn>
                              </p:par>
                              <p:par>
                                <p:cTn id="53" presetID="2" presetClass="exit" presetSubtype="4" fill="hold" grpId="1" nodeType="withEffect">
                                  <p:stCondLst>
                                    <p:cond delay="0"/>
                                  </p:stCondLst>
                                  <p:childTnLst>
                                    <p:anim calcmode="lin" valueType="num">
                                      <p:cBhvr additive="base">
                                        <p:cTn id="54" dur="500"/>
                                        <p:tgtEl>
                                          <p:spTgt spid="296969">
                                            <p:txEl>
                                              <p:pRg st="4" end="4"/>
                                            </p:txEl>
                                          </p:spTgt>
                                        </p:tgtEl>
                                        <p:attrNameLst>
                                          <p:attrName>ppt_x</p:attrName>
                                        </p:attrNameLst>
                                      </p:cBhvr>
                                      <p:tavLst>
                                        <p:tav tm="0">
                                          <p:val>
                                            <p:strVal val="ppt_x"/>
                                          </p:val>
                                        </p:tav>
                                        <p:tav tm="100000">
                                          <p:val>
                                            <p:strVal val="ppt_x"/>
                                          </p:val>
                                        </p:tav>
                                      </p:tavLst>
                                    </p:anim>
                                    <p:anim calcmode="lin" valueType="num">
                                      <p:cBhvr additive="base">
                                        <p:cTn id="55" dur="500"/>
                                        <p:tgtEl>
                                          <p:spTgt spid="296969">
                                            <p:txEl>
                                              <p:pRg st="4" end="4"/>
                                            </p:txEl>
                                          </p:spTgt>
                                        </p:tgtEl>
                                        <p:attrNameLst>
                                          <p:attrName>ppt_y</p:attrName>
                                        </p:attrNameLst>
                                      </p:cBhvr>
                                      <p:tavLst>
                                        <p:tav tm="0">
                                          <p:val>
                                            <p:strVal val="ppt_y"/>
                                          </p:val>
                                        </p:tav>
                                        <p:tav tm="100000">
                                          <p:val>
                                            <p:strVal val="1+ppt_h/2"/>
                                          </p:val>
                                        </p:tav>
                                      </p:tavLst>
                                    </p:anim>
                                    <p:set>
                                      <p:cBhvr>
                                        <p:cTn id="56" dur="1" fill="hold">
                                          <p:stCondLst>
                                            <p:cond delay="499"/>
                                          </p:stCondLst>
                                        </p:cTn>
                                        <p:tgtEl>
                                          <p:spTgt spid="296969">
                                            <p:txEl>
                                              <p:pRg st="4" end="4"/>
                                            </p:txEl>
                                          </p:spTgt>
                                        </p:tgtEl>
                                        <p:attrNameLst>
                                          <p:attrName>style.visibility</p:attrName>
                                        </p:attrNameLst>
                                      </p:cBhvr>
                                      <p:to>
                                        <p:strVal val="hidden"/>
                                      </p:to>
                                    </p:set>
                                  </p:childTnLst>
                                </p:cTn>
                              </p:par>
                              <p:par>
                                <p:cTn id="57" presetID="2" presetClass="exit" presetSubtype="4" fill="hold" grpId="1" nodeType="withEffect">
                                  <p:stCondLst>
                                    <p:cond delay="0"/>
                                  </p:stCondLst>
                                  <p:childTnLst>
                                    <p:anim calcmode="lin" valueType="num">
                                      <p:cBhvr additive="base">
                                        <p:cTn id="58" dur="500"/>
                                        <p:tgtEl>
                                          <p:spTgt spid="296969">
                                            <p:bg/>
                                          </p:spTgt>
                                        </p:tgtEl>
                                        <p:attrNameLst>
                                          <p:attrName>ppt_x</p:attrName>
                                        </p:attrNameLst>
                                      </p:cBhvr>
                                      <p:tavLst>
                                        <p:tav tm="0">
                                          <p:val>
                                            <p:strVal val="ppt_x"/>
                                          </p:val>
                                        </p:tav>
                                        <p:tav tm="100000">
                                          <p:val>
                                            <p:strVal val="ppt_x"/>
                                          </p:val>
                                        </p:tav>
                                      </p:tavLst>
                                    </p:anim>
                                    <p:anim calcmode="lin" valueType="num">
                                      <p:cBhvr additive="base">
                                        <p:cTn id="59" dur="500"/>
                                        <p:tgtEl>
                                          <p:spTgt spid="296969">
                                            <p:bg/>
                                          </p:spTgt>
                                        </p:tgtEl>
                                        <p:attrNameLst>
                                          <p:attrName>ppt_y</p:attrName>
                                        </p:attrNameLst>
                                      </p:cBhvr>
                                      <p:tavLst>
                                        <p:tav tm="0">
                                          <p:val>
                                            <p:strVal val="ppt_y"/>
                                          </p:val>
                                        </p:tav>
                                        <p:tav tm="100000">
                                          <p:val>
                                            <p:strVal val="1+ppt_h/2"/>
                                          </p:val>
                                        </p:tav>
                                      </p:tavLst>
                                    </p:anim>
                                    <p:set>
                                      <p:cBhvr>
                                        <p:cTn id="60" dur="1" fill="hold">
                                          <p:stCondLst>
                                            <p:cond delay="499"/>
                                          </p:stCondLst>
                                        </p:cTn>
                                        <p:tgtEl>
                                          <p:spTgt spid="296969">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9" grpId="0" animBg="1" uiExpand="1" build="allAtOnce"/>
      <p:bldP spid="296969" grpId="1" animBg="1" uiExpand="1" build="allAtOnce"/>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8BA513BC-B254-4199-A92C-F06FC8050555}" type="datetime1">
              <a:rPr lang="zh-CN" altLang="en-US"/>
            </a:fld>
            <a:endParaRPr lang="en-US" altLang="zh-CN"/>
          </a:p>
        </p:txBody>
      </p:sp>
      <p:sp>
        <p:nvSpPr>
          <p:cNvPr id="11" name="灯片编号占位符 4"/>
          <p:cNvSpPr>
            <a:spLocks noGrp="1"/>
          </p:cNvSpPr>
          <p:nvPr>
            <p:ph type="sldNum" sz="quarter" idx="11"/>
          </p:nvPr>
        </p:nvSpPr>
        <p:spPr/>
        <p:txBody>
          <a:bodyPr/>
          <a:lstStyle/>
          <a:p>
            <a:fld id="{50B40190-19C0-40A9-BB04-B936FDD52356}" type="slidenum">
              <a:rPr lang="en-US" altLang="zh-CN"/>
            </a:fld>
            <a:endParaRPr lang="en-US" altLang="zh-CN"/>
          </a:p>
        </p:txBody>
      </p:sp>
      <p:sp>
        <p:nvSpPr>
          <p:cNvPr id="353282"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53283" name="Rectangle 3"/>
          <p:cNvSpPr>
            <a:spLocks noGrp="1" noChangeArrowheads="1"/>
          </p:cNvSpPr>
          <p:nvPr>
            <p:ph type="body" idx="1"/>
          </p:nvPr>
        </p:nvSpPr>
        <p:spPr/>
        <p:txBody>
          <a:bodyPr/>
          <a:lstStyle/>
          <a:p>
            <a:r>
              <a:rPr lang="en-US" altLang="zh-CN">
                <a:solidFill>
                  <a:srgbClr val="0000FF"/>
                </a:solidFill>
              </a:rPr>
              <a:t>⑴</a:t>
            </a:r>
            <a:r>
              <a:rPr lang="zh-CN" altLang="en-US">
                <a:solidFill>
                  <a:srgbClr val="0000FF"/>
                </a:solidFill>
              </a:rPr>
              <a:t>序列图</a:t>
            </a:r>
            <a:r>
              <a:rPr lang="zh-CN" altLang="en-US"/>
              <a:t>（</a:t>
            </a:r>
            <a:r>
              <a:rPr lang="en-US" altLang="zh-CN"/>
              <a:t>Sequence Diagram</a:t>
            </a:r>
            <a:r>
              <a:rPr lang="zh-CN" altLang="en-US"/>
              <a:t>）</a:t>
            </a:r>
            <a:endParaRPr lang="zh-CN" altLang="en-US"/>
          </a:p>
          <a:p>
            <a:r>
              <a:rPr lang="en-US" altLang="zh-CN">
                <a:solidFill>
                  <a:srgbClr val="CC0000"/>
                </a:solidFill>
              </a:rPr>
              <a:t>【</a:t>
            </a:r>
            <a:r>
              <a:rPr lang="zh-CN" altLang="en-US">
                <a:solidFill>
                  <a:srgbClr val="CC0000"/>
                </a:solidFill>
              </a:rPr>
              <a:t>组成</a:t>
            </a:r>
            <a:r>
              <a:rPr lang="en-US" altLang="zh-CN">
                <a:solidFill>
                  <a:srgbClr val="CC0000"/>
                </a:solidFill>
              </a:rPr>
              <a:t>】</a:t>
            </a:r>
            <a:endParaRPr lang="en-US" altLang="zh-CN">
              <a:solidFill>
                <a:srgbClr val="CC0000"/>
              </a:solidFill>
            </a:endParaRPr>
          </a:p>
        </p:txBody>
      </p:sp>
      <p:pic>
        <p:nvPicPr>
          <p:cNvPr id="353284" name="Picture 4" descr="序列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648200" y="2085975"/>
            <a:ext cx="4183063" cy="4772025"/>
          </a:xfrm>
          <a:prstGeom prst="rect">
            <a:avLst/>
          </a:prstGeom>
          <a:noFill/>
        </p:spPr>
      </p:pic>
      <p:sp>
        <p:nvSpPr>
          <p:cNvPr id="353285" name="Rectangle 5"/>
          <p:cNvSpPr>
            <a:spLocks noChangeArrowheads="1"/>
          </p:cNvSpPr>
          <p:nvPr/>
        </p:nvSpPr>
        <p:spPr bwMode="auto">
          <a:xfrm>
            <a:off x="5638800" y="3505200"/>
            <a:ext cx="2085975" cy="822325"/>
          </a:xfrm>
          <a:prstGeom prst="rect">
            <a:avLst/>
          </a:prstGeom>
          <a:solidFill>
            <a:srgbClr val="0000FF"/>
          </a:solidFill>
          <a:ln w="9525">
            <a:noFill/>
            <a:miter lim="800000"/>
          </a:ln>
          <a:effectLst/>
        </p:spPr>
        <p:txBody>
          <a:bodyPr wrap="none" anchor="ctr" anchorCtr="1">
            <a:spAutoFit/>
          </a:bodyPr>
          <a:lstStyle/>
          <a:p>
            <a:r>
              <a:rPr lang="zh-CN" altLang="en-US" sz="2400" b="1">
                <a:solidFill>
                  <a:schemeClr val="bg1"/>
                </a:solidFill>
                <a:ea typeface="黑体" panose="02010609060101010101" charset="-122"/>
              </a:rPr>
              <a:t>消息</a:t>
            </a:r>
            <a:endParaRPr lang="zh-CN" altLang="en-US" sz="2400" b="1">
              <a:solidFill>
                <a:schemeClr val="bg1"/>
              </a:solidFill>
              <a:ea typeface="黑体" panose="02010609060101010101" charset="-122"/>
            </a:endParaRPr>
          </a:p>
          <a:p>
            <a:r>
              <a:rPr lang="zh-CN" altLang="en-US" sz="2400" b="1">
                <a:solidFill>
                  <a:schemeClr val="bg1"/>
                </a:solidFill>
                <a:ea typeface="黑体" panose="02010609060101010101" charset="-122"/>
              </a:rPr>
              <a:t>（</a:t>
            </a:r>
            <a:r>
              <a:rPr lang="en-US" altLang="zh-CN" sz="2400" b="1">
                <a:solidFill>
                  <a:schemeClr val="bg1"/>
                </a:solidFill>
                <a:ea typeface="黑体" panose="02010609060101010101" charset="-122"/>
              </a:rPr>
              <a:t>Message</a:t>
            </a:r>
            <a:r>
              <a:rPr lang="zh-CN" altLang="en-US" sz="2400" b="1">
                <a:solidFill>
                  <a:schemeClr val="bg1"/>
                </a:solidFill>
                <a:ea typeface="黑体" panose="02010609060101010101" charset="-122"/>
              </a:rPr>
              <a:t>）</a:t>
            </a:r>
            <a:endParaRPr lang="zh-CN" altLang="en-US" sz="2400" b="1">
              <a:solidFill>
                <a:schemeClr val="bg1"/>
              </a:solidFill>
              <a:ea typeface="黑体" panose="02010609060101010101" charset="-122"/>
            </a:endParaRPr>
          </a:p>
        </p:txBody>
      </p:sp>
      <p:sp>
        <p:nvSpPr>
          <p:cNvPr id="353287" name="Rectangle 7"/>
          <p:cNvSpPr>
            <a:spLocks noChangeArrowheads="1"/>
          </p:cNvSpPr>
          <p:nvPr/>
        </p:nvSpPr>
        <p:spPr bwMode="auto">
          <a:xfrm>
            <a:off x="533400" y="2667000"/>
            <a:ext cx="3957638" cy="3297238"/>
          </a:xfrm>
          <a:prstGeom prst="rect">
            <a:avLst/>
          </a:prstGeom>
          <a:solidFill>
            <a:srgbClr val="FFFF99"/>
          </a:solidFill>
          <a:ln w="9525">
            <a:noFill/>
            <a:miter lim="800000"/>
          </a:ln>
          <a:effectLst/>
        </p:spPr>
        <p:txBody>
          <a:bodyPr>
            <a:spAutoFit/>
          </a:bodyPr>
          <a:lstStyle/>
          <a:p>
            <a:pPr algn="l">
              <a:spcBef>
                <a:spcPct val="30000"/>
              </a:spcBef>
            </a:pPr>
            <a:r>
              <a:rPr lang="zh-CN" altLang="en-US" sz="2800" b="1" dirty="0">
                <a:solidFill>
                  <a:srgbClr val="CC0000"/>
                </a:solidFill>
                <a:ea typeface="黑体" panose="02010609060101010101" charset="-122"/>
              </a:rPr>
              <a:t>消息引起</a:t>
            </a:r>
            <a:r>
              <a:rPr lang="en-US" altLang="zh-CN" sz="2800" b="1" dirty="0">
                <a:solidFill>
                  <a:srgbClr val="CC0000"/>
                </a:solidFill>
                <a:ea typeface="黑体" panose="02010609060101010101" charset="-122"/>
              </a:rPr>
              <a:t>5</a:t>
            </a:r>
            <a:r>
              <a:rPr lang="zh-CN" altLang="en-US" sz="2800" b="1" dirty="0">
                <a:solidFill>
                  <a:srgbClr val="CC0000"/>
                </a:solidFill>
                <a:ea typeface="黑体" panose="02010609060101010101" charset="-122"/>
              </a:rPr>
              <a:t>种动作</a:t>
            </a:r>
            <a:endParaRPr lang="zh-CN" altLang="en-US" sz="2800" b="1" dirty="0">
              <a:solidFill>
                <a:srgbClr val="CC0000"/>
              </a:solidFill>
              <a:ea typeface="黑体" panose="02010609060101010101" charset="-122"/>
            </a:endParaRPr>
          </a:p>
          <a:p>
            <a:pPr algn="l">
              <a:spcBef>
                <a:spcPct val="30000"/>
              </a:spcBef>
            </a:pPr>
            <a:r>
              <a:rPr lang="zh-CN" altLang="en-US" sz="2800" b="1" dirty="0">
                <a:solidFill>
                  <a:srgbClr val="0000FF"/>
                </a:solidFill>
                <a:ea typeface="黑体" panose="02010609060101010101" charset="-122"/>
              </a:rPr>
              <a:t>⑴调用</a:t>
            </a:r>
            <a:r>
              <a:rPr lang="en-US" altLang="zh-CN" sz="2800" b="1" dirty="0">
                <a:solidFill>
                  <a:srgbClr val="0000FF"/>
                </a:solidFill>
                <a:ea typeface="黑体" panose="02010609060101010101" charset="-122"/>
              </a:rPr>
              <a:t>(Call)</a:t>
            </a:r>
            <a:endParaRPr lang="en-US" altLang="zh-CN" sz="2800" b="1" dirty="0">
              <a:solidFill>
                <a:srgbClr val="0000FF"/>
              </a:solidFill>
              <a:ea typeface="黑体" panose="02010609060101010101" charset="-122"/>
            </a:endParaRPr>
          </a:p>
          <a:p>
            <a:pPr algn="l">
              <a:spcBef>
                <a:spcPct val="30000"/>
              </a:spcBef>
            </a:pPr>
            <a:r>
              <a:rPr lang="en-US" altLang="zh-CN" sz="2800" b="1" dirty="0">
                <a:solidFill>
                  <a:srgbClr val="0000FF"/>
                </a:solidFill>
                <a:ea typeface="黑体" panose="02010609060101010101" charset="-122"/>
              </a:rPr>
              <a:t>⑵</a:t>
            </a:r>
            <a:r>
              <a:rPr lang="zh-CN" altLang="en-US" sz="2800" b="1" dirty="0">
                <a:solidFill>
                  <a:srgbClr val="0000FF"/>
                </a:solidFill>
                <a:ea typeface="黑体" panose="02010609060101010101" charset="-122"/>
              </a:rPr>
              <a:t>返回</a:t>
            </a:r>
            <a:r>
              <a:rPr lang="en-US" altLang="zh-CN" sz="2800" b="1" dirty="0">
                <a:solidFill>
                  <a:srgbClr val="0000FF"/>
                </a:solidFill>
                <a:ea typeface="黑体" panose="02010609060101010101" charset="-122"/>
              </a:rPr>
              <a:t>(Return)</a:t>
            </a:r>
            <a:endParaRPr lang="en-US" altLang="zh-CN" sz="2800" b="1" dirty="0">
              <a:solidFill>
                <a:srgbClr val="0000FF"/>
              </a:solidFill>
              <a:ea typeface="黑体" panose="02010609060101010101" charset="-122"/>
            </a:endParaRPr>
          </a:p>
          <a:p>
            <a:pPr algn="l">
              <a:spcBef>
                <a:spcPct val="30000"/>
              </a:spcBef>
            </a:pPr>
            <a:r>
              <a:rPr lang="en-US" altLang="zh-CN" sz="2800" b="1" dirty="0">
                <a:solidFill>
                  <a:srgbClr val="0000FF"/>
                </a:solidFill>
                <a:ea typeface="黑体" panose="02010609060101010101" charset="-122"/>
              </a:rPr>
              <a:t>⑶</a:t>
            </a:r>
            <a:r>
              <a:rPr lang="zh-CN" altLang="en-US" sz="2800" b="1" dirty="0">
                <a:solidFill>
                  <a:srgbClr val="0000FF"/>
                </a:solidFill>
                <a:ea typeface="黑体" panose="02010609060101010101" charset="-122"/>
              </a:rPr>
              <a:t>发送</a:t>
            </a:r>
            <a:r>
              <a:rPr lang="en-US" altLang="zh-CN" sz="2800" b="1" dirty="0">
                <a:solidFill>
                  <a:srgbClr val="0000FF"/>
                </a:solidFill>
                <a:ea typeface="黑体" panose="02010609060101010101" charset="-122"/>
              </a:rPr>
              <a:t>(Send)</a:t>
            </a:r>
            <a:endParaRPr lang="en-US" altLang="zh-CN" sz="2800" b="1" dirty="0">
              <a:solidFill>
                <a:srgbClr val="0000FF"/>
              </a:solidFill>
              <a:ea typeface="黑体" panose="02010609060101010101" charset="-122"/>
            </a:endParaRPr>
          </a:p>
          <a:p>
            <a:pPr algn="l">
              <a:spcBef>
                <a:spcPct val="30000"/>
              </a:spcBef>
            </a:pPr>
            <a:r>
              <a:rPr lang="en-US" altLang="zh-CN" sz="2800" b="1" dirty="0">
                <a:solidFill>
                  <a:srgbClr val="0000FF"/>
                </a:solidFill>
                <a:latin typeface="黑体" panose="02010609060101010101" charset="-122"/>
                <a:ea typeface="黑体" panose="02010609060101010101" charset="-122"/>
              </a:rPr>
              <a:t>⑷</a:t>
            </a:r>
            <a:r>
              <a:rPr lang="zh-CN" altLang="en-US" sz="2800" b="1" dirty="0">
                <a:solidFill>
                  <a:srgbClr val="0000FF"/>
                </a:solidFill>
                <a:latin typeface="黑体" panose="02010609060101010101" charset="-122"/>
                <a:ea typeface="黑体" panose="02010609060101010101" charset="-122"/>
              </a:rPr>
              <a:t>创建</a:t>
            </a:r>
            <a:r>
              <a:rPr lang="en-US" altLang="zh-CN" sz="2800" b="1" dirty="0">
                <a:solidFill>
                  <a:srgbClr val="0000FF"/>
                </a:solidFill>
                <a:ea typeface="黑体" panose="02010609060101010101" charset="-122"/>
              </a:rPr>
              <a:t>(Create)</a:t>
            </a:r>
            <a:endParaRPr lang="en-US" altLang="zh-CN" sz="2800" b="1" dirty="0">
              <a:solidFill>
                <a:srgbClr val="0000FF"/>
              </a:solidFill>
              <a:ea typeface="黑体" panose="02010609060101010101" charset="-122"/>
            </a:endParaRPr>
          </a:p>
          <a:p>
            <a:pPr algn="l">
              <a:spcBef>
                <a:spcPct val="30000"/>
              </a:spcBef>
            </a:pPr>
            <a:r>
              <a:rPr lang="en-US" altLang="zh-CN" sz="2800" b="1" dirty="0">
                <a:solidFill>
                  <a:srgbClr val="0000FF"/>
                </a:solidFill>
                <a:latin typeface="黑体" panose="02010609060101010101" charset="-122"/>
                <a:ea typeface="黑体" panose="02010609060101010101" charset="-122"/>
              </a:rPr>
              <a:t>⑸</a:t>
            </a:r>
            <a:r>
              <a:rPr lang="zh-CN" altLang="en-US" sz="2800" b="1" dirty="0">
                <a:solidFill>
                  <a:srgbClr val="0000FF"/>
                </a:solidFill>
                <a:latin typeface="黑体" panose="02010609060101010101" charset="-122"/>
                <a:ea typeface="黑体" panose="02010609060101010101" charset="-122"/>
              </a:rPr>
              <a:t>撤销</a:t>
            </a:r>
            <a:r>
              <a:rPr lang="en-US" altLang="zh-CN" sz="2800" b="1" dirty="0">
                <a:solidFill>
                  <a:srgbClr val="0000FF"/>
                </a:solidFill>
                <a:ea typeface="黑体" panose="02010609060101010101" charset="-122"/>
              </a:rPr>
              <a:t>(Destroy)</a:t>
            </a:r>
            <a:endParaRPr lang="en-US" altLang="zh-CN" sz="2800" b="1" dirty="0">
              <a:solidFill>
                <a:srgbClr val="0000FF"/>
              </a:solidFill>
              <a:ea typeface="黑体" panose="02010609060101010101" charset="-122"/>
            </a:endParaRPr>
          </a:p>
        </p:txBody>
      </p:sp>
      <p:pic>
        <p:nvPicPr>
          <p:cNvPr id="353288" name="Picture 8" descr="序列图消息类型"/>
          <p:cNvPicPr>
            <a:picLocks noChangeAspect="1" noChangeArrowheads="1"/>
          </p:cNvPicPr>
          <p:nvPr/>
        </p:nvPicPr>
        <p:blipFill>
          <a:blip r:embed="rId2" cstate="print"/>
          <a:srcRect/>
          <a:stretch>
            <a:fillRect/>
          </a:stretch>
        </p:blipFill>
        <p:spPr bwMode="auto">
          <a:xfrm>
            <a:off x="3429000" y="0"/>
            <a:ext cx="6148384" cy="3886200"/>
          </a:xfrm>
          <a:prstGeom prst="rect">
            <a:avLst/>
          </a:prstGeom>
          <a:noFill/>
        </p:spPr>
      </p:pic>
      <p:sp>
        <p:nvSpPr>
          <p:cNvPr id="353289" name="Rectangle 9"/>
          <p:cNvSpPr>
            <a:spLocks noChangeArrowheads="1"/>
          </p:cNvSpPr>
          <p:nvPr/>
        </p:nvSpPr>
        <p:spPr bwMode="auto">
          <a:xfrm>
            <a:off x="6477000" y="1752600"/>
            <a:ext cx="2971800" cy="1828800"/>
          </a:xfrm>
          <a:prstGeom prst="rect">
            <a:avLst/>
          </a:prstGeom>
          <a:noFill/>
          <a:ln w="76200">
            <a:solidFill>
              <a:srgbClr val="FF0000"/>
            </a:solidFill>
            <a:miter lim="800000"/>
          </a:ln>
          <a:effectLst/>
        </p:spPr>
        <p:txBody>
          <a:bodyPr wrap="none" anchor="ctr"/>
          <a:lstStyle/>
          <a:p>
            <a:endParaRPr lang="zh-CN" altLang="en-US"/>
          </a:p>
        </p:txBody>
      </p:sp>
      <p:sp>
        <p:nvSpPr>
          <p:cNvPr id="353290" name="AutoShape 10"/>
          <p:cNvSpPr/>
          <p:nvPr/>
        </p:nvSpPr>
        <p:spPr bwMode="auto">
          <a:xfrm>
            <a:off x="6019800" y="5715000"/>
            <a:ext cx="3048000" cy="914400"/>
          </a:xfrm>
          <a:prstGeom prst="borderCallout1">
            <a:avLst>
              <a:gd name="adj1" fmla="val -8333"/>
              <a:gd name="adj2" fmla="val 96250"/>
              <a:gd name="adj3" fmla="val -8333"/>
              <a:gd name="adj4" fmla="val -14481"/>
            </a:avLst>
          </a:prstGeom>
          <a:solidFill>
            <a:srgbClr val="0000FF"/>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返身消息</a:t>
            </a:r>
            <a:endParaRPr lang="zh-CN" altLang="en-US" sz="2400" b="1">
              <a:solidFill>
                <a:schemeClr val="bg1"/>
              </a:solidFill>
              <a:ea typeface="黑体" panose="02010609060101010101" charset="-122"/>
            </a:endParaRPr>
          </a:p>
          <a:p>
            <a:r>
              <a:rPr lang="en-US" altLang="zh-CN" sz="2400" b="1">
                <a:solidFill>
                  <a:schemeClr val="bg1"/>
                </a:solidFill>
                <a:ea typeface="黑体" panose="02010609060101010101" charset="-122"/>
              </a:rPr>
              <a:t>(Reflexive Message)</a:t>
            </a:r>
            <a:endParaRPr lang="en-US" altLang="zh-CN" sz="2400" b="1">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53287">
                                            <p:txEl>
                                              <p:pRg st="0" end="0"/>
                                            </p:txEl>
                                          </p:spTgt>
                                        </p:tgtEl>
                                        <p:attrNameLst>
                                          <p:attrName>style.visibility</p:attrName>
                                        </p:attrNameLst>
                                      </p:cBhvr>
                                      <p:to>
                                        <p:strVal val="visible"/>
                                      </p:to>
                                    </p:set>
                                    <p:animEffect transition="in" filter="strips(downRight)">
                                      <p:cBhvr>
                                        <p:cTn id="7" dur="500"/>
                                        <p:tgtEl>
                                          <p:spTgt spid="3532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53287">
                                            <p:txEl>
                                              <p:pRg st="1" end="1"/>
                                            </p:txEl>
                                          </p:spTgt>
                                        </p:tgtEl>
                                        <p:attrNameLst>
                                          <p:attrName>style.visibility</p:attrName>
                                        </p:attrNameLst>
                                      </p:cBhvr>
                                      <p:to>
                                        <p:strVal val="visible"/>
                                      </p:to>
                                    </p:set>
                                    <p:animEffect transition="in" filter="strips(downRight)">
                                      <p:cBhvr>
                                        <p:cTn id="12" dur="500"/>
                                        <p:tgtEl>
                                          <p:spTgt spid="3532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53287">
                                            <p:txEl>
                                              <p:pRg st="2" end="2"/>
                                            </p:txEl>
                                          </p:spTgt>
                                        </p:tgtEl>
                                        <p:attrNameLst>
                                          <p:attrName>style.visibility</p:attrName>
                                        </p:attrNameLst>
                                      </p:cBhvr>
                                      <p:to>
                                        <p:strVal val="visible"/>
                                      </p:to>
                                    </p:set>
                                    <p:animEffect transition="in" filter="strips(downRight)">
                                      <p:cBhvr>
                                        <p:cTn id="17" dur="500"/>
                                        <p:tgtEl>
                                          <p:spTgt spid="3532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53287">
                                            <p:txEl>
                                              <p:pRg st="3" end="3"/>
                                            </p:txEl>
                                          </p:spTgt>
                                        </p:tgtEl>
                                        <p:attrNameLst>
                                          <p:attrName>style.visibility</p:attrName>
                                        </p:attrNameLst>
                                      </p:cBhvr>
                                      <p:to>
                                        <p:strVal val="visible"/>
                                      </p:to>
                                    </p:set>
                                    <p:animEffect transition="in" filter="strips(downRight)">
                                      <p:cBhvr>
                                        <p:cTn id="22" dur="500"/>
                                        <p:tgtEl>
                                          <p:spTgt spid="3532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53287">
                                            <p:txEl>
                                              <p:pRg st="4" end="4"/>
                                            </p:txEl>
                                          </p:spTgt>
                                        </p:tgtEl>
                                        <p:attrNameLst>
                                          <p:attrName>style.visibility</p:attrName>
                                        </p:attrNameLst>
                                      </p:cBhvr>
                                      <p:to>
                                        <p:strVal val="visible"/>
                                      </p:to>
                                    </p:set>
                                    <p:animEffect transition="in" filter="strips(downRight)">
                                      <p:cBhvr>
                                        <p:cTn id="27" dur="500"/>
                                        <p:tgtEl>
                                          <p:spTgt spid="3532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53287">
                                            <p:txEl>
                                              <p:pRg st="5" end="5"/>
                                            </p:txEl>
                                          </p:spTgt>
                                        </p:tgtEl>
                                        <p:attrNameLst>
                                          <p:attrName>style.visibility</p:attrName>
                                        </p:attrNameLst>
                                      </p:cBhvr>
                                      <p:to>
                                        <p:strVal val="visible"/>
                                      </p:to>
                                    </p:set>
                                    <p:animEffect transition="in" filter="strips(downRight)">
                                      <p:cBhvr>
                                        <p:cTn id="32" dur="500"/>
                                        <p:tgtEl>
                                          <p:spTgt spid="3532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3288"/>
                                        </p:tgtEl>
                                        <p:attrNameLst>
                                          <p:attrName>style.visibility</p:attrName>
                                        </p:attrNameLst>
                                      </p:cBhvr>
                                      <p:to>
                                        <p:strVal val="visible"/>
                                      </p:to>
                                    </p:set>
                                    <p:anim calcmode="lin" valueType="num">
                                      <p:cBhvr additive="base">
                                        <p:cTn id="37" dur="500" fill="hold"/>
                                        <p:tgtEl>
                                          <p:spTgt spid="353288"/>
                                        </p:tgtEl>
                                        <p:attrNameLst>
                                          <p:attrName>ppt_x</p:attrName>
                                        </p:attrNameLst>
                                      </p:cBhvr>
                                      <p:tavLst>
                                        <p:tav tm="0">
                                          <p:val>
                                            <p:strVal val="#ppt_x"/>
                                          </p:val>
                                        </p:tav>
                                        <p:tav tm="100000">
                                          <p:val>
                                            <p:strVal val="#ppt_x"/>
                                          </p:val>
                                        </p:tav>
                                      </p:tavLst>
                                    </p:anim>
                                    <p:anim calcmode="lin" valueType="num">
                                      <p:cBhvr additive="base">
                                        <p:cTn id="38" dur="500" fill="hold"/>
                                        <p:tgtEl>
                                          <p:spTgt spid="35328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3289"/>
                                        </p:tgtEl>
                                        <p:attrNameLst>
                                          <p:attrName>style.visibility</p:attrName>
                                        </p:attrNameLst>
                                      </p:cBhvr>
                                      <p:to>
                                        <p:strVal val="visible"/>
                                      </p:to>
                                    </p:set>
                                    <p:anim calcmode="lin" valueType="num">
                                      <p:cBhvr additive="base">
                                        <p:cTn id="41" dur="500" fill="hold"/>
                                        <p:tgtEl>
                                          <p:spTgt spid="353289"/>
                                        </p:tgtEl>
                                        <p:attrNameLst>
                                          <p:attrName>ppt_x</p:attrName>
                                        </p:attrNameLst>
                                      </p:cBhvr>
                                      <p:tavLst>
                                        <p:tav tm="0">
                                          <p:val>
                                            <p:strVal val="#ppt_x"/>
                                          </p:val>
                                        </p:tav>
                                        <p:tav tm="100000">
                                          <p:val>
                                            <p:strVal val="#ppt_x"/>
                                          </p:val>
                                        </p:tav>
                                      </p:tavLst>
                                    </p:anim>
                                    <p:anim calcmode="lin" valueType="num">
                                      <p:cBhvr additive="base">
                                        <p:cTn id="42" dur="500" fill="hold"/>
                                        <p:tgtEl>
                                          <p:spTgt spid="35328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353290"/>
                                        </p:tgtEl>
                                        <p:attrNameLst>
                                          <p:attrName>style.visibility</p:attrName>
                                        </p:attrNameLst>
                                      </p:cBhvr>
                                      <p:to>
                                        <p:strVal val="visible"/>
                                      </p:to>
                                    </p:set>
                                    <p:animEffect transition="in" filter="strips(downRight)">
                                      <p:cBhvr>
                                        <p:cTn id="47" dur="500"/>
                                        <p:tgtEl>
                                          <p:spTgt spid="353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9" grpId="0" animBg="1"/>
      <p:bldP spid="353290"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466AA66-3BAD-4C02-B6B8-816F60DFA2C4}" type="datetime1">
              <a:rPr lang="zh-CN" altLang="en-US"/>
            </a:fld>
            <a:endParaRPr lang="en-US" altLang="zh-CN"/>
          </a:p>
        </p:txBody>
      </p:sp>
      <p:sp>
        <p:nvSpPr>
          <p:cNvPr id="11" name="灯片编号占位符 4"/>
          <p:cNvSpPr>
            <a:spLocks noGrp="1"/>
          </p:cNvSpPr>
          <p:nvPr>
            <p:ph type="sldNum" sz="quarter" idx="11"/>
          </p:nvPr>
        </p:nvSpPr>
        <p:spPr/>
        <p:txBody>
          <a:bodyPr/>
          <a:lstStyle/>
          <a:p>
            <a:fld id="{28641503-975B-4429-985A-6C818A4756D4}" type="slidenum">
              <a:rPr lang="en-US" altLang="zh-CN"/>
            </a:fld>
            <a:endParaRPr lang="en-US" altLang="zh-CN"/>
          </a:p>
        </p:txBody>
      </p:sp>
      <p:sp>
        <p:nvSpPr>
          <p:cNvPr id="293890"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293891" name="Rectangle 3"/>
          <p:cNvSpPr>
            <a:spLocks noGrp="1" noChangeArrowheads="1"/>
          </p:cNvSpPr>
          <p:nvPr>
            <p:ph type="body" idx="1"/>
          </p:nvPr>
        </p:nvSpPr>
        <p:spPr/>
        <p:txBody>
          <a:bodyPr/>
          <a:lstStyle/>
          <a:p>
            <a:r>
              <a:rPr lang="en-US" altLang="zh-CN">
                <a:solidFill>
                  <a:srgbClr val="0000FF"/>
                </a:solidFill>
              </a:rPr>
              <a:t>⑴</a:t>
            </a:r>
            <a:r>
              <a:rPr lang="zh-CN" altLang="en-US">
                <a:solidFill>
                  <a:srgbClr val="0000FF"/>
                </a:solidFill>
              </a:rPr>
              <a:t>序列图</a:t>
            </a:r>
            <a:r>
              <a:rPr lang="zh-CN" altLang="en-US"/>
              <a:t>（</a:t>
            </a:r>
            <a:r>
              <a:rPr lang="en-US" altLang="zh-CN"/>
              <a:t>Sequence Diagram</a:t>
            </a:r>
            <a:r>
              <a:rPr lang="zh-CN" altLang="en-US"/>
              <a:t>）</a:t>
            </a:r>
            <a:endParaRPr lang="zh-CN" altLang="en-US"/>
          </a:p>
          <a:p>
            <a:r>
              <a:rPr lang="en-US" altLang="zh-CN">
                <a:solidFill>
                  <a:srgbClr val="CC0000"/>
                </a:solidFill>
              </a:rPr>
              <a:t>【</a:t>
            </a:r>
            <a:r>
              <a:rPr lang="zh-CN" altLang="en-US">
                <a:solidFill>
                  <a:srgbClr val="CC0000"/>
                </a:solidFill>
              </a:rPr>
              <a:t>组成</a:t>
            </a:r>
            <a:r>
              <a:rPr lang="en-US" altLang="zh-CN">
                <a:solidFill>
                  <a:srgbClr val="CC0000"/>
                </a:solidFill>
              </a:rPr>
              <a:t>】</a:t>
            </a:r>
            <a:endParaRPr lang="en-US" altLang="zh-CN">
              <a:solidFill>
                <a:srgbClr val="CC0000"/>
              </a:solidFill>
            </a:endParaRPr>
          </a:p>
        </p:txBody>
      </p:sp>
      <p:pic>
        <p:nvPicPr>
          <p:cNvPr id="293892" name="Picture 4" descr="序列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648200" y="2085975"/>
            <a:ext cx="4183063" cy="4772025"/>
          </a:xfrm>
          <a:prstGeom prst="rect">
            <a:avLst/>
          </a:prstGeom>
          <a:noFill/>
        </p:spPr>
      </p:pic>
      <p:sp>
        <p:nvSpPr>
          <p:cNvPr id="293895" name="AutoShape 7"/>
          <p:cNvSpPr/>
          <p:nvPr/>
        </p:nvSpPr>
        <p:spPr bwMode="auto">
          <a:xfrm>
            <a:off x="1295400" y="5638800"/>
            <a:ext cx="3352800" cy="914400"/>
          </a:xfrm>
          <a:prstGeom prst="borderCallout1">
            <a:avLst>
              <a:gd name="adj1" fmla="val -8333"/>
              <a:gd name="adj2" fmla="val 3407"/>
              <a:gd name="adj3" fmla="val -8333"/>
              <a:gd name="adj4" fmla="val 120551"/>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控制焦点</a:t>
            </a:r>
            <a:endParaRPr lang="zh-CN" altLang="en-US" sz="2400" b="1">
              <a:solidFill>
                <a:schemeClr val="bg1"/>
              </a:solidFill>
              <a:ea typeface="黑体" panose="02010609060101010101" charset="-122"/>
            </a:endParaRPr>
          </a:p>
          <a:p>
            <a:r>
              <a:rPr lang="en-US" altLang="zh-CN" sz="2400" b="1">
                <a:solidFill>
                  <a:schemeClr val="bg1"/>
                </a:solidFill>
                <a:ea typeface="黑体" panose="02010609060101010101" charset="-122"/>
              </a:rPr>
              <a:t>(Focus of Control)</a:t>
            </a:r>
            <a:endParaRPr lang="en-US" altLang="zh-CN" sz="2400" b="1">
              <a:solidFill>
                <a:schemeClr val="bg1"/>
              </a:solidFill>
              <a:ea typeface="黑体" panose="02010609060101010101" charset="-122"/>
            </a:endParaRPr>
          </a:p>
        </p:txBody>
      </p:sp>
      <p:sp>
        <p:nvSpPr>
          <p:cNvPr id="293896" name="Rectangle 8"/>
          <p:cNvSpPr>
            <a:spLocks noChangeArrowheads="1"/>
          </p:cNvSpPr>
          <p:nvPr/>
        </p:nvSpPr>
        <p:spPr bwMode="auto">
          <a:xfrm>
            <a:off x="5638800" y="3505200"/>
            <a:ext cx="2085975" cy="822325"/>
          </a:xfrm>
          <a:prstGeom prst="rect">
            <a:avLst/>
          </a:prstGeom>
          <a:solidFill>
            <a:srgbClr val="0000FF"/>
          </a:solidFill>
          <a:ln w="9525">
            <a:noFill/>
            <a:miter lim="800000"/>
          </a:ln>
          <a:effectLst/>
        </p:spPr>
        <p:txBody>
          <a:bodyPr wrap="none" anchor="ctr" anchorCtr="1">
            <a:spAutoFit/>
          </a:bodyPr>
          <a:lstStyle/>
          <a:p>
            <a:r>
              <a:rPr lang="zh-CN" altLang="en-US" sz="2400" b="1">
                <a:solidFill>
                  <a:schemeClr val="bg1"/>
                </a:solidFill>
                <a:ea typeface="黑体" panose="02010609060101010101" charset="-122"/>
              </a:rPr>
              <a:t>消息</a:t>
            </a:r>
            <a:endParaRPr lang="zh-CN" altLang="en-US" sz="2400" b="1">
              <a:solidFill>
                <a:schemeClr val="bg1"/>
              </a:solidFill>
              <a:ea typeface="黑体" panose="02010609060101010101" charset="-122"/>
            </a:endParaRPr>
          </a:p>
          <a:p>
            <a:r>
              <a:rPr lang="zh-CN" altLang="en-US" sz="2400" b="1">
                <a:solidFill>
                  <a:schemeClr val="bg1"/>
                </a:solidFill>
                <a:ea typeface="黑体" panose="02010609060101010101" charset="-122"/>
              </a:rPr>
              <a:t>（</a:t>
            </a:r>
            <a:r>
              <a:rPr lang="en-US" altLang="zh-CN" sz="2400" b="1">
                <a:solidFill>
                  <a:schemeClr val="bg1"/>
                </a:solidFill>
                <a:ea typeface="黑体" panose="02010609060101010101" charset="-122"/>
              </a:rPr>
              <a:t>Message</a:t>
            </a:r>
            <a:r>
              <a:rPr lang="zh-CN" altLang="en-US" sz="2400" b="1">
                <a:solidFill>
                  <a:schemeClr val="bg1"/>
                </a:solidFill>
                <a:ea typeface="黑体" panose="02010609060101010101" charset="-122"/>
              </a:rPr>
              <a:t>）</a:t>
            </a:r>
            <a:endParaRPr lang="zh-CN" altLang="en-US" sz="2400" b="1">
              <a:solidFill>
                <a:schemeClr val="bg1"/>
              </a:solidFill>
              <a:ea typeface="黑体" panose="02010609060101010101" charset="-122"/>
            </a:endParaRPr>
          </a:p>
        </p:txBody>
      </p:sp>
      <p:sp>
        <p:nvSpPr>
          <p:cNvPr id="293897" name="Rectangle 9"/>
          <p:cNvSpPr>
            <a:spLocks noChangeArrowheads="1"/>
          </p:cNvSpPr>
          <p:nvPr/>
        </p:nvSpPr>
        <p:spPr bwMode="auto">
          <a:xfrm>
            <a:off x="195263" y="4191000"/>
            <a:ext cx="5360987" cy="1074738"/>
          </a:xfrm>
          <a:prstGeom prst="rect">
            <a:avLst/>
          </a:prstGeom>
          <a:solidFill>
            <a:srgbClr val="FFFF99"/>
          </a:solidFill>
          <a:ln w="9525">
            <a:noFill/>
            <a:miter lim="800000"/>
          </a:ln>
          <a:effectLst/>
        </p:spPr>
        <p:txBody>
          <a:bodyPr wrap="none">
            <a:spAutoFit/>
          </a:bodyPr>
          <a:lstStyle/>
          <a:p>
            <a:pPr>
              <a:spcBef>
                <a:spcPct val="30000"/>
              </a:spcBef>
            </a:pPr>
            <a:r>
              <a:rPr lang="zh-CN" altLang="en-US" sz="2800" b="1">
                <a:solidFill>
                  <a:srgbClr val="CC0000"/>
                </a:solidFill>
                <a:ea typeface="黑体" panose="02010609060101010101" charset="-122"/>
              </a:rPr>
              <a:t>描述来自其他对象的</a:t>
            </a:r>
            <a:endParaRPr lang="zh-CN" altLang="en-US" sz="2800" b="1">
              <a:solidFill>
                <a:srgbClr val="CC0000"/>
              </a:solidFill>
              <a:ea typeface="黑体" panose="02010609060101010101" charset="-122"/>
            </a:endParaRPr>
          </a:p>
          <a:p>
            <a:pPr>
              <a:spcBef>
                <a:spcPct val="30000"/>
              </a:spcBef>
            </a:pPr>
            <a:r>
              <a:rPr lang="zh-CN" altLang="en-US" sz="2800" b="1">
                <a:solidFill>
                  <a:srgbClr val="0000FF"/>
                </a:solidFill>
                <a:ea typeface="黑体" panose="02010609060101010101" charset="-122"/>
              </a:rPr>
              <a:t>调用</a:t>
            </a:r>
            <a:r>
              <a:rPr lang="en-US" altLang="zh-CN" sz="2800" b="1">
                <a:solidFill>
                  <a:srgbClr val="0000FF"/>
                </a:solidFill>
                <a:ea typeface="黑体" panose="02010609060101010101" charset="-122"/>
              </a:rPr>
              <a:t>(Call)</a:t>
            </a:r>
            <a:r>
              <a:rPr lang="zh-CN" altLang="en-US" sz="2800" b="1">
                <a:solidFill>
                  <a:srgbClr val="0000FF"/>
                </a:solidFill>
                <a:ea typeface="黑体" panose="02010609060101010101" charset="-122"/>
              </a:rPr>
              <a:t>消息</a:t>
            </a:r>
            <a:r>
              <a:rPr lang="zh-CN" altLang="en-US" sz="2800" b="1">
                <a:solidFill>
                  <a:srgbClr val="CC0000"/>
                </a:solidFill>
                <a:ea typeface="黑体" panose="02010609060101010101" charset="-122"/>
              </a:rPr>
              <a:t>被回应的时间跨度</a:t>
            </a:r>
            <a:endParaRPr lang="zh-CN" altLang="en-US" sz="2800" b="1">
              <a:solidFill>
                <a:srgbClr val="CC0000"/>
              </a:solidFill>
              <a:ea typeface="黑体" panose="02010609060101010101" charset="-122"/>
            </a:endParaRPr>
          </a:p>
        </p:txBody>
      </p:sp>
      <p:sp>
        <p:nvSpPr>
          <p:cNvPr id="293898" name="Line 10"/>
          <p:cNvSpPr>
            <a:spLocks noChangeShapeType="1"/>
          </p:cNvSpPr>
          <p:nvPr/>
        </p:nvSpPr>
        <p:spPr bwMode="auto">
          <a:xfrm>
            <a:off x="5105400" y="1752600"/>
            <a:ext cx="3048000" cy="0"/>
          </a:xfrm>
          <a:prstGeom prst="line">
            <a:avLst/>
          </a:prstGeom>
          <a:noFill/>
          <a:ln w="127000">
            <a:solidFill>
              <a:srgbClr val="FF0000"/>
            </a:solidFill>
            <a:round/>
            <a:tailEnd type="triangle" w="med" len="med"/>
          </a:ln>
          <a:effectLst/>
        </p:spPr>
        <p:txBody>
          <a:bodyPr/>
          <a:lstStyle/>
          <a:p>
            <a:endParaRPr lang="zh-CN" altLang="en-US"/>
          </a:p>
        </p:txBody>
      </p:sp>
      <p:sp>
        <p:nvSpPr>
          <p:cNvPr id="293899" name="Line 11"/>
          <p:cNvSpPr>
            <a:spLocks noChangeShapeType="1"/>
          </p:cNvSpPr>
          <p:nvPr/>
        </p:nvSpPr>
        <p:spPr bwMode="auto">
          <a:xfrm>
            <a:off x="8686800" y="2971800"/>
            <a:ext cx="0" cy="3124200"/>
          </a:xfrm>
          <a:prstGeom prst="line">
            <a:avLst/>
          </a:prstGeom>
          <a:noFill/>
          <a:ln w="127000">
            <a:solidFill>
              <a:srgbClr val="0000FF"/>
            </a:solidFill>
            <a:rou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3897"/>
                                        </p:tgtEl>
                                        <p:attrNameLst>
                                          <p:attrName>style.visibility</p:attrName>
                                        </p:attrNameLst>
                                      </p:cBhvr>
                                      <p:to>
                                        <p:strVal val="visible"/>
                                      </p:to>
                                    </p:set>
                                    <p:anim calcmode="lin" valueType="num">
                                      <p:cBhvr additive="base">
                                        <p:cTn id="7" dur="500" fill="hold"/>
                                        <p:tgtEl>
                                          <p:spTgt spid="293897"/>
                                        </p:tgtEl>
                                        <p:attrNameLst>
                                          <p:attrName>ppt_x</p:attrName>
                                        </p:attrNameLst>
                                      </p:cBhvr>
                                      <p:tavLst>
                                        <p:tav tm="0">
                                          <p:val>
                                            <p:strVal val="#ppt_x"/>
                                          </p:val>
                                        </p:tav>
                                        <p:tav tm="100000">
                                          <p:val>
                                            <p:strVal val="#ppt_x"/>
                                          </p:val>
                                        </p:tav>
                                      </p:tavLst>
                                    </p:anim>
                                    <p:anim calcmode="lin" valueType="num">
                                      <p:cBhvr additive="base">
                                        <p:cTn id="8" dur="500" fill="hold"/>
                                        <p:tgtEl>
                                          <p:spTgt spid="2938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xit" presetSubtype="12" fill="hold" grpId="1" nodeType="clickEffect">
                                  <p:stCondLst>
                                    <p:cond delay="0"/>
                                  </p:stCondLst>
                                  <p:childTnLst>
                                    <p:animEffect transition="out" filter="strips(downLeft)">
                                      <p:cBhvr>
                                        <p:cTn id="12" dur="500"/>
                                        <p:tgtEl>
                                          <p:spTgt spid="293897"/>
                                        </p:tgtEl>
                                      </p:cBhvr>
                                    </p:animEffect>
                                    <p:set>
                                      <p:cBhvr>
                                        <p:cTn id="13" dur="1" fill="hold">
                                          <p:stCondLst>
                                            <p:cond delay="499"/>
                                          </p:stCondLst>
                                        </p:cTn>
                                        <p:tgtEl>
                                          <p:spTgt spid="293897"/>
                                        </p:tgtEl>
                                        <p:attrNameLst>
                                          <p:attrName>style.visibility</p:attrName>
                                        </p:attrNameLst>
                                      </p:cBhvr>
                                      <p:to>
                                        <p:strVal val="hidden"/>
                                      </p:to>
                                    </p:set>
                                  </p:childTnLst>
                                </p:cTn>
                              </p:par>
                              <p:par>
                                <p:cTn id="14" presetID="18" presetClass="exit" presetSubtype="12" fill="hold" grpId="0" nodeType="withEffect">
                                  <p:stCondLst>
                                    <p:cond delay="0"/>
                                  </p:stCondLst>
                                  <p:childTnLst>
                                    <p:animEffect transition="out" filter="strips(downLeft)">
                                      <p:cBhvr>
                                        <p:cTn id="15" dur="500"/>
                                        <p:tgtEl>
                                          <p:spTgt spid="293895"/>
                                        </p:tgtEl>
                                      </p:cBhvr>
                                    </p:animEffect>
                                    <p:set>
                                      <p:cBhvr>
                                        <p:cTn id="16" dur="1" fill="hold">
                                          <p:stCondLst>
                                            <p:cond delay="499"/>
                                          </p:stCondLst>
                                        </p:cTn>
                                        <p:tgtEl>
                                          <p:spTgt spid="2938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5" grpId="0" animBg="1"/>
      <p:bldP spid="293897" grpId="0" animBg="1"/>
      <p:bldP spid="293897" grpId="1"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505D17FD-2A93-4063-80D9-0F5ED20F2960}" type="datetime1">
              <a:rPr lang="zh-CN" altLang="en-US"/>
            </a:fld>
            <a:endParaRPr lang="en-US" altLang="zh-CN"/>
          </a:p>
        </p:txBody>
      </p:sp>
      <p:sp>
        <p:nvSpPr>
          <p:cNvPr id="8" name="灯片编号占位符 4"/>
          <p:cNvSpPr>
            <a:spLocks noGrp="1"/>
          </p:cNvSpPr>
          <p:nvPr>
            <p:ph type="sldNum" sz="quarter" idx="11"/>
          </p:nvPr>
        </p:nvSpPr>
        <p:spPr/>
        <p:txBody>
          <a:bodyPr/>
          <a:lstStyle/>
          <a:p>
            <a:fld id="{9F3B36EC-6BF4-4CEE-8F3F-B3EC9F948FD4}" type="slidenum">
              <a:rPr lang="en-US" altLang="zh-CN"/>
            </a:fld>
            <a:endParaRPr lang="en-US" altLang="zh-CN"/>
          </a:p>
        </p:txBody>
      </p:sp>
      <p:pic>
        <p:nvPicPr>
          <p:cNvPr id="309261" name="Picture 13" descr="双方通话序列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200400" y="0"/>
            <a:ext cx="4935538" cy="6858000"/>
          </a:xfrm>
          <a:prstGeom prst="rect">
            <a:avLst/>
          </a:prstGeom>
          <a:noFill/>
        </p:spPr>
      </p:pic>
      <p:sp>
        <p:nvSpPr>
          <p:cNvPr id="309255" name="Rectangle 7"/>
          <p:cNvSpPr>
            <a:spLocks noChangeArrowheads="1"/>
          </p:cNvSpPr>
          <p:nvPr/>
        </p:nvSpPr>
        <p:spPr bwMode="auto">
          <a:xfrm>
            <a:off x="1144588" y="3124200"/>
            <a:ext cx="1403350" cy="1066800"/>
          </a:xfrm>
          <a:prstGeom prst="rect">
            <a:avLst/>
          </a:prstGeom>
          <a:solidFill>
            <a:srgbClr val="FFFF99"/>
          </a:solidFill>
          <a:ln w="9525">
            <a:noFill/>
            <a:miter lim="800000"/>
          </a:ln>
          <a:effectLst/>
        </p:spPr>
        <p:txBody>
          <a:bodyPr wrap="none">
            <a:spAutoFit/>
          </a:bodyPr>
          <a:lstStyle/>
          <a:p>
            <a:r>
              <a:rPr lang="zh-CN" altLang="en-US" sz="3200" b="1">
                <a:solidFill>
                  <a:srgbClr val="CC0000"/>
                </a:solidFill>
                <a:ea typeface="黑体" panose="02010609060101010101" charset="-122"/>
              </a:rPr>
              <a:t>通电话</a:t>
            </a:r>
            <a:br>
              <a:rPr lang="zh-CN" altLang="en-US" sz="3200" b="1">
                <a:solidFill>
                  <a:srgbClr val="CC0000"/>
                </a:solidFill>
                <a:ea typeface="黑体" panose="02010609060101010101" charset="-122"/>
              </a:rPr>
            </a:br>
            <a:r>
              <a:rPr lang="zh-CN" altLang="en-US" sz="3200" b="1">
                <a:solidFill>
                  <a:srgbClr val="CC0000"/>
                </a:solidFill>
                <a:ea typeface="黑体" panose="02010609060101010101" charset="-122"/>
              </a:rPr>
              <a:t>序列图</a:t>
            </a:r>
            <a:endParaRPr lang="zh-CN" altLang="en-US" sz="3200" b="1">
              <a:solidFill>
                <a:srgbClr val="CC0000"/>
              </a:solidFill>
              <a:ea typeface="黑体" panose="02010609060101010101" charset="-122"/>
            </a:endParaRPr>
          </a:p>
        </p:txBody>
      </p:sp>
      <p:sp>
        <p:nvSpPr>
          <p:cNvPr id="309259" name="AutoShape 11"/>
          <p:cNvSpPr/>
          <p:nvPr/>
        </p:nvSpPr>
        <p:spPr bwMode="auto">
          <a:xfrm>
            <a:off x="762000" y="914400"/>
            <a:ext cx="2514600" cy="457200"/>
          </a:xfrm>
          <a:prstGeom prst="borderCallout1">
            <a:avLst>
              <a:gd name="adj1" fmla="val -16667"/>
              <a:gd name="adj2" fmla="val 4546"/>
              <a:gd name="adj3" fmla="val -16667"/>
              <a:gd name="adj4" fmla="val 121907"/>
            </a:avLst>
          </a:prstGeom>
          <a:solidFill>
            <a:srgbClr val="0000FF"/>
          </a:solidFill>
          <a:ln w="38100">
            <a:solidFill>
              <a:srgbClr val="0000FF"/>
            </a:solidFill>
            <a:miter lim="800000"/>
          </a:ln>
          <a:effectLst/>
        </p:spPr>
        <p:txBody>
          <a:bodyPr anchor="ctr" anchorCtr="1"/>
          <a:lstStyle/>
          <a:p>
            <a:r>
              <a:rPr lang="zh-CN" altLang="en-US" sz="2400" b="1">
                <a:solidFill>
                  <a:schemeClr val="bg1"/>
                </a:solidFill>
                <a:ea typeface="黑体" panose="02010609060101010101" charset="-122"/>
              </a:rPr>
              <a:t>发送</a:t>
            </a:r>
            <a:r>
              <a:rPr lang="en-US" altLang="zh-CN" sz="2400" b="1">
                <a:solidFill>
                  <a:schemeClr val="bg1"/>
                </a:solidFill>
                <a:ea typeface="黑体" panose="02010609060101010101" charset="-122"/>
              </a:rPr>
              <a:t>(Send)</a:t>
            </a:r>
            <a:endParaRPr lang="en-US" altLang="zh-CN" sz="2400" b="1">
              <a:solidFill>
                <a:schemeClr val="bg1"/>
              </a:solidFill>
              <a:ea typeface="黑体" panose="02010609060101010101" charset="-122"/>
            </a:endParaRPr>
          </a:p>
        </p:txBody>
      </p:sp>
      <p:sp>
        <p:nvSpPr>
          <p:cNvPr id="309260" name="AutoShape 12"/>
          <p:cNvSpPr/>
          <p:nvPr/>
        </p:nvSpPr>
        <p:spPr bwMode="auto">
          <a:xfrm>
            <a:off x="762000" y="1524000"/>
            <a:ext cx="2514600" cy="457200"/>
          </a:xfrm>
          <a:prstGeom prst="borderCallout1">
            <a:avLst>
              <a:gd name="adj1" fmla="val -16667"/>
              <a:gd name="adj2" fmla="val 4546"/>
              <a:gd name="adj3" fmla="val -16667"/>
              <a:gd name="adj4" fmla="val 121907"/>
            </a:avLst>
          </a:prstGeom>
          <a:solidFill>
            <a:srgbClr val="0000FF"/>
          </a:solidFill>
          <a:ln w="38100">
            <a:solidFill>
              <a:srgbClr val="0000FF"/>
            </a:solidFill>
            <a:miter lim="800000"/>
          </a:ln>
          <a:effectLst/>
        </p:spPr>
        <p:txBody>
          <a:bodyPr anchor="ctr" anchorCtr="1"/>
          <a:lstStyle/>
          <a:p>
            <a:r>
              <a:rPr lang="zh-CN" altLang="en-US" sz="2400" b="1">
                <a:solidFill>
                  <a:schemeClr val="bg1"/>
                </a:solidFill>
                <a:ea typeface="黑体" panose="02010609060101010101" charset="-122"/>
              </a:rPr>
              <a:t>调用</a:t>
            </a:r>
            <a:r>
              <a:rPr lang="en-US" altLang="zh-CN" sz="2400" b="1">
                <a:solidFill>
                  <a:schemeClr val="bg1"/>
                </a:solidFill>
                <a:ea typeface="黑体" panose="02010609060101010101" charset="-122"/>
              </a:rPr>
              <a:t>(Call)</a:t>
            </a:r>
            <a:endParaRPr lang="en-US" altLang="zh-CN" sz="2400" b="1">
              <a:solidFill>
                <a:schemeClr val="bg1"/>
              </a:solidFill>
              <a:ea typeface="黑体" panose="02010609060101010101" charset="-122"/>
            </a:endParaRPr>
          </a:p>
        </p:txBody>
      </p:sp>
      <p:sp>
        <p:nvSpPr>
          <p:cNvPr id="309262" name="Rectangle 14"/>
          <p:cNvSpPr>
            <a:spLocks noChangeArrowheads="1"/>
          </p:cNvSpPr>
          <p:nvPr/>
        </p:nvSpPr>
        <p:spPr bwMode="auto">
          <a:xfrm>
            <a:off x="6350" y="4800600"/>
            <a:ext cx="3841750" cy="579438"/>
          </a:xfrm>
          <a:prstGeom prst="rect">
            <a:avLst/>
          </a:prstGeom>
          <a:solidFill>
            <a:srgbClr val="FF0000"/>
          </a:solidFill>
          <a:ln w="9525" algn="ctr">
            <a:noFill/>
            <a:miter lim="800000"/>
          </a:ln>
          <a:effectLst/>
        </p:spPr>
        <p:txBody>
          <a:bodyPr wrap="none">
            <a:spAutoFit/>
          </a:bodyPr>
          <a:lstStyle/>
          <a:p>
            <a:r>
              <a:rPr lang="zh-CN" altLang="en-US" sz="3200" b="1">
                <a:solidFill>
                  <a:schemeClr val="bg1"/>
                </a:solidFill>
                <a:ea typeface="黑体" panose="02010609060101010101" charset="-122"/>
              </a:rPr>
              <a:t>强调消息的时间顺序</a:t>
            </a:r>
            <a:endParaRPr lang="zh-CN" altLang="en-US" sz="3200" b="1">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09259"/>
                                        </p:tgtEl>
                                        <p:attrNameLst>
                                          <p:attrName>style.visibility</p:attrName>
                                        </p:attrNameLst>
                                      </p:cBhvr>
                                      <p:to>
                                        <p:strVal val="visible"/>
                                      </p:to>
                                    </p:set>
                                    <p:animEffect transition="in" filter="strips(downRight)">
                                      <p:cBhvr>
                                        <p:cTn id="7" dur="500"/>
                                        <p:tgtEl>
                                          <p:spTgt spid="30925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09260"/>
                                        </p:tgtEl>
                                        <p:attrNameLst>
                                          <p:attrName>style.visibility</p:attrName>
                                        </p:attrNameLst>
                                      </p:cBhvr>
                                      <p:to>
                                        <p:strVal val="visible"/>
                                      </p:to>
                                    </p:set>
                                    <p:animEffect transition="in" filter="strips(downRight)">
                                      <p:cBhvr>
                                        <p:cTn id="12" dur="500"/>
                                        <p:tgtEl>
                                          <p:spTgt spid="30926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09262"/>
                                        </p:tgtEl>
                                        <p:attrNameLst>
                                          <p:attrName>style.visibility</p:attrName>
                                        </p:attrNameLst>
                                      </p:cBhvr>
                                      <p:to>
                                        <p:strVal val="visible"/>
                                      </p:to>
                                    </p:set>
                                    <p:animEffect transition="in" filter="box(in)">
                                      <p:cBhvr>
                                        <p:cTn id="17" dur="500"/>
                                        <p:tgtEl>
                                          <p:spTgt spid="309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9" grpId="0" animBg="1"/>
      <p:bldP spid="309260" grpId="0" animBg="1"/>
      <p:bldP spid="30926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F101D55D-4B40-48E6-AF0D-802B7C048279}" type="datetime1">
              <a:rPr lang="zh-CN" altLang="en-US"/>
            </a:fld>
            <a:endParaRPr lang="en-US" altLang="zh-CN"/>
          </a:p>
        </p:txBody>
      </p:sp>
      <p:sp>
        <p:nvSpPr>
          <p:cNvPr id="11" name="灯片编号占位符 4"/>
          <p:cNvSpPr>
            <a:spLocks noGrp="1"/>
          </p:cNvSpPr>
          <p:nvPr>
            <p:ph type="sldNum" sz="quarter" idx="11"/>
          </p:nvPr>
        </p:nvSpPr>
        <p:spPr/>
        <p:txBody>
          <a:bodyPr/>
          <a:lstStyle/>
          <a:p>
            <a:fld id="{8FB6FEB9-22CA-4F84-920A-CD1ED0CA12F7}" type="slidenum">
              <a:rPr lang="en-US" altLang="zh-CN"/>
            </a:fld>
            <a:endParaRPr lang="en-US" altLang="zh-CN"/>
          </a:p>
        </p:txBody>
      </p:sp>
      <p:sp>
        <p:nvSpPr>
          <p:cNvPr id="303106"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03107" name="Rectangle 3"/>
          <p:cNvSpPr>
            <a:spLocks noGrp="1" noChangeArrowheads="1"/>
          </p:cNvSpPr>
          <p:nvPr>
            <p:ph type="body" idx="1"/>
          </p:nvPr>
        </p:nvSpPr>
        <p:spPr/>
        <p:txBody>
          <a:bodyPr/>
          <a:lstStyle/>
          <a:p>
            <a:r>
              <a:rPr lang="en-US" altLang="zh-CN">
                <a:solidFill>
                  <a:srgbClr val="0000FF"/>
                </a:solidFill>
                <a:latin typeface="黑体" panose="02010609060101010101" charset="-122"/>
              </a:rPr>
              <a:t>⑵</a:t>
            </a:r>
            <a:r>
              <a:rPr lang="zh-CN" altLang="en-US">
                <a:solidFill>
                  <a:srgbClr val="0000FF"/>
                </a:solidFill>
              </a:rPr>
              <a:t>协作图</a:t>
            </a:r>
            <a:r>
              <a:rPr lang="zh-CN" altLang="en-US"/>
              <a:t>（</a:t>
            </a:r>
            <a:r>
              <a:rPr lang="en-US" altLang="zh-CN"/>
              <a:t>Collaboration Diagram</a:t>
            </a:r>
            <a:r>
              <a:rPr lang="zh-CN" altLang="en-US"/>
              <a:t>）</a:t>
            </a:r>
            <a:endParaRPr lang="zh-CN" altLang="en-US"/>
          </a:p>
          <a:p>
            <a:pPr lvl="1"/>
            <a:r>
              <a:rPr lang="zh-CN" altLang="en-US"/>
              <a:t>与相关的</a:t>
            </a:r>
            <a:r>
              <a:rPr lang="zh-CN" altLang="en-US">
                <a:solidFill>
                  <a:srgbClr val="0000FF"/>
                </a:solidFill>
              </a:rPr>
              <a:t>序列图</a:t>
            </a:r>
            <a:r>
              <a:rPr lang="zh-CN" altLang="en-US"/>
              <a:t>有明确的对应关系。</a:t>
            </a:r>
            <a:endParaRPr lang="zh-CN" altLang="en-US"/>
          </a:p>
          <a:p>
            <a:r>
              <a:rPr lang="en-US" altLang="zh-CN">
                <a:solidFill>
                  <a:srgbClr val="CC0000"/>
                </a:solidFill>
              </a:rPr>
              <a:t>【</a:t>
            </a:r>
            <a:r>
              <a:rPr lang="zh-CN" altLang="en-US">
                <a:solidFill>
                  <a:srgbClr val="CC0000"/>
                </a:solidFill>
              </a:rPr>
              <a:t>组成</a:t>
            </a:r>
            <a:r>
              <a:rPr lang="en-US" altLang="zh-CN">
                <a:solidFill>
                  <a:srgbClr val="CC0000"/>
                </a:solidFill>
              </a:rPr>
              <a:t>】</a:t>
            </a:r>
            <a:endParaRPr lang="en-US" altLang="zh-CN">
              <a:solidFill>
                <a:srgbClr val="CC0000"/>
              </a:solidFill>
            </a:endParaRPr>
          </a:p>
          <a:p>
            <a:pPr lvl="1"/>
            <a:r>
              <a:rPr lang="en-US" altLang="zh-CN">
                <a:solidFill>
                  <a:srgbClr val="0000FF"/>
                </a:solidFill>
              </a:rPr>
              <a:t>⑴</a:t>
            </a:r>
            <a:r>
              <a:rPr lang="zh-CN" altLang="en-US">
                <a:solidFill>
                  <a:srgbClr val="0000FF"/>
                </a:solidFill>
              </a:rPr>
              <a:t>对象（</a:t>
            </a:r>
            <a:r>
              <a:rPr lang="en-US" altLang="zh-CN">
                <a:solidFill>
                  <a:srgbClr val="0000FF"/>
                </a:solidFill>
              </a:rPr>
              <a:t>Object</a:t>
            </a:r>
            <a:r>
              <a:rPr lang="zh-CN" altLang="en-US">
                <a:solidFill>
                  <a:srgbClr val="0000FF"/>
                </a:solidFill>
              </a:rPr>
              <a:t>）	⑵消息（</a:t>
            </a:r>
            <a:r>
              <a:rPr lang="en-US" altLang="zh-CN">
                <a:solidFill>
                  <a:srgbClr val="0000FF"/>
                </a:solidFill>
              </a:rPr>
              <a:t>Message</a:t>
            </a:r>
            <a:r>
              <a:rPr lang="zh-CN" altLang="en-US">
                <a:solidFill>
                  <a:srgbClr val="0000FF"/>
                </a:solidFill>
              </a:rPr>
              <a:t>）</a:t>
            </a:r>
            <a:endParaRPr lang="zh-CN" altLang="en-US"/>
          </a:p>
        </p:txBody>
      </p:sp>
      <p:pic>
        <p:nvPicPr>
          <p:cNvPr id="303108" name="Picture 4" descr="序列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09600" y="2925763"/>
            <a:ext cx="3446463" cy="3932237"/>
          </a:xfrm>
          <a:prstGeom prst="rect">
            <a:avLst/>
          </a:prstGeom>
          <a:noFill/>
        </p:spPr>
      </p:pic>
      <p:pic>
        <p:nvPicPr>
          <p:cNvPr id="303109" name="Picture 5" descr="协作图"/>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280025" y="2971800"/>
            <a:ext cx="3306763" cy="3571875"/>
          </a:xfrm>
          <a:prstGeom prst="rect">
            <a:avLst/>
          </a:prstGeom>
          <a:noFill/>
        </p:spPr>
      </p:pic>
      <p:sp>
        <p:nvSpPr>
          <p:cNvPr id="303110" name="AutoShape 6"/>
          <p:cNvSpPr>
            <a:spLocks noChangeArrowheads="1"/>
          </p:cNvSpPr>
          <p:nvPr/>
        </p:nvSpPr>
        <p:spPr bwMode="auto">
          <a:xfrm>
            <a:off x="4038600" y="4267200"/>
            <a:ext cx="1295400" cy="762000"/>
          </a:xfrm>
          <a:prstGeom prst="rightArrow">
            <a:avLst>
              <a:gd name="adj1" fmla="val 50000"/>
              <a:gd name="adj2" fmla="val 42500"/>
            </a:avLst>
          </a:prstGeom>
          <a:solidFill>
            <a:srgbClr val="FFFF99"/>
          </a:solidFill>
          <a:ln w="9525">
            <a:solidFill>
              <a:schemeClr val="tx1"/>
            </a:solidFill>
            <a:miter lim="800000"/>
          </a:ln>
          <a:effectLst/>
        </p:spPr>
        <p:txBody>
          <a:bodyPr wrap="none" anchor="ctr"/>
          <a:lstStyle/>
          <a:p>
            <a:endParaRPr lang="zh-CN" altLang="en-US"/>
          </a:p>
        </p:txBody>
      </p:sp>
      <p:sp>
        <p:nvSpPr>
          <p:cNvPr id="303111" name="Rectangle 7"/>
          <p:cNvSpPr>
            <a:spLocks noChangeArrowheads="1"/>
          </p:cNvSpPr>
          <p:nvPr/>
        </p:nvSpPr>
        <p:spPr bwMode="auto">
          <a:xfrm>
            <a:off x="1219200" y="2133600"/>
            <a:ext cx="1970088" cy="946150"/>
          </a:xfrm>
          <a:prstGeom prst="rect">
            <a:avLst/>
          </a:prstGeom>
          <a:solidFill>
            <a:srgbClr val="0000FF"/>
          </a:solidFill>
          <a:ln w="9525">
            <a:noFill/>
            <a:miter lim="800000"/>
          </a:ln>
          <a:effectLst/>
        </p:spPr>
        <p:txBody>
          <a:bodyPr wrap="none">
            <a:spAutoFit/>
          </a:bodyPr>
          <a:lstStyle/>
          <a:p>
            <a:r>
              <a:rPr lang="zh-CN" altLang="en-US" sz="2800" b="1">
                <a:solidFill>
                  <a:schemeClr val="bg1"/>
                </a:solidFill>
                <a:ea typeface="黑体" panose="02010609060101010101" charset="-122"/>
              </a:rPr>
              <a:t>强调消息</a:t>
            </a:r>
            <a:endParaRPr lang="zh-CN" altLang="en-US" sz="2800" b="1">
              <a:solidFill>
                <a:schemeClr val="bg1"/>
              </a:solidFill>
              <a:ea typeface="黑体" panose="02010609060101010101" charset="-122"/>
            </a:endParaRPr>
          </a:p>
          <a:p>
            <a:r>
              <a:rPr lang="zh-CN" altLang="en-US" sz="2800" b="1">
                <a:solidFill>
                  <a:schemeClr val="bg1"/>
                </a:solidFill>
                <a:ea typeface="黑体" panose="02010609060101010101" charset="-122"/>
              </a:rPr>
              <a:t>的时间顺序</a:t>
            </a:r>
            <a:endParaRPr lang="zh-CN" altLang="en-US" sz="2800" b="1">
              <a:solidFill>
                <a:schemeClr val="bg1"/>
              </a:solidFill>
              <a:ea typeface="黑体" panose="02010609060101010101" charset="-122"/>
            </a:endParaRPr>
          </a:p>
        </p:txBody>
      </p:sp>
      <p:sp>
        <p:nvSpPr>
          <p:cNvPr id="303112" name="Rectangle 8"/>
          <p:cNvSpPr>
            <a:spLocks noChangeArrowheads="1"/>
          </p:cNvSpPr>
          <p:nvPr/>
        </p:nvSpPr>
        <p:spPr bwMode="auto">
          <a:xfrm>
            <a:off x="4648200" y="2209800"/>
            <a:ext cx="3756025" cy="946150"/>
          </a:xfrm>
          <a:prstGeom prst="rect">
            <a:avLst/>
          </a:prstGeom>
          <a:solidFill>
            <a:srgbClr val="0000FF"/>
          </a:solidFill>
          <a:ln w="9525" algn="ctr">
            <a:noFill/>
            <a:miter lim="800000"/>
          </a:ln>
          <a:effectLst/>
        </p:spPr>
        <p:txBody>
          <a:bodyPr wrap="none">
            <a:spAutoFit/>
          </a:bodyPr>
          <a:lstStyle/>
          <a:p>
            <a:r>
              <a:rPr lang="zh-CN" altLang="en-US" sz="2800" b="1">
                <a:solidFill>
                  <a:schemeClr val="bg1"/>
                </a:solidFill>
                <a:ea typeface="黑体" panose="02010609060101010101" charset="-122"/>
              </a:rPr>
              <a:t>强调发送和接受消息的</a:t>
            </a:r>
            <a:endParaRPr lang="zh-CN" altLang="en-US" sz="2800" b="1">
              <a:solidFill>
                <a:schemeClr val="bg1"/>
              </a:solidFill>
              <a:ea typeface="黑体" panose="02010609060101010101" charset="-122"/>
            </a:endParaRPr>
          </a:p>
          <a:p>
            <a:r>
              <a:rPr lang="zh-CN" altLang="en-US" sz="2800" b="1">
                <a:solidFill>
                  <a:schemeClr val="bg1"/>
                </a:solidFill>
                <a:ea typeface="黑体" panose="02010609060101010101" charset="-122"/>
              </a:rPr>
              <a:t>对象之间的组织结构</a:t>
            </a:r>
            <a:endParaRPr lang="zh-CN" altLang="en-US" sz="2800" b="1">
              <a:solidFill>
                <a:schemeClr val="bg1"/>
              </a:solidFill>
              <a:ea typeface="黑体" panose="02010609060101010101" charset="-122"/>
            </a:endParaRPr>
          </a:p>
        </p:txBody>
      </p:sp>
      <p:sp>
        <p:nvSpPr>
          <p:cNvPr id="303113" name="Rectangle 9"/>
          <p:cNvSpPr>
            <a:spLocks noChangeArrowheads="1"/>
          </p:cNvSpPr>
          <p:nvPr/>
        </p:nvSpPr>
        <p:spPr bwMode="auto">
          <a:xfrm>
            <a:off x="4114800" y="4038600"/>
            <a:ext cx="895350" cy="1074738"/>
          </a:xfrm>
          <a:prstGeom prst="rect">
            <a:avLst/>
          </a:prstGeom>
          <a:noFill/>
          <a:ln w="9525">
            <a:noFill/>
            <a:miter lim="800000"/>
          </a:ln>
          <a:effectLst/>
        </p:spPr>
        <p:txBody>
          <a:bodyPr wrap="none">
            <a:spAutoFit/>
          </a:bodyPr>
          <a:lstStyle/>
          <a:p>
            <a:pPr>
              <a:spcBef>
                <a:spcPct val="30000"/>
              </a:spcBef>
            </a:pPr>
            <a:r>
              <a:rPr lang="zh-CN" altLang="en-US" sz="2800" b="1">
                <a:solidFill>
                  <a:srgbClr val="0000FF"/>
                </a:solidFill>
                <a:ea typeface="黑体" panose="02010609060101010101" charset="-122"/>
              </a:rPr>
              <a:t>建模</a:t>
            </a:r>
            <a:endParaRPr lang="zh-CN" altLang="en-US" sz="2800" b="1">
              <a:solidFill>
                <a:srgbClr val="0000FF"/>
              </a:solidFill>
              <a:ea typeface="黑体" panose="02010609060101010101" charset="-122"/>
            </a:endParaRPr>
          </a:p>
          <a:p>
            <a:pPr>
              <a:spcBef>
                <a:spcPct val="30000"/>
              </a:spcBef>
            </a:pPr>
            <a:r>
              <a:rPr lang="zh-CN" altLang="en-US" sz="2800" b="1">
                <a:solidFill>
                  <a:srgbClr val="0000FF"/>
                </a:solidFill>
                <a:ea typeface="黑体" panose="02010609060101010101" charset="-122"/>
              </a:rPr>
              <a:t>工具</a:t>
            </a:r>
            <a:endParaRPr lang="zh-CN" altLang="en-US" sz="2800" b="1">
              <a:solidFill>
                <a:srgbClr val="0000FF"/>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3108"/>
                                        </p:tgtEl>
                                        <p:attrNameLst>
                                          <p:attrName>style.visibility</p:attrName>
                                        </p:attrNameLst>
                                      </p:cBhvr>
                                      <p:to>
                                        <p:strVal val="visible"/>
                                      </p:to>
                                    </p:set>
                                    <p:animEffect transition="in" filter="box(in)">
                                      <p:cBhvr>
                                        <p:cTn id="7" dur="500"/>
                                        <p:tgtEl>
                                          <p:spTgt spid="30310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03110"/>
                                        </p:tgtEl>
                                        <p:attrNameLst>
                                          <p:attrName>style.visibility</p:attrName>
                                        </p:attrNameLst>
                                      </p:cBhvr>
                                      <p:to>
                                        <p:strVal val="visible"/>
                                      </p:to>
                                    </p:set>
                                    <p:animEffect transition="in" filter="strips(downRight)">
                                      <p:cBhvr>
                                        <p:cTn id="12" dur="500"/>
                                        <p:tgtEl>
                                          <p:spTgt spid="303110"/>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303113"/>
                                        </p:tgtEl>
                                        <p:attrNameLst>
                                          <p:attrName>style.visibility</p:attrName>
                                        </p:attrNameLst>
                                      </p:cBhvr>
                                      <p:to>
                                        <p:strVal val="visible"/>
                                      </p:to>
                                    </p:set>
                                    <p:animEffect transition="in" filter="strips(downRight)">
                                      <p:cBhvr>
                                        <p:cTn id="15" dur="500"/>
                                        <p:tgtEl>
                                          <p:spTgt spid="30311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03109"/>
                                        </p:tgtEl>
                                        <p:attrNameLst>
                                          <p:attrName>style.visibility</p:attrName>
                                        </p:attrNameLst>
                                      </p:cBhvr>
                                      <p:to>
                                        <p:strVal val="visible"/>
                                      </p:to>
                                    </p:set>
                                    <p:animEffect transition="in" filter="box(in)">
                                      <p:cBhvr>
                                        <p:cTn id="20" dur="500"/>
                                        <p:tgtEl>
                                          <p:spTgt spid="30310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3111"/>
                                        </p:tgtEl>
                                        <p:attrNameLst>
                                          <p:attrName>style.visibility</p:attrName>
                                        </p:attrNameLst>
                                      </p:cBhvr>
                                      <p:to>
                                        <p:strVal val="visible"/>
                                      </p:to>
                                    </p:set>
                                    <p:anim calcmode="lin" valueType="num">
                                      <p:cBhvr additive="base">
                                        <p:cTn id="25" dur="500" fill="hold"/>
                                        <p:tgtEl>
                                          <p:spTgt spid="303111"/>
                                        </p:tgtEl>
                                        <p:attrNameLst>
                                          <p:attrName>ppt_x</p:attrName>
                                        </p:attrNameLst>
                                      </p:cBhvr>
                                      <p:tavLst>
                                        <p:tav tm="0">
                                          <p:val>
                                            <p:strVal val="#ppt_x"/>
                                          </p:val>
                                        </p:tav>
                                        <p:tav tm="100000">
                                          <p:val>
                                            <p:strVal val="#ppt_x"/>
                                          </p:val>
                                        </p:tav>
                                      </p:tavLst>
                                    </p:anim>
                                    <p:anim calcmode="lin" valueType="num">
                                      <p:cBhvr additive="base">
                                        <p:cTn id="26" dur="500" fill="hold"/>
                                        <p:tgtEl>
                                          <p:spTgt spid="3031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3112"/>
                                        </p:tgtEl>
                                        <p:attrNameLst>
                                          <p:attrName>style.visibility</p:attrName>
                                        </p:attrNameLst>
                                      </p:cBhvr>
                                      <p:to>
                                        <p:strVal val="visible"/>
                                      </p:to>
                                    </p:set>
                                    <p:anim calcmode="lin" valueType="num">
                                      <p:cBhvr additive="base">
                                        <p:cTn id="31" dur="500" fill="hold"/>
                                        <p:tgtEl>
                                          <p:spTgt spid="303112"/>
                                        </p:tgtEl>
                                        <p:attrNameLst>
                                          <p:attrName>ppt_x</p:attrName>
                                        </p:attrNameLst>
                                      </p:cBhvr>
                                      <p:tavLst>
                                        <p:tav tm="0">
                                          <p:val>
                                            <p:strVal val="#ppt_x"/>
                                          </p:val>
                                        </p:tav>
                                        <p:tav tm="100000">
                                          <p:val>
                                            <p:strVal val="#ppt_x"/>
                                          </p:val>
                                        </p:tav>
                                      </p:tavLst>
                                    </p:anim>
                                    <p:anim calcmode="lin" valueType="num">
                                      <p:cBhvr additive="base">
                                        <p:cTn id="32" dur="500" fill="hold"/>
                                        <p:tgtEl>
                                          <p:spTgt spid="3031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303111"/>
                                        </p:tgtEl>
                                        <p:attrNameLst>
                                          <p:attrName>ppt_x</p:attrName>
                                        </p:attrNameLst>
                                      </p:cBhvr>
                                      <p:tavLst>
                                        <p:tav tm="0">
                                          <p:val>
                                            <p:strVal val="ppt_x"/>
                                          </p:val>
                                        </p:tav>
                                        <p:tav tm="100000">
                                          <p:val>
                                            <p:strVal val="ppt_x"/>
                                          </p:val>
                                        </p:tav>
                                      </p:tavLst>
                                    </p:anim>
                                    <p:anim calcmode="lin" valueType="num">
                                      <p:cBhvr additive="base">
                                        <p:cTn id="37" dur="500"/>
                                        <p:tgtEl>
                                          <p:spTgt spid="303111"/>
                                        </p:tgtEl>
                                        <p:attrNameLst>
                                          <p:attrName>ppt_y</p:attrName>
                                        </p:attrNameLst>
                                      </p:cBhvr>
                                      <p:tavLst>
                                        <p:tav tm="0">
                                          <p:val>
                                            <p:strVal val="ppt_y"/>
                                          </p:val>
                                        </p:tav>
                                        <p:tav tm="100000">
                                          <p:val>
                                            <p:strVal val="1+ppt_h/2"/>
                                          </p:val>
                                        </p:tav>
                                      </p:tavLst>
                                    </p:anim>
                                    <p:set>
                                      <p:cBhvr>
                                        <p:cTn id="38" dur="1" fill="hold">
                                          <p:stCondLst>
                                            <p:cond delay="499"/>
                                          </p:stCondLst>
                                        </p:cTn>
                                        <p:tgtEl>
                                          <p:spTgt spid="303111"/>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303112"/>
                                        </p:tgtEl>
                                        <p:attrNameLst>
                                          <p:attrName>ppt_x</p:attrName>
                                        </p:attrNameLst>
                                      </p:cBhvr>
                                      <p:tavLst>
                                        <p:tav tm="0">
                                          <p:val>
                                            <p:strVal val="ppt_x"/>
                                          </p:val>
                                        </p:tav>
                                        <p:tav tm="100000">
                                          <p:val>
                                            <p:strVal val="ppt_x"/>
                                          </p:val>
                                        </p:tav>
                                      </p:tavLst>
                                    </p:anim>
                                    <p:anim calcmode="lin" valueType="num">
                                      <p:cBhvr additive="base">
                                        <p:cTn id="41" dur="500"/>
                                        <p:tgtEl>
                                          <p:spTgt spid="303112"/>
                                        </p:tgtEl>
                                        <p:attrNameLst>
                                          <p:attrName>ppt_y</p:attrName>
                                        </p:attrNameLst>
                                      </p:cBhvr>
                                      <p:tavLst>
                                        <p:tav tm="0">
                                          <p:val>
                                            <p:strVal val="ppt_y"/>
                                          </p:val>
                                        </p:tav>
                                        <p:tav tm="100000">
                                          <p:val>
                                            <p:strVal val="1+ppt_h/2"/>
                                          </p:val>
                                        </p:tav>
                                      </p:tavLst>
                                    </p:anim>
                                    <p:set>
                                      <p:cBhvr>
                                        <p:cTn id="42" dur="1" fill="hold">
                                          <p:stCondLst>
                                            <p:cond delay="499"/>
                                          </p:stCondLst>
                                        </p:cTn>
                                        <p:tgtEl>
                                          <p:spTgt spid="3031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03107">
                                            <p:txEl>
                                              <p:pRg st="2" end="2"/>
                                            </p:txEl>
                                          </p:spTgt>
                                        </p:tgtEl>
                                        <p:attrNameLst>
                                          <p:attrName>style.visibility</p:attrName>
                                        </p:attrNameLst>
                                      </p:cBhvr>
                                      <p:to>
                                        <p:strVal val="visible"/>
                                      </p:to>
                                    </p:set>
                                    <p:animEffect transition="in" filter="strips(downRight)">
                                      <p:cBhvr>
                                        <p:cTn id="47" dur="500"/>
                                        <p:tgtEl>
                                          <p:spTgt spid="303107">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303107">
                                            <p:txEl>
                                              <p:pRg st="3" end="3"/>
                                            </p:txEl>
                                          </p:spTgt>
                                        </p:tgtEl>
                                        <p:attrNameLst>
                                          <p:attrName>style.visibility</p:attrName>
                                        </p:attrNameLst>
                                      </p:cBhvr>
                                      <p:to>
                                        <p:strVal val="visible"/>
                                      </p:to>
                                    </p:set>
                                    <p:animEffect transition="in" filter="strips(downRight)">
                                      <p:cBhvr>
                                        <p:cTn id="52" dur="500"/>
                                        <p:tgtEl>
                                          <p:spTgt spid="303107">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303108"/>
                                        </p:tgtEl>
                                        <p:attrNameLst>
                                          <p:attrName>ppt_x</p:attrName>
                                        </p:attrNameLst>
                                      </p:cBhvr>
                                      <p:tavLst>
                                        <p:tav tm="0">
                                          <p:val>
                                            <p:strVal val="ppt_x"/>
                                          </p:val>
                                        </p:tav>
                                        <p:tav tm="100000">
                                          <p:val>
                                            <p:strVal val="ppt_x"/>
                                          </p:val>
                                        </p:tav>
                                      </p:tavLst>
                                    </p:anim>
                                    <p:anim calcmode="lin" valueType="num">
                                      <p:cBhvr additive="base">
                                        <p:cTn id="57" dur="500"/>
                                        <p:tgtEl>
                                          <p:spTgt spid="303108"/>
                                        </p:tgtEl>
                                        <p:attrNameLst>
                                          <p:attrName>ppt_y</p:attrName>
                                        </p:attrNameLst>
                                      </p:cBhvr>
                                      <p:tavLst>
                                        <p:tav tm="0">
                                          <p:val>
                                            <p:strVal val="ppt_y"/>
                                          </p:val>
                                        </p:tav>
                                        <p:tav tm="100000">
                                          <p:val>
                                            <p:strVal val="1+ppt_h/2"/>
                                          </p:val>
                                        </p:tav>
                                      </p:tavLst>
                                    </p:anim>
                                    <p:set>
                                      <p:cBhvr>
                                        <p:cTn id="58" dur="1" fill="hold">
                                          <p:stCondLst>
                                            <p:cond delay="499"/>
                                          </p:stCondLst>
                                        </p:cTn>
                                        <p:tgtEl>
                                          <p:spTgt spid="303108"/>
                                        </p:tgtEl>
                                        <p:attrNameLst>
                                          <p:attrName>style.visibility</p:attrName>
                                        </p:attrNameLst>
                                      </p:cBhvr>
                                      <p:to>
                                        <p:strVal val="hidden"/>
                                      </p:to>
                                    </p:set>
                                  </p:childTnLst>
                                </p:cTn>
                              </p:par>
                              <p:par>
                                <p:cTn id="59" presetID="2" presetClass="exit" presetSubtype="4" fill="hold" grpId="1" nodeType="withEffect">
                                  <p:stCondLst>
                                    <p:cond delay="0"/>
                                  </p:stCondLst>
                                  <p:childTnLst>
                                    <p:anim calcmode="lin" valueType="num">
                                      <p:cBhvr additive="base">
                                        <p:cTn id="60" dur="500"/>
                                        <p:tgtEl>
                                          <p:spTgt spid="303110"/>
                                        </p:tgtEl>
                                        <p:attrNameLst>
                                          <p:attrName>ppt_x</p:attrName>
                                        </p:attrNameLst>
                                      </p:cBhvr>
                                      <p:tavLst>
                                        <p:tav tm="0">
                                          <p:val>
                                            <p:strVal val="ppt_x"/>
                                          </p:val>
                                        </p:tav>
                                        <p:tav tm="100000">
                                          <p:val>
                                            <p:strVal val="ppt_x"/>
                                          </p:val>
                                        </p:tav>
                                      </p:tavLst>
                                    </p:anim>
                                    <p:anim calcmode="lin" valueType="num">
                                      <p:cBhvr additive="base">
                                        <p:cTn id="61" dur="500"/>
                                        <p:tgtEl>
                                          <p:spTgt spid="303110"/>
                                        </p:tgtEl>
                                        <p:attrNameLst>
                                          <p:attrName>ppt_y</p:attrName>
                                        </p:attrNameLst>
                                      </p:cBhvr>
                                      <p:tavLst>
                                        <p:tav tm="0">
                                          <p:val>
                                            <p:strVal val="ppt_y"/>
                                          </p:val>
                                        </p:tav>
                                        <p:tav tm="100000">
                                          <p:val>
                                            <p:strVal val="1+ppt_h/2"/>
                                          </p:val>
                                        </p:tav>
                                      </p:tavLst>
                                    </p:anim>
                                    <p:set>
                                      <p:cBhvr>
                                        <p:cTn id="62" dur="1" fill="hold">
                                          <p:stCondLst>
                                            <p:cond delay="499"/>
                                          </p:stCondLst>
                                        </p:cTn>
                                        <p:tgtEl>
                                          <p:spTgt spid="303110"/>
                                        </p:tgtEl>
                                        <p:attrNameLst>
                                          <p:attrName>style.visibility</p:attrName>
                                        </p:attrNameLst>
                                      </p:cBhvr>
                                      <p:to>
                                        <p:strVal val="hidden"/>
                                      </p:to>
                                    </p:set>
                                  </p:childTnLst>
                                </p:cTn>
                              </p:par>
                              <p:par>
                                <p:cTn id="63" presetID="2" presetClass="exit" presetSubtype="4" fill="hold" grpId="1" nodeType="withEffect">
                                  <p:stCondLst>
                                    <p:cond delay="0"/>
                                  </p:stCondLst>
                                  <p:childTnLst>
                                    <p:anim calcmode="lin" valueType="num">
                                      <p:cBhvr additive="base">
                                        <p:cTn id="64" dur="500"/>
                                        <p:tgtEl>
                                          <p:spTgt spid="303113"/>
                                        </p:tgtEl>
                                        <p:attrNameLst>
                                          <p:attrName>ppt_x</p:attrName>
                                        </p:attrNameLst>
                                      </p:cBhvr>
                                      <p:tavLst>
                                        <p:tav tm="0">
                                          <p:val>
                                            <p:strVal val="ppt_x"/>
                                          </p:val>
                                        </p:tav>
                                        <p:tav tm="100000">
                                          <p:val>
                                            <p:strVal val="ppt_x"/>
                                          </p:val>
                                        </p:tav>
                                      </p:tavLst>
                                    </p:anim>
                                    <p:anim calcmode="lin" valueType="num">
                                      <p:cBhvr additive="base">
                                        <p:cTn id="65" dur="500"/>
                                        <p:tgtEl>
                                          <p:spTgt spid="303113"/>
                                        </p:tgtEl>
                                        <p:attrNameLst>
                                          <p:attrName>ppt_y</p:attrName>
                                        </p:attrNameLst>
                                      </p:cBhvr>
                                      <p:tavLst>
                                        <p:tav tm="0">
                                          <p:val>
                                            <p:strVal val="ppt_y"/>
                                          </p:val>
                                        </p:tav>
                                        <p:tav tm="100000">
                                          <p:val>
                                            <p:strVal val="1+ppt_h/2"/>
                                          </p:val>
                                        </p:tav>
                                      </p:tavLst>
                                    </p:anim>
                                    <p:set>
                                      <p:cBhvr>
                                        <p:cTn id="66" dur="1" fill="hold">
                                          <p:stCondLst>
                                            <p:cond delay="499"/>
                                          </p:stCondLst>
                                        </p:cTn>
                                        <p:tgtEl>
                                          <p:spTgt spid="303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0" grpId="0" animBg="1"/>
      <p:bldP spid="303110" grpId="1" animBg="1"/>
      <p:bldP spid="303111" grpId="0" animBg="1"/>
      <p:bldP spid="303111" grpId="1" animBg="1"/>
      <p:bldP spid="303112" grpId="0" animBg="1"/>
      <p:bldP spid="303112" grpId="1" animBg="1"/>
      <p:bldP spid="303113" grpId="0"/>
      <p:bldP spid="303113" grpId="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A3227184-9547-4E86-A98F-663A6A296D4E}" type="datetime1">
              <a:rPr lang="zh-CN" altLang="en-US"/>
            </a:fld>
            <a:endParaRPr lang="en-US" altLang="zh-CN"/>
          </a:p>
        </p:txBody>
      </p:sp>
      <p:sp>
        <p:nvSpPr>
          <p:cNvPr id="8" name="灯片编号占位符 4"/>
          <p:cNvSpPr>
            <a:spLocks noGrp="1"/>
          </p:cNvSpPr>
          <p:nvPr>
            <p:ph type="sldNum" sz="quarter" idx="11"/>
          </p:nvPr>
        </p:nvSpPr>
        <p:spPr/>
        <p:txBody>
          <a:bodyPr/>
          <a:lstStyle/>
          <a:p>
            <a:fld id="{32CE03D5-F3AD-4CAE-8E33-9F9FCF259829}" type="slidenum">
              <a:rPr lang="en-US" altLang="zh-CN"/>
            </a:fld>
            <a:endParaRPr lang="en-US" altLang="zh-CN"/>
          </a:p>
        </p:txBody>
      </p:sp>
      <p:sp>
        <p:nvSpPr>
          <p:cNvPr id="306178"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06179" name="Rectangle 3"/>
          <p:cNvSpPr>
            <a:spLocks noGrp="1" noChangeArrowheads="1"/>
          </p:cNvSpPr>
          <p:nvPr>
            <p:ph type="body" idx="1"/>
          </p:nvPr>
        </p:nvSpPr>
        <p:spPr/>
        <p:txBody>
          <a:bodyPr/>
          <a:lstStyle/>
          <a:p>
            <a:r>
              <a:rPr lang="en-US" altLang="zh-CN">
                <a:solidFill>
                  <a:srgbClr val="0000FF"/>
                </a:solidFill>
                <a:latin typeface="黑体" panose="02010609060101010101" charset="-122"/>
              </a:rPr>
              <a:t>⑵</a:t>
            </a:r>
            <a:r>
              <a:rPr lang="zh-CN" altLang="en-US">
                <a:solidFill>
                  <a:srgbClr val="0000FF"/>
                </a:solidFill>
              </a:rPr>
              <a:t>协作图</a:t>
            </a:r>
            <a:r>
              <a:rPr lang="zh-CN" altLang="en-US"/>
              <a:t>（</a:t>
            </a:r>
            <a:r>
              <a:rPr lang="en-US" altLang="zh-CN"/>
              <a:t>Collaboration Diagram</a:t>
            </a:r>
            <a:r>
              <a:rPr lang="zh-CN" altLang="en-US"/>
              <a:t>）</a:t>
            </a:r>
            <a:endParaRPr lang="zh-CN" altLang="en-US"/>
          </a:p>
          <a:p>
            <a:pPr lvl="1"/>
            <a:r>
              <a:rPr lang="zh-CN" altLang="en-US"/>
              <a:t>与相关的</a:t>
            </a:r>
            <a:r>
              <a:rPr lang="zh-CN" altLang="en-US">
                <a:solidFill>
                  <a:srgbClr val="0000FF"/>
                </a:solidFill>
              </a:rPr>
              <a:t>序列图</a:t>
            </a:r>
            <a:r>
              <a:rPr lang="zh-CN" altLang="en-US"/>
              <a:t>有明确的对应关系。</a:t>
            </a:r>
            <a:endParaRPr lang="zh-CN" altLang="en-US"/>
          </a:p>
          <a:p>
            <a:r>
              <a:rPr lang="en-US" altLang="zh-CN">
                <a:solidFill>
                  <a:srgbClr val="CC0000"/>
                </a:solidFill>
              </a:rPr>
              <a:t>【</a:t>
            </a:r>
            <a:r>
              <a:rPr lang="zh-CN" altLang="en-US">
                <a:solidFill>
                  <a:srgbClr val="CC0000"/>
                </a:solidFill>
              </a:rPr>
              <a:t>组成</a:t>
            </a:r>
            <a:r>
              <a:rPr lang="en-US" altLang="zh-CN">
                <a:solidFill>
                  <a:srgbClr val="CC0000"/>
                </a:solidFill>
              </a:rPr>
              <a:t>】</a:t>
            </a:r>
            <a:endParaRPr lang="en-US" altLang="zh-CN">
              <a:solidFill>
                <a:srgbClr val="CC0000"/>
              </a:solidFill>
            </a:endParaRPr>
          </a:p>
          <a:p>
            <a:pPr lvl="1"/>
            <a:r>
              <a:rPr lang="en-US" altLang="zh-CN">
                <a:solidFill>
                  <a:srgbClr val="0000FF"/>
                </a:solidFill>
              </a:rPr>
              <a:t>⑴</a:t>
            </a:r>
            <a:r>
              <a:rPr lang="zh-CN" altLang="en-US">
                <a:solidFill>
                  <a:srgbClr val="0000FF"/>
                </a:solidFill>
              </a:rPr>
              <a:t>对象（</a:t>
            </a:r>
            <a:r>
              <a:rPr lang="en-US" altLang="zh-CN">
                <a:solidFill>
                  <a:srgbClr val="0000FF"/>
                </a:solidFill>
              </a:rPr>
              <a:t>Object</a:t>
            </a:r>
            <a:r>
              <a:rPr lang="zh-CN" altLang="en-US">
                <a:solidFill>
                  <a:srgbClr val="0000FF"/>
                </a:solidFill>
              </a:rPr>
              <a:t>）	⑵消息（</a:t>
            </a:r>
            <a:r>
              <a:rPr lang="en-US" altLang="zh-CN">
                <a:solidFill>
                  <a:srgbClr val="0000FF"/>
                </a:solidFill>
              </a:rPr>
              <a:t>Message</a:t>
            </a:r>
            <a:r>
              <a:rPr lang="zh-CN" altLang="en-US">
                <a:solidFill>
                  <a:srgbClr val="0000FF"/>
                </a:solidFill>
              </a:rPr>
              <a:t>）</a:t>
            </a:r>
            <a:endParaRPr lang="zh-CN" altLang="en-US"/>
          </a:p>
        </p:txBody>
      </p:sp>
      <p:sp>
        <p:nvSpPr>
          <p:cNvPr id="306183" name="AutoShape 7"/>
          <p:cNvSpPr/>
          <p:nvPr/>
        </p:nvSpPr>
        <p:spPr bwMode="auto">
          <a:xfrm>
            <a:off x="1600200" y="3657600"/>
            <a:ext cx="2971800" cy="914400"/>
          </a:xfrm>
          <a:prstGeom prst="borderCallout1">
            <a:avLst>
              <a:gd name="adj1" fmla="val -8333"/>
              <a:gd name="adj2" fmla="val 3847"/>
              <a:gd name="adj3" fmla="val -8333"/>
              <a:gd name="adj4" fmla="val 150801"/>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自链接</a:t>
            </a:r>
            <a:endParaRPr lang="zh-CN" altLang="en-US" sz="2400" b="1">
              <a:solidFill>
                <a:schemeClr val="bg1"/>
              </a:solidFill>
              <a:ea typeface="黑体" panose="02010609060101010101" charset="-122"/>
            </a:endParaRPr>
          </a:p>
          <a:p>
            <a:r>
              <a:rPr lang="en-US" altLang="zh-CN" sz="2400" b="1">
                <a:solidFill>
                  <a:schemeClr val="bg1"/>
                </a:solidFill>
                <a:ea typeface="黑体" panose="02010609060101010101" charset="-122"/>
              </a:rPr>
              <a:t>(Self Link)</a:t>
            </a:r>
            <a:endParaRPr lang="en-US" altLang="zh-CN" sz="2400" b="1">
              <a:solidFill>
                <a:schemeClr val="bg1"/>
              </a:solidFill>
              <a:ea typeface="黑体" panose="02010609060101010101" charset="-122"/>
            </a:endParaRPr>
          </a:p>
        </p:txBody>
      </p:sp>
      <p:sp>
        <p:nvSpPr>
          <p:cNvPr id="306184" name="AutoShape 8"/>
          <p:cNvSpPr/>
          <p:nvPr/>
        </p:nvSpPr>
        <p:spPr bwMode="auto">
          <a:xfrm>
            <a:off x="1524000" y="5486400"/>
            <a:ext cx="2971800" cy="914400"/>
          </a:xfrm>
          <a:prstGeom prst="borderCallout1">
            <a:avLst>
              <a:gd name="adj1" fmla="val -8333"/>
              <a:gd name="adj2" fmla="val 3847"/>
              <a:gd name="adj3" fmla="val -8333"/>
              <a:gd name="adj4" fmla="val 153366"/>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链接</a:t>
            </a:r>
            <a:endParaRPr lang="zh-CN" altLang="en-US" sz="2400" b="1">
              <a:solidFill>
                <a:schemeClr val="bg1"/>
              </a:solidFill>
              <a:ea typeface="黑体" panose="02010609060101010101" charset="-122"/>
            </a:endParaRPr>
          </a:p>
          <a:p>
            <a:r>
              <a:rPr lang="en-US" altLang="zh-CN" sz="2400" b="1">
                <a:solidFill>
                  <a:schemeClr val="bg1"/>
                </a:solidFill>
                <a:ea typeface="黑体" panose="02010609060101010101" charset="-122"/>
              </a:rPr>
              <a:t>(Link)</a:t>
            </a:r>
            <a:endParaRPr lang="en-US" altLang="zh-CN" sz="2400" b="1">
              <a:solidFill>
                <a:schemeClr val="bg1"/>
              </a:solidFill>
              <a:ea typeface="黑体" panose="02010609060101010101" charset="-122"/>
            </a:endParaRPr>
          </a:p>
        </p:txBody>
      </p:sp>
      <p:pic>
        <p:nvPicPr>
          <p:cNvPr id="306185" name="Picture 9" descr="协作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5280025" y="2971800"/>
            <a:ext cx="3306763" cy="3571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06183"/>
                                        </p:tgtEl>
                                        <p:attrNameLst>
                                          <p:attrName>style.visibility</p:attrName>
                                        </p:attrNameLst>
                                      </p:cBhvr>
                                      <p:to>
                                        <p:strVal val="visible"/>
                                      </p:to>
                                    </p:set>
                                    <p:animEffect transition="in" filter="strips(downRight)">
                                      <p:cBhvr>
                                        <p:cTn id="7" dur="500"/>
                                        <p:tgtEl>
                                          <p:spTgt spid="30618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06184"/>
                                        </p:tgtEl>
                                        <p:attrNameLst>
                                          <p:attrName>style.visibility</p:attrName>
                                        </p:attrNameLst>
                                      </p:cBhvr>
                                      <p:to>
                                        <p:strVal val="visible"/>
                                      </p:to>
                                    </p:set>
                                    <p:animEffect transition="in" filter="strips(downRight)">
                                      <p:cBhvr>
                                        <p:cTn id="10" dur="500"/>
                                        <p:tgtEl>
                                          <p:spTgt spid="306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3" grpId="0" animBg="1"/>
      <p:bldP spid="30618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940320ED-269E-448B-8D73-295B1047BF80}" type="datetime1">
              <a:rPr lang="zh-CN" altLang="en-US"/>
            </a:fld>
            <a:endParaRPr lang="en-US" altLang="zh-CN"/>
          </a:p>
        </p:txBody>
      </p:sp>
      <p:sp>
        <p:nvSpPr>
          <p:cNvPr id="8" name="灯片编号占位符 4"/>
          <p:cNvSpPr>
            <a:spLocks noGrp="1"/>
          </p:cNvSpPr>
          <p:nvPr>
            <p:ph type="sldNum" sz="quarter" idx="11"/>
          </p:nvPr>
        </p:nvSpPr>
        <p:spPr/>
        <p:txBody>
          <a:bodyPr/>
          <a:lstStyle/>
          <a:p>
            <a:fld id="{6680108E-7926-4C80-A093-03F6D4C8A245}" type="slidenum">
              <a:rPr lang="en-US" altLang="zh-CN"/>
            </a:fld>
            <a:endParaRPr lang="en-US" altLang="zh-CN"/>
          </a:p>
        </p:txBody>
      </p:sp>
      <p:pic>
        <p:nvPicPr>
          <p:cNvPr id="424962" name="Picture 2" descr="双方通话序列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200400" y="0"/>
            <a:ext cx="4935538" cy="6858000"/>
          </a:xfrm>
          <a:prstGeom prst="rect">
            <a:avLst/>
          </a:prstGeom>
          <a:noFill/>
        </p:spPr>
      </p:pic>
      <p:sp>
        <p:nvSpPr>
          <p:cNvPr id="424963" name="Rectangle 3"/>
          <p:cNvSpPr>
            <a:spLocks noChangeArrowheads="1"/>
          </p:cNvSpPr>
          <p:nvPr/>
        </p:nvSpPr>
        <p:spPr bwMode="auto">
          <a:xfrm>
            <a:off x="609600" y="1828800"/>
            <a:ext cx="1408113" cy="1066800"/>
          </a:xfrm>
          <a:prstGeom prst="rect">
            <a:avLst/>
          </a:prstGeom>
          <a:solidFill>
            <a:srgbClr val="FFFF99"/>
          </a:solidFill>
          <a:ln w="9525">
            <a:noFill/>
            <a:miter lim="800000"/>
          </a:ln>
          <a:effectLst/>
        </p:spPr>
        <p:txBody>
          <a:bodyPr wrap="none">
            <a:spAutoFit/>
          </a:bodyPr>
          <a:lstStyle/>
          <a:p>
            <a:r>
              <a:rPr lang="zh-CN" altLang="en-US" sz="3200" b="1">
                <a:solidFill>
                  <a:srgbClr val="CC0000"/>
                </a:solidFill>
                <a:ea typeface="黑体" panose="02010609060101010101" charset="-122"/>
              </a:rPr>
              <a:t>通电话</a:t>
            </a:r>
            <a:br>
              <a:rPr lang="zh-CN" altLang="en-US" sz="3200" b="1">
                <a:solidFill>
                  <a:srgbClr val="CC0000"/>
                </a:solidFill>
                <a:ea typeface="黑体" panose="02010609060101010101" charset="-122"/>
              </a:rPr>
            </a:br>
            <a:r>
              <a:rPr lang="zh-CN" altLang="en-US" sz="3200" b="1">
                <a:solidFill>
                  <a:srgbClr val="CC0000"/>
                </a:solidFill>
                <a:ea typeface="黑体" panose="02010609060101010101" charset="-122"/>
              </a:rPr>
              <a:t>序列图</a:t>
            </a:r>
            <a:endParaRPr lang="zh-CN" altLang="en-US" sz="3200" b="1">
              <a:solidFill>
                <a:srgbClr val="CC0000"/>
              </a:solidFill>
              <a:ea typeface="黑体" panose="02010609060101010101" charset="-122"/>
            </a:endParaRPr>
          </a:p>
        </p:txBody>
      </p:sp>
      <p:sp>
        <p:nvSpPr>
          <p:cNvPr id="424964" name="AutoShape 4"/>
          <p:cNvSpPr/>
          <p:nvPr/>
        </p:nvSpPr>
        <p:spPr bwMode="auto">
          <a:xfrm>
            <a:off x="762000" y="990600"/>
            <a:ext cx="2514600" cy="457200"/>
          </a:xfrm>
          <a:prstGeom prst="borderCallout1">
            <a:avLst>
              <a:gd name="adj1" fmla="val -16667"/>
              <a:gd name="adj2" fmla="val 4546"/>
              <a:gd name="adj3" fmla="val -16667"/>
              <a:gd name="adj4" fmla="val 121907"/>
            </a:avLst>
          </a:prstGeom>
          <a:solidFill>
            <a:srgbClr val="0000FF"/>
          </a:solidFill>
          <a:ln w="38100">
            <a:solidFill>
              <a:srgbClr val="0000FF"/>
            </a:solidFill>
            <a:miter lim="800000"/>
          </a:ln>
          <a:effectLst/>
        </p:spPr>
        <p:txBody>
          <a:bodyPr anchor="ctr" anchorCtr="1"/>
          <a:lstStyle/>
          <a:p>
            <a:r>
              <a:rPr lang="zh-CN" altLang="en-US" sz="2400" b="1">
                <a:solidFill>
                  <a:schemeClr val="bg1"/>
                </a:solidFill>
                <a:ea typeface="黑体" panose="02010609060101010101" charset="-122"/>
              </a:rPr>
              <a:t>发送</a:t>
            </a:r>
            <a:r>
              <a:rPr lang="en-US" altLang="zh-CN" sz="2400" b="1">
                <a:solidFill>
                  <a:schemeClr val="bg1"/>
                </a:solidFill>
                <a:ea typeface="黑体" panose="02010609060101010101" charset="-122"/>
              </a:rPr>
              <a:t>(Send)</a:t>
            </a:r>
            <a:endParaRPr lang="en-US" altLang="zh-CN" sz="2400" b="1">
              <a:solidFill>
                <a:schemeClr val="bg1"/>
              </a:solidFill>
              <a:ea typeface="黑体" panose="02010609060101010101" charset="-122"/>
            </a:endParaRPr>
          </a:p>
        </p:txBody>
      </p:sp>
      <p:sp>
        <p:nvSpPr>
          <p:cNvPr id="424965" name="AutoShape 5"/>
          <p:cNvSpPr/>
          <p:nvPr/>
        </p:nvSpPr>
        <p:spPr bwMode="auto">
          <a:xfrm>
            <a:off x="2971800" y="4648200"/>
            <a:ext cx="2514600" cy="457200"/>
          </a:xfrm>
          <a:prstGeom prst="borderCallout1">
            <a:avLst>
              <a:gd name="adj1" fmla="val -16667"/>
              <a:gd name="adj2" fmla="val 4546"/>
              <a:gd name="adj3" fmla="val -16667"/>
              <a:gd name="adj4" fmla="val 121907"/>
            </a:avLst>
          </a:prstGeom>
          <a:solidFill>
            <a:srgbClr val="0000FF"/>
          </a:solidFill>
          <a:ln w="38100">
            <a:solidFill>
              <a:srgbClr val="0000FF"/>
            </a:solidFill>
            <a:miter lim="800000"/>
          </a:ln>
          <a:effectLst/>
        </p:spPr>
        <p:txBody>
          <a:bodyPr anchor="ctr" anchorCtr="1"/>
          <a:lstStyle/>
          <a:p>
            <a:r>
              <a:rPr lang="zh-CN" altLang="en-US" sz="2400" b="1">
                <a:solidFill>
                  <a:schemeClr val="bg1"/>
                </a:solidFill>
                <a:ea typeface="黑体" panose="02010609060101010101" charset="-122"/>
              </a:rPr>
              <a:t>调用</a:t>
            </a:r>
            <a:r>
              <a:rPr lang="en-US" altLang="zh-CN" sz="2400" b="1">
                <a:solidFill>
                  <a:schemeClr val="bg1"/>
                </a:solidFill>
                <a:ea typeface="黑体" panose="02010609060101010101" charset="-122"/>
              </a:rPr>
              <a:t>(Call)</a:t>
            </a:r>
            <a:endParaRPr lang="en-US" altLang="zh-CN" sz="2400" b="1">
              <a:solidFill>
                <a:schemeClr val="bg1"/>
              </a:solidFill>
              <a:ea typeface="黑体" panose="02010609060101010101" charset="-122"/>
            </a:endParaRPr>
          </a:p>
        </p:txBody>
      </p:sp>
      <p:sp>
        <p:nvSpPr>
          <p:cNvPr id="424966" name="Rectangle 6"/>
          <p:cNvSpPr>
            <a:spLocks noChangeArrowheads="1"/>
          </p:cNvSpPr>
          <p:nvPr/>
        </p:nvSpPr>
        <p:spPr bwMode="auto">
          <a:xfrm>
            <a:off x="533400" y="3352800"/>
            <a:ext cx="3856038" cy="579438"/>
          </a:xfrm>
          <a:prstGeom prst="rect">
            <a:avLst/>
          </a:prstGeom>
          <a:solidFill>
            <a:srgbClr val="FF0000"/>
          </a:solidFill>
          <a:ln w="9525" algn="ctr">
            <a:noFill/>
            <a:miter lim="800000"/>
          </a:ln>
          <a:effectLst/>
        </p:spPr>
        <p:txBody>
          <a:bodyPr wrap="none">
            <a:spAutoFit/>
          </a:bodyPr>
          <a:lstStyle/>
          <a:p>
            <a:r>
              <a:rPr lang="zh-CN" altLang="en-US" sz="3200" b="1">
                <a:solidFill>
                  <a:schemeClr val="bg1"/>
                </a:solidFill>
                <a:ea typeface="黑体" panose="02010609060101010101" charset="-122"/>
              </a:rPr>
              <a:t>强调消息的时间顺序</a:t>
            </a:r>
            <a:endParaRPr lang="zh-CN" altLang="en-US" sz="3200" b="1">
              <a:solidFill>
                <a:schemeClr val="bg1"/>
              </a:solidFill>
              <a:ea typeface="黑体" panose="02010609060101010101"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CD541ABD-7ADB-46DD-8581-AD8AE403BBEB}" type="datetime1">
              <a:rPr lang="zh-CN" altLang="en-US"/>
            </a:fld>
            <a:endParaRPr lang="en-US" altLang="zh-CN"/>
          </a:p>
        </p:txBody>
      </p:sp>
      <p:sp>
        <p:nvSpPr>
          <p:cNvPr id="7" name="灯片编号占位符 4"/>
          <p:cNvSpPr>
            <a:spLocks noGrp="1"/>
          </p:cNvSpPr>
          <p:nvPr>
            <p:ph type="sldNum" sz="quarter" idx="11"/>
          </p:nvPr>
        </p:nvSpPr>
        <p:spPr/>
        <p:txBody>
          <a:bodyPr/>
          <a:lstStyle/>
          <a:p>
            <a:fld id="{8028225F-9ABE-4D23-8194-C60F72808D43}" type="slidenum">
              <a:rPr lang="en-US" altLang="zh-CN"/>
            </a:fld>
            <a:endParaRPr lang="en-US" altLang="zh-CN"/>
          </a:p>
        </p:txBody>
      </p:sp>
      <p:sp>
        <p:nvSpPr>
          <p:cNvPr id="425986" name="Rectangle 2"/>
          <p:cNvSpPr>
            <a:spLocks noGrp="1" noChangeArrowheads="1"/>
          </p:cNvSpPr>
          <p:nvPr>
            <p:ph type="title"/>
          </p:nvPr>
        </p:nvSpPr>
        <p:spPr/>
        <p:txBody>
          <a:bodyPr/>
          <a:lstStyle/>
          <a:p>
            <a:r>
              <a:rPr lang="en-US" altLang="zh-CN" sz="3200">
                <a:solidFill>
                  <a:srgbClr val="0000FF"/>
                </a:solidFill>
                <a:latin typeface="黑体" panose="02010609060101010101" charset="-122"/>
              </a:rPr>
              <a:t>⑵</a:t>
            </a:r>
            <a:r>
              <a:rPr lang="zh-CN" altLang="en-US" sz="3200">
                <a:solidFill>
                  <a:srgbClr val="0000FF"/>
                </a:solidFill>
              </a:rPr>
              <a:t>协作图</a:t>
            </a:r>
            <a:br>
              <a:rPr lang="zh-CN" altLang="en-US" sz="3200">
                <a:solidFill>
                  <a:srgbClr val="0000FF"/>
                </a:solidFill>
              </a:rPr>
            </a:br>
            <a:r>
              <a:rPr lang="zh-CN" altLang="en-US" sz="3200"/>
              <a:t>（</a:t>
            </a:r>
            <a:r>
              <a:rPr lang="en-US" altLang="zh-CN" sz="3200"/>
              <a:t>Collaboration Diagram</a:t>
            </a:r>
            <a:r>
              <a:rPr lang="zh-CN" altLang="en-US" sz="3200"/>
              <a:t>）</a:t>
            </a:r>
            <a:endParaRPr lang="zh-CN" altLang="en-US" sz="3200"/>
          </a:p>
        </p:txBody>
      </p:sp>
      <p:sp>
        <p:nvSpPr>
          <p:cNvPr id="425987" name="Rectangle 3"/>
          <p:cNvSpPr>
            <a:spLocks noChangeArrowheads="1"/>
          </p:cNvSpPr>
          <p:nvPr/>
        </p:nvSpPr>
        <p:spPr bwMode="auto">
          <a:xfrm>
            <a:off x="381000" y="1066800"/>
            <a:ext cx="1408113" cy="1066800"/>
          </a:xfrm>
          <a:prstGeom prst="rect">
            <a:avLst/>
          </a:prstGeom>
          <a:solidFill>
            <a:srgbClr val="FFFF99"/>
          </a:solidFill>
          <a:ln w="9525">
            <a:noFill/>
            <a:miter lim="800000"/>
          </a:ln>
          <a:effectLst/>
        </p:spPr>
        <p:txBody>
          <a:bodyPr wrap="none">
            <a:spAutoFit/>
          </a:bodyPr>
          <a:lstStyle/>
          <a:p>
            <a:r>
              <a:rPr lang="zh-CN" altLang="en-US" sz="3200" b="1">
                <a:solidFill>
                  <a:srgbClr val="CC0000"/>
                </a:solidFill>
                <a:ea typeface="黑体" panose="02010609060101010101" charset="-122"/>
              </a:rPr>
              <a:t>通电话</a:t>
            </a:r>
            <a:br>
              <a:rPr lang="zh-CN" altLang="en-US" sz="3200" b="1">
                <a:solidFill>
                  <a:srgbClr val="CC0000"/>
                </a:solidFill>
                <a:ea typeface="黑体" panose="02010609060101010101" charset="-122"/>
              </a:rPr>
            </a:br>
            <a:r>
              <a:rPr lang="zh-CN" altLang="en-US" sz="3200" b="1">
                <a:solidFill>
                  <a:srgbClr val="CC0000"/>
                </a:solidFill>
                <a:ea typeface="黑体" panose="02010609060101010101" charset="-122"/>
              </a:rPr>
              <a:t>协作图</a:t>
            </a:r>
            <a:endParaRPr lang="zh-CN" altLang="en-US" sz="3200" b="1">
              <a:solidFill>
                <a:srgbClr val="CC0000"/>
              </a:solidFill>
              <a:ea typeface="黑体" panose="02010609060101010101" charset="-122"/>
            </a:endParaRPr>
          </a:p>
        </p:txBody>
      </p:sp>
      <p:pic>
        <p:nvPicPr>
          <p:cNvPr id="425988" name="Picture 4" descr="双方通话协作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828800" y="1143000"/>
            <a:ext cx="6272213" cy="5273675"/>
          </a:xfrm>
          <a:prstGeom prst="rect">
            <a:avLst/>
          </a:prstGeom>
          <a:noFill/>
        </p:spPr>
      </p:pic>
      <p:sp>
        <p:nvSpPr>
          <p:cNvPr id="425989" name="Rectangle 5"/>
          <p:cNvSpPr>
            <a:spLocks noChangeArrowheads="1"/>
          </p:cNvSpPr>
          <p:nvPr/>
        </p:nvSpPr>
        <p:spPr bwMode="auto">
          <a:xfrm>
            <a:off x="762000" y="304800"/>
            <a:ext cx="7935913" cy="579438"/>
          </a:xfrm>
          <a:prstGeom prst="rect">
            <a:avLst/>
          </a:prstGeom>
          <a:solidFill>
            <a:srgbClr val="FF0000"/>
          </a:solidFill>
          <a:ln w="9525">
            <a:noFill/>
            <a:miter lim="800000"/>
          </a:ln>
          <a:effectLst/>
        </p:spPr>
        <p:txBody>
          <a:bodyPr wrap="none">
            <a:spAutoFit/>
          </a:bodyPr>
          <a:lstStyle/>
          <a:p>
            <a:r>
              <a:rPr lang="zh-CN" altLang="en-US" sz="3200" b="1">
                <a:solidFill>
                  <a:schemeClr val="bg1"/>
                </a:solidFill>
                <a:ea typeface="黑体" panose="02010609060101010101" charset="-122"/>
              </a:rPr>
              <a:t>强调发送和接受消息的对象之间的组织结构</a:t>
            </a:r>
            <a:endParaRPr lang="zh-CN" altLang="en-US" sz="3200" b="1">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25989"/>
                                        </p:tgtEl>
                                        <p:attrNameLst>
                                          <p:attrName>style.visibility</p:attrName>
                                        </p:attrNameLst>
                                      </p:cBhvr>
                                      <p:to>
                                        <p:strVal val="visible"/>
                                      </p:to>
                                    </p:set>
                                    <p:animEffect transition="in" filter="box(in)">
                                      <p:cBhvr>
                                        <p:cTn id="7" dur="500"/>
                                        <p:tgtEl>
                                          <p:spTgt spid="425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540E858C-D5F3-4A7E-9157-3F9D97A2584B}" type="datetime1">
              <a:rPr lang="zh-CN" altLang="en-US"/>
            </a:fld>
            <a:endParaRPr lang="en-US" altLang="zh-CN"/>
          </a:p>
        </p:txBody>
      </p:sp>
      <p:sp>
        <p:nvSpPr>
          <p:cNvPr id="6" name="灯片编号占位符 4"/>
          <p:cNvSpPr>
            <a:spLocks noGrp="1"/>
          </p:cNvSpPr>
          <p:nvPr>
            <p:ph type="sldNum" sz="quarter" idx="11"/>
          </p:nvPr>
        </p:nvSpPr>
        <p:spPr/>
        <p:txBody>
          <a:bodyPr/>
          <a:lstStyle/>
          <a:p>
            <a:fld id="{540A46C3-CB0E-403C-9823-BFB941934FC9}" type="slidenum">
              <a:rPr lang="en-US" altLang="zh-CN"/>
            </a:fld>
            <a:endParaRPr lang="en-US" altLang="zh-CN"/>
          </a:p>
        </p:txBody>
      </p:sp>
      <p:sp>
        <p:nvSpPr>
          <p:cNvPr id="449538" name="Rectangle 2"/>
          <p:cNvSpPr>
            <a:spLocks noGrp="1" noChangeArrowheads="1"/>
          </p:cNvSpPr>
          <p:nvPr>
            <p:ph type="title"/>
          </p:nvPr>
        </p:nvSpPr>
        <p:spPr/>
        <p:txBody>
          <a:bodyPr/>
          <a:lstStyle/>
          <a:p>
            <a:r>
              <a:rPr lang="en-US" altLang="zh-CN" sz="2800" dirty="0"/>
              <a:t>Rational</a:t>
            </a:r>
            <a:r>
              <a:rPr lang="zh-CN" altLang="en-US" sz="2800" dirty="0"/>
              <a:t>三剑客</a:t>
            </a:r>
            <a:r>
              <a:rPr lang="en-US" altLang="zh-CN" sz="2800" dirty="0"/>
              <a:t>-UML</a:t>
            </a:r>
            <a:r>
              <a:rPr lang="zh-CN" altLang="en-US" sz="2800" dirty="0"/>
              <a:t>的奠基者</a:t>
            </a:r>
            <a:endParaRPr lang="zh-CN" altLang="en-US" sz="2800" dirty="0"/>
          </a:p>
        </p:txBody>
      </p:sp>
      <p:sp>
        <p:nvSpPr>
          <p:cNvPr id="449539" name="Rectangle 3"/>
          <p:cNvSpPr>
            <a:spLocks noGrp="1" noChangeArrowheads="1"/>
          </p:cNvSpPr>
          <p:nvPr>
            <p:ph type="body" idx="1"/>
          </p:nvPr>
        </p:nvSpPr>
        <p:spPr/>
        <p:txBody>
          <a:bodyPr/>
          <a:lstStyle/>
          <a:p>
            <a:endParaRPr lang="zh-CN" altLang="zh-CN"/>
          </a:p>
        </p:txBody>
      </p:sp>
      <p:pic>
        <p:nvPicPr>
          <p:cNvPr id="449540" name="Picture 4" descr="rational-rose"/>
          <p:cNvPicPr>
            <a:picLocks noChangeAspect="1" noChangeArrowheads="1"/>
          </p:cNvPicPr>
          <p:nvPr/>
        </p:nvPicPr>
        <p:blipFill>
          <a:blip r:embed="rId1" cstate="print"/>
          <a:srcRect/>
          <a:stretch>
            <a:fillRect/>
          </a:stretch>
        </p:blipFill>
        <p:spPr bwMode="auto">
          <a:xfrm>
            <a:off x="1371600" y="1600200"/>
            <a:ext cx="6629400" cy="4271963"/>
          </a:xfrm>
          <a:prstGeom prst="rect">
            <a:avLst/>
          </a:prstGeom>
          <a:noFill/>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597E30D-4E6E-4DFC-935A-8FF3CE6B87BE}" type="datetime1">
              <a:rPr lang="zh-CN" altLang="en-US"/>
            </a:fld>
            <a:endParaRPr lang="en-US" altLang="zh-CN"/>
          </a:p>
        </p:txBody>
      </p:sp>
      <p:sp>
        <p:nvSpPr>
          <p:cNvPr id="6" name="灯片编号占位符 4"/>
          <p:cNvSpPr>
            <a:spLocks noGrp="1"/>
          </p:cNvSpPr>
          <p:nvPr>
            <p:ph type="sldNum" sz="quarter" idx="11"/>
          </p:nvPr>
        </p:nvSpPr>
        <p:spPr/>
        <p:txBody>
          <a:bodyPr/>
          <a:lstStyle/>
          <a:p>
            <a:fld id="{42754B45-C11A-4616-AD91-904F81E7AAC2}" type="slidenum">
              <a:rPr lang="en-US" altLang="zh-CN"/>
            </a:fld>
            <a:endParaRPr lang="en-US" altLang="zh-CN"/>
          </a:p>
        </p:txBody>
      </p:sp>
      <p:sp>
        <p:nvSpPr>
          <p:cNvPr id="417794" name="Rectangle 2"/>
          <p:cNvSpPr>
            <a:spLocks noGrp="1" noChangeArrowheads="1"/>
          </p:cNvSpPr>
          <p:nvPr>
            <p:ph type="title"/>
          </p:nvPr>
        </p:nvSpPr>
        <p:spPr/>
        <p:txBody>
          <a:bodyPr/>
          <a:lstStyle/>
          <a:p>
            <a:r>
              <a:rPr lang="en-US" altLang="zh-CN" sz="3200">
                <a:solidFill>
                  <a:srgbClr val="0000FF"/>
                </a:solidFill>
                <a:latin typeface="黑体" panose="02010609060101010101" charset="-122"/>
              </a:rPr>
              <a:t>⑵</a:t>
            </a:r>
            <a:r>
              <a:rPr lang="zh-CN" altLang="en-US" sz="3200">
                <a:solidFill>
                  <a:srgbClr val="0000FF"/>
                </a:solidFill>
              </a:rPr>
              <a:t>协作图</a:t>
            </a:r>
            <a:br>
              <a:rPr lang="zh-CN" altLang="en-US" sz="3200">
                <a:solidFill>
                  <a:srgbClr val="0000FF"/>
                </a:solidFill>
              </a:rPr>
            </a:br>
            <a:r>
              <a:rPr lang="zh-CN" altLang="en-US" sz="3200"/>
              <a:t>（</a:t>
            </a:r>
            <a:r>
              <a:rPr lang="en-US" altLang="zh-CN" sz="3200"/>
              <a:t>Collaboration Diagram</a:t>
            </a:r>
            <a:r>
              <a:rPr lang="zh-CN" altLang="en-US" sz="3200"/>
              <a:t>）</a:t>
            </a:r>
            <a:endParaRPr lang="zh-CN" altLang="en-US" sz="3200"/>
          </a:p>
        </p:txBody>
      </p:sp>
      <p:sp>
        <p:nvSpPr>
          <p:cNvPr id="417795"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4 </a:t>
            </a:r>
            <a:r>
              <a:rPr lang="zh-CN" altLang="en-US">
                <a:solidFill>
                  <a:srgbClr val="0000FF"/>
                </a:solidFill>
              </a:rPr>
              <a:t>学校登记新生</a:t>
            </a:r>
            <a:r>
              <a:rPr lang="en-US" altLang="zh-CN">
                <a:solidFill>
                  <a:srgbClr val="0000FF"/>
                </a:solidFill>
              </a:rPr>
              <a:t>】</a:t>
            </a:r>
            <a:endParaRPr lang="en-US" altLang="zh-CN">
              <a:solidFill>
                <a:srgbClr val="0000FF"/>
              </a:solidFill>
            </a:endParaRPr>
          </a:p>
          <a:p>
            <a:endParaRPr lang="en-US" altLang="zh-CN"/>
          </a:p>
        </p:txBody>
      </p:sp>
      <p:pic>
        <p:nvPicPr>
          <p:cNvPr id="417796" name="Picture 4" descr="登记一个新生的流程-初始类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600200" y="1828800"/>
            <a:ext cx="6248400" cy="4203700"/>
          </a:xfrm>
          <a:prstGeom prst="rect">
            <a:avLst/>
          </a:prstGeom>
          <a:noFill/>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60D0DD77-50AA-46C8-954C-878529B6058F}" type="datetime1">
              <a:rPr lang="zh-CN" altLang="en-US"/>
            </a:fld>
            <a:endParaRPr lang="en-US" altLang="zh-CN"/>
          </a:p>
        </p:txBody>
      </p:sp>
      <p:sp>
        <p:nvSpPr>
          <p:cNvPr id="8" name="灯片编号占位符 4"/>
          <p:cNvSpPr>
            <a:spLocks noGrp="1"/>
          </p:cNvSpPr>
          <p:nvPr>
            <p:ph type="sldNum" sz="quarter" idx="11"/>
          </p:nvPr>
        </p:nvSpPr>
        <p:spPr/>
        <p:txBody>
          <a:bodyPr/>
          <a:lstStyle/>
          <a:p>
            <a:fld id="{A09D59CC-3346-4237-8971-33E4AB16F785}" type="slidenum">
              <a:rPr lang="en-US" altLang="zh-CN"/>
            </a:fld>
            <a:endParaRPr lang="en-US" altLang="zh-CN"/>
          </a:p>
        </p:txBody>
      </p:sp>
      <p:pic>
        <p:nvPicPr>
          <p:cNvPr id="386058" name="Picture 10" descr="登记一个新生的流程"/>
          <p:cNvPicPr>
            <a:picLocks noChangeAspect="1" noChangeArrowheads="1"/>
          </p:cNvPicPr>
          <p:nvPr/>
        </p:nvPicPr>
        <p:blipFill>
          <a:blip r:embed="rId1" cstate="print"/>
          <a:srcRect/>
          <a:stretch>
            <a:fillRect/>
          </a:stretch>
        </p:blipFill>
        <p:spPr bwMode="auto">
          <a:xfrm>
            <a:off x="762000" y="879475"/>
            <a:ext cx="7848600" cy="5749925"/>
          </a:xfrm>
          <a:prstGeom prst="rect">
            <a:avLst/>
          </a:prstGeom>
          <a:noFill/>
        </p:spPr>
      </p:pic>
      <p:sp>
        <p:nvSpPr>
          <p:cNvPr id="386050" name="Rectangle 2"/>
          <p:cNvSpPr>
            <a:spLocks noGrp="1" noChangeArrowheads="1"/>
          </p:cNvSpPr>
          <p:nvPr>
            <p:ph type="title"/>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4 </a:t>
            </a:r>
            <a:r>
              <a:rPr lang="zh-CN" altLang="en-US">
                <a:solidFill>
                  <a:srgbClr val="0000FF"/>
                </a:solidFill>
              </a:rPr>
              <a:t>学校登记新生</a:t>
            </a:r>
            <a:r>
              <a:rPr lang="en-US" altLang="zh-CN">
                <a:solidFill>
                  <a:srgbClr val="0000FF"/>
                </a:solidFill>
              </a:rPr>
              <a:t>】</a:t>
            </a:r>
            <a:endParaRPr lang="en-US" altLang="zh-CN">
              <a:solidFill>
                <a:srgbClr val="0000FF"/>
              </a:solidFill>
            </a:endParaRPr>
          </a:p>
        </p:txBody>
      </p:sp>
      <p:sp>
        <p:nvSpPr>
          <p:cNvPr id="386054" name="Oval 6"/>
          <p:cNvSpPr>
            <a:spLocks noChangeArrowheads="1"/>
          </p:cNvSpPr>
          <p:nvPr/>
        </p:nvSpPr>
        <p:spPr bwMode="auto">
          <a:xfrm>
            <a:off x="2133600" y="990600"/>
            <a:ext cx="1600200" cy="990600"/>
          </a:xfrm>
          <a:prstGeom prst="ellipse">
            <a:avLst/>
          </a:prstGeom>
          <a:noFill/>
          <a:ln w="38100">
            <a:solidFill>
              <a:srgbClr val="FF0000"/>
            </a:solidFill>
            <a:round/>
          </a:ln>
          <a:effectLst/>
        </p:spPr>
        <p:txBody>
          <a:bodyPr wrap="none" anchor="ctr"/>
          <a:lstStyle/>
          <a:p>
            <a:endParaRPr lang="zh-CN" altLang="en-US"/>
          </a:p>
        </p:txBody>
      </p:sp>
      <p:sp>
        <p:nvSpPr>
          <p:cNvPr id="386056" name="Oval 8"/>
          <p:cNvSpPr>
            <a:spLocks noChangeArrowheads="1"/>
          </p:cNvSpPr>
          <p:nvPr/>
        </p:nvSpPr>
        <p:spPr bwMode="auto">
          <a:xfrm>
            <a:off x="7162800" y="914400"/>
            <a:ext cx="1600200" cy="990600"/>
          </a:xfrm>
          <a:prstGeom prst="ellipse">
            <a:avLst/>
          </a:prstGeom>
          <a:noFill/>
          <a:ln w="38100">
            <a:solidFill>
              <a:srgbClr val="FF0000"/>
            </a:solidFill>
            <a:round/>
          </a:ln>
          <a:effectLst/>
        </p:spPr>
        <p:txBody>
          <a:bodyPr wrap="none" anchor="ctr"/>
          <a:lstStyle/>
          <a:p>
            <a:endParaRPr lang="zh-CN" altLang="en-US"/>
          </a:p>
        </p:txBody>
      </p:sp>
      <p:sp>
        <p:nvSpPr>
          <p:cNvPr id="386057" name="Oval 9"/>
          <p:cNvSpPr>
            <a:spLocks noChangeArrowheads="1"/>
          </p:cNvSpPr>
          <p:nvPr/>
        </p:nvSpPr>
        <p:spPr bwMode="auto">
          <a:xfrm>
            <a:off x="4191000" y="5105400"/>
            <a:ext cx="2438400" cy="1143000"/>
          </a:xfrm>
          <a:prstGeom prst="ellipse">
            <a:avLst/>
          </a:prstGeom>
          <a:noFill/>
          <a:ln w="38100">
            <a:solidFill>
              <a:srgbClr val="FF0000"/>
            </a:solidFill>
            <a:round/>
          </a:ln>
          <a:effectLst/>
        </p:spPr>
        <p:txBody>
          <a:bodyPr wrap="none" anchor="ctr"/>
          <a:lstStyle/>
          <a:p>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6054"/>
                                        </p:tgtEl>
                                        <p:attrNameLst>
                                          <p:attrName>style.visibility</p:attrName>
                                        </p:attrNameLst>
                                      </p:cBhvr>
                                      <p:to>
                                        <p:strVal val="visible"/>
                                      </p:to>
                                    </p:set>
                                    <p:animEffect transition="in" filter="box(in)">
                                      <p:cBhvr>
                                        <p:cTn id="7" dur="500"/>
                                        <p:tgtEl>
                                          <p:spTgt spid="3860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6056"/>
                                        </p:tgtEl>
                                        <p:attrNameLst>
                                          <p:attrName>style.visibility</p:attrName>
                                        </p:attrNameLst>
                                      </p:cBhvr>
                                      <p:to>
                                        <p:strVal val="visible"/>
                                      </p:to>
                                    </p:set>
                                    <p:animEffect transition="in" filter="box(in)">
                                      <p:cBhvr>
                                        <p:cTn id="12" dur="500"/>
                                        <p:tgtEl>
                                          <p:spTgt spid="38605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86057"/>
                                        </p:tgtEl>
                                        <p:attrNameLst>
                                          <p:attrName>style.visibility</p:attrName>
                                        </p:attrNameLst>
                                      </p:cBhvr>
                                      <p:to>
                                        <p:strVal val="visible"/>
                                      </p:to>
                                    </p:set>
                                    <p:animEffect transition="in" filter="box(in)">
                                      <p:cBhvr>
                                        <p:cTn id="17" dur="500"/>
                                        <p:tgtEl>
                                          <p:spTgt spid="386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4" grpId="0" animBg="1"/>
      <p:bldP spid="386056" grpId="0" animBg="1"/>
      <p:bldP spid="386057"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52671F01-8851-4A98-876F-AA88A05EBC50}" type="datetime1">
              <a:rPr lang="zh-CN" altLang="en-US"/>
            </a:fld>
            <a:endParaRPr lang="en-US" altLang="zh-CN"/>
          </a:p>
        </p:txBody>
      </p:sp>
      <p:sp>
        <p:nvSpPr>
          <p:cNvPr id="8" name="灯片编号占位符 4"/>
          <p:cNvSpPr>
            <a:spLocks noGrp="1"/>
          </p:cNvSpPr>
          <p:nvPr>
            <p:ph type="sldNum" sz="quarter" idx="11"/>
          </p:nvPr>
        </p:nvSpPr>
        <p:spPr/>
        <p:txBody>
          <a:bodyPr/>
          <a:lstStyle/>
          <a:p>
            <a:fld id="{7230707D-F795-4153-9BA1-5B3E06869217}" type="slidenum">
              <a:rPr lang="en-US" altLang="zh-CN"/>
            </a:fld>
            <a:endParaRPr lang="en-US" altLang="zh-CN"/>
          </a:p>
        </p:txBody>
      </p:sp>
      <p:pic>
        <p:nvPicPr>
          <p:cNvPr id="380939" name="Picture 11" descr="登记一个新生的流程"/>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57200" y="1447800"/>
            <a:ext cx="8305800" cy="5059363"/>
          </a:xfrm>
          <a:prstGeom prst="rect">
            <a:avLst/>
          </a:prstGeom>
          <a:noFill/>
        </p:spPr>
      </p:pic>
      <p:sp>
        <p:nvSpPr>
          <p:cNvPr id="380930" name="Rectangle 2"/>
          <p:cNvSpPr>
            <a:spLocks noGrp="1" noChangeArrowheads="1"/>
          </p:cNvSpPr>
          <p:nvPr>
            <p:ph type="title"/>
          </p:nvPr>
        </p:nvSpPr>
        <p:spPr/>
        <p:txBody>
          <a:bodyPr/>
          <a:lstStyle/>
          <a:p>
            <a:r>
              <a:rPr lang="en-US" altLang="zh-CN" sz="3200">
                <a:solidFill>
                  <a:srgbClr val="0000FF"/>
                </a:solidFill>
                <a:latin typeface="黑体" panose="02010609060101010101" charset="-122"/>
              </a:rPr>
              <a:t>⑵</a:t>
            </a:r>
            <a:r>
              <a:rPr lang="zh-CN" altLang="en-US" sz="3200">
                <a:solidFill>
                  <a:srgbClr val="0000FF"/>
                </a:solidFill>
              </a:rPr>
              <a:t>协作图</a:t>
            </a:r>
            <a:br>
              <a:rPr lang="zh-CN" altLang="en-US" sz="3200">
                <a:solidFill>
                  <a:srgbClr val="0000FF"/>
                </a:solidFill>
              </a:rPr>
            </a:br>
            <a:r>
              <a:rPr lang="zh-CN" altLang="en-US" sz="3200"/>
              <a:t>（</a:t>
            </a:r>
            <a:r>
              <a:rPr lang="en-US" altLang="zh-CN" sz="3200"/>
              <a:t>Collaboration Diagram</a:t>
            </a:r>
            <a:r>
              <a:rPr lang="zh-CN" altLang="en-US" sz="3200"/>
              <a:t>）</a:t>
            </a:r>
            <a:endParaRPr lang="zh-CN" altLang="en-US" sz="3200"/>
          </a:p>
        </p:txBody>
      </p:sp>
      <p:sp>
        <p:nvSpPr>
          <p:cNvPr id="380933" name="Oval 5"/>
          <p:cNvSpPr>
            <a:spLocks noChangeArrowheads="1"/>
          </p:cNvSpPr>
          <p:nvPr/>
        </p:nvSpPr>
        <p:spPr bwMode="auto">
          <a:xfrm>
            <a:off x="4572000" y="1752600"/>
            <a:ext cx="2438400" cy="1371600"/>
          </a:xfrm>
          <a:prstGeom prst="ellipse">
            <a:avLst/>
          </a:prstGeom>
          <a:noFill/>
          <a:ln w="38100">
            <a:solidFill>
              <a:srgbClr val="FF0000"/>
            </a:solidFill>
            <a:round/>
          </a:ln>
          <a:effectLst/>
        </p:spPr>
        <p:txBody>
          <a:bodyPr wrap="none" anchor="ctr"/>
          <a:lstStyle/>
          <a:p>
            <a:endParaRPr lang="zh-CN" altLang="en-US"/>
          </a:p>
        </p:txBody>
      </p:sp>
      <p:sp>
        <p:nvSpPr>
          <p:cNvPr id="380934" name="Rectangle 6"/>
          <p:cNvSpPr>
            <a:spLocks noChangeArrowheads="1"/>
          </p:cNvSpPr>
          <p:nvPr/>
        </p:nvSpPr>
        <p:spPr bwMode="auto">
          <a:xfrm>
            <a:off x="2667000" y="92075"/>
            <a:ext cx="6096000" cy="822325"/>
          </a:xfrm>
          <a:prstGeom prst="rect">
            <a:avLst/>
          </a:prstGeom>
          <a:solidFill>
            <a:srgbClr val="FF0000"/>
          </a:solidFill>
          <a:ln w="9525">
            <a:noFill/>
            <a:miter lim="800000"/>
          </a:ln>
          <a:effectLst/>
        </p:spPr>
        <p:txBody>
          <a:bodyPr>
            <a:spAutoFit/>
          </a:bodyPr>
          <a:lstStyle/>
          <a:p>
            <a:r>
              <a:rPr lang="en-US" altLang="zh-CN" sz="2400" b="1">
                <a:solidFill>
                  <a:schemeClr val="bg1"/>
                </a:solidFill>
                <a:ea typeface="黑体" panose="02010609060101010101" charset="-122"/>
              </a:rPr>
              <a:t>《become》</a:t>
            </a:r>
            <a:endParaRPr lang="en-US" altLang="zh-CN" sz="2400" b="1">
              <a:solidFill>
                <a:schemeClr val="bg1"/>
              </a:solidFill>
              <a:ea typeface="黑体" panose="02010609060101010101" charset="-122"/>
            </a:endParaRPr>
          </a:p>
          <a:p>
            <a:r>
              <a:rPr lang="zh-CN" altLang="en-US" sz="2400" b="1">
                <a:solidFill>
                  <a:schemeClr val="bg1"/>
                </a:solidFill>
                <a:ea typeface="黑体" panose="02010609060101010101" charset="-122"/>
              </a:rPr>
              <a:t>从一个对象值变化到另一个对象值</a:t>
            </a:r>
            <a:endParaRPr lang="zh-CN" altLang="en-US" sz="2400" b="1">
              <a:solidFill>
                <a:schemeClr val="bg1"/>
              </a:solidFill>
              <a:ea typeface="黑体" panose="02010609060101010101" charset="-122"/>
            </a:endParaRPr>
          </a:p>
        </p:txBody>
      </p:sp>
      <p:sp>
        <p:nvSpPr>
          <p:cNvPr id="380938" name="Rectangle 10"/>
          <p:cNvSpPr>
            <a:spLocks noGrp="1" noChangeArrowheads="1"/>
          </p:cNvSpPr>
          <p:nvPr>
            <p:ph type="body" idx="1"/>
          </p:nvPr>
        </p:nvSpPr>
        <p:spPr>
          <a:noFill/>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4 </a:t>
            </a:r>
            <a:r>
              <a:rPr lang="zh-CN" altLang="en-US">
                <a:solidFill>
                  <a:srgbClr val="0000FF"/>
                </a:solidFill>
              </a:rPr>
              <a:t>学校登记新生</a:t>
            </a:r>
            <a:r>
              <a:rPr lang="en-US" altLang="zh-CN">
                <a:solidFill>
                  <a:srgbClr val="0000FF"/>
                </a:solidFill>
              </a:rPr>
              <a:t>】</a:t>
            </a:r>
            <a:endParaRPr lang="en-US" altLang="zh-CN">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0933"/>
                                        </p:tgtEl>
                                        <p:attrNameLst>
                                          <p:attrName>style.visibility</p:attrName>
                                        </p:attrNameLst>
                                      </p:cBhvr>
                                      <p:to>
                                        <p:strVal val="visible"/>
                                      </p:to>
                                    </p:set>
                                    <p:animEffect transition="in" filter="box(in)">
                                      <p:cBhvr>
                                        <p:cTn id="7" dur="500"/>
                                        <p:tgtEl>
                                          <p:spTgt spid="38093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0934"/>
                                        </p:tgtEl>
                                        <p:attrNameLst>
                                          <p:attrName>style.visibility</p:attrName>
                                        </p:attrNameLst>
                                      </p:cBhvr>
                                      <p:to>
                                        <p:strVal val="visible"/>
                                      </p:to>
                                    </p:set>
                                    <p:animEffect transition="in" filter="box(in)">
                                      <p:cBhvr>
                                        <p:cTn id="12" dur="500"/>
                                        <p:tgtEl>
                                          <p:spTgt spid="380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3" grpId="0" animBg="1"/>
      <p:bldP spid="380934"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E6D033EE-126C-42B2-9447-7B42DEA313DA}" type="datetime1">
              <a:rPr lang="zh-CN" altLang="en-US"/>
            </a:fld>
            <a:endParaRPr lang="en-US" altLang="zh-CN"/>
          </a:p>
        </p:txBody>
      </p:sp>
      <p:sp>
        <p:nvSpPr>
          <p:cNvPr id="6" name="灯片编号占位符 4"/>
          <p:cNvSpPr>
            <a:spLocks noGrp="1"/>
          </p:cNvSpPr>
          <p:nvPr>
            <p:ph type="sldNum" sz="quarter" idx="11"/>
          </p:nvPr>
        </p:nvSpPr>
        <p:spPr/>
        <p:txBody>
          <a:bodyPr/>
          <a:lstStyle/>
          <a:p>
            <a:fld id="{CE0AA41D-950B-46F9-8123-A03D53830F0B}" type="slidenum">
              <a:rPr lang="en-US" altLang="zh-CN"/>
            </a:fld>
            <a:endParaRPr lang="en-US" altLang="zh-CN"/>
          </a:p>
        </p:txBody>
      </p:sp>
      <p:pic>
        <p:nvPicPr>
          <p:cNvPr id="428034" name="Picture 2" descr="登记一个新生的流程"/>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57200" y="1447800"/>
            <a:ext cx="8305800" cy="5059363"/>
          </a:xfrm>
          <a:prstGeom prst="rect">
            <a:avLst/>
          </a:prstGeom>
          <a:noFill/>
        </p:spPr>
      </p:pic>
      <p:sp>
        <p:nvSpPr>
          <p:cNvPr id="428035" name="Rectangle 3"/>
          <p:cNvSpPr>
            <a:spLocks noGrp="1" noChangeArrowheads="1"/>
          </p:cNvSpPr>
          <p:nvPr>
            <p:ph type="title"/>
          </p:nvPr>
        </p:nvSpPr>
        <p:spPr/>
        <p:txBody>
          <a:bodyPr/>
          <a:lstStyle/>
          <a:p>
            <a:r>
              <a:rPr lang="en-US" altLang="zh-CN" sz="3200">
                <a:solidFill>
                  <a:srgbClr val="0000FF"/>
                </a:solidFill>
                <a:latin typeface="黑体" panose="02010609060101010101" charset="-122"/>
              </a:rPr>
              <a:t>⑵</a:t>
            </a:r>
            <a:r>
              <a:rPr lang="zh-CN" altLang="en-US" sz="3200">
                <a:solidFill>
                  <a:srgbClr val="0000FF"/>
                </a:solidFill>
              </a:rPr>
              <a:t>协作图</a:t>
            </a:r>
            <a:br>
              <a:rPr lang="zh-CN" altLang="en-US" sz="3200">
                <a:solidFill>
                  <a:srgbClr val="0000FF"/>
                </a:solidFill>
              </a:rPr>
            </a:br>
            <a:r>
              <a:rPr lang="zh-CN" altLang="en-US" sz="3200"/>
              <a:t>（</a:t>
            </a:r>
            <a:r>
              <a:rPr lang="en-US" altLang="zh-CN" sz="3200"/>
              <a:t>Collaboration Diagram</a:t>
            </a:r>
            <a:r>
              <a:rPr lang="zh-CN" altLang="en-US" sz="3200"/>
              <a:t>）</a:t>
            </a:r>
            <a:endParaRPr lang="zh-CN" altLang="en-US" sz="3200"/>
          </a:p>
        </p:txBody>
      </p:sp>
      <p:sp>
        <p:nvSpPr>
          <p:cNvPr id="428041" name="Rectangle 9"/>
          <p:cNvSpPr>
            <a:spLocks noGrp="1" noChangeArrowheads="1"/>
          </p:cNvSpPr>
          <p:nvPr>
            <p:ph type="body" idx="1"/>
          </p:nvPr>
        </p:nvSpPr>
        <p:spPr>
          <a:noFill/>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4 </a:t>
            </a:r>
            <a:r>
              <a:rPr lang="zh-CN" altLang="en-US">
                <a:solidFill>
                  <a:srgbClr val="0000FF"/>
                </a:solidFill>
              </a:rPr>
              <a:t>学校登记新生</a:t>
            </a:r>
            <a:r>
              <a:rPr lang="en-US" altLang="zh-CN">
                <a:solidFill>
                  <a:srgbClr val="0000FF"/>
                </a:solidFill>
              </a:rPr>
              <a:t>】</a:t>
            </a:r>
            <a:endParaRPr lang="en-US" altLang="zh-CN">
              <a:solidFill>
                <a:srgbClr val="0000FF"/>
              </a:solidFill>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lassDiagram1.jpg"/>
          <p:cNvPicPr>
            <a:picLocks noChangeAspect="1"/>
          </p:cNvPicPr>
          <p:nvPr/>
        </p:nvPicPr>
        <p:blipFill>
          <a:blip r:embed="rId1" cstate="print"/>
          <a:stretch>
            <a:fillRect/>
          </a:stretch>
        </p:blipFill>
        <p:spPr>
          <a:xfrm>
            <a:off x="723900" y="1524000"/>
            <a:ext cx="7696200" cy="4885969"/>
          </a:xfrm>
          <a:prstGeom prst="rect">
            <a:avLst/>
          </a:prstGeom>
        </p:spPr>
      </p:pic>
      <p:sp>
        <p:nvSpPr>
          <p:cNvPr id="7" name="日期占位符 3"/>
          <p:cNvSpPr>
            <a:spLocks noGrp="1"/>
          </p:cNvSpPr>
          <p:nvPr>
            <p:ph type="dt" sz="half" idx="10"/>
          </p:nvPr>
        </p:nvSpPr>
        <p:spPr/>
        <p:txBody>
          <a:bodyPr/>
          <a:lstStyle/>
          <a:p>
            <a:fld id="{D64B362C-089F-4D31-890E-89356DD52EAB}" type="datetime1">
              <a:rPr lang="zh-CN" altLang="en-US"/>
            </a:fld>
            <a:endParaRPr lang="en-US" altLang="zh-CN"/>
          </a:p>
        </p:txBody>
      </p:sp>
      <p:sp>
        <p:nvSpPr>
          <p:cNvPr id="8" name="灯片编号占位符 4"/>
          <p:cNvSpPr>
            <a:spLocks noGrp="1"/>
          </p:cNvSpPr>
          <p:nvPr>
            <p:ph type="sldNum" sz="quarter" idx="11"/>
          </p:nvPr>
        </p:nvSpPr>
        <p:spPr/>
        <p:txBody>
          <a:bodyPr/>
          <a:lstStyle/>
          <a:p>
            <a:fld id="{A9568A76-8F01-4912-9262-65AE74F41809}" type="slidenum">
              <a:rPr lang="en-US" altLang="zh-CN"/>
            </a:fld>
            <a:endParaRPr lang="en-US" altLang="zh-CN"/>
          </a:p>
        </p:txBody>
      </p:sp>
      <p:sp>
        <p:nvSpPr>
          <p:cNvPr id="385026" name="Rectangle 2"/>
          <p:cNvSpPr>
            <a:spLocks noGrp="1" noChangeArrowheads="1"/>
          </p:cNvSpPr>
          <p:nvPr>
            <p:ph type="title"/>
          </p:nvPr>
        </p:nvSpPr>
        <p:spPr/>
        <p:txBody>
          <a:bodyPr/>
          <a:lstStyle/>
          <a:p>
            <a:r>
              <a:rPr lang="en-US" altLang="zh-CN" sz="3200">
                <a:solidFill>
                  <a:srgbClr val="0000FF"/>
                </a:solidFill>
                <a:latin typeface="黑体" panose="02010609060101010101" charset="-122"/>
              </a:rPr>
              <a:t>⑵</a:t>
            </a:r>
            <a:r>
              <a:rPr lang="zh-CN" altLang="en-US" sz="3200">
                <a:solidFill>
                  <a:srgbClr val="0000FF"/>
                </a:solidFill>
              </a:rPr>
              <a:t>协作图</a:t>
            </a:r>
            <a:br>
              <a:rPr lang="zh-CN" altLang="en-US" sz="3200">
                <a:solidFill>
                  <a:srgbClr val="0000FF"/>
                </a:solidFill>
              </a:rPr>
            </a:br>
            <a:r>
              <a:rPr lang="zh-CN" altLang="en-US" sz="3200"/>
              <a:t>（</a:t>
            </a:r>
            <a:r>
              <a:rPr lang="en-US" altLang="zh-CN" sz="3200"/>
              <a:t>Collaboration Diagram</a:t>
            </a:r>
            <a:r>
              <a:rPr lang="zh-CN" altLang="en-US" sz="3200"/>
              <a:t>）</a:t>
            </a:r>
            <a:endParaRPr lang="zh-CN" altLang="en-US" sz="3200"/>
          </a:p>
        </p:txBody>
      </p:sp>
      <p:sp>
        <p:nvSpPr>
          <p:cNvPr id="385027"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4 </a:t>
            </a:r>
            <a:r>
              <a:rPr lang="zh-CN" altLang="en-US">
                <a:solidFill>
                  <a:srgbClr val="0000FF"/>
                </a:solidFill>
              </a:rPr>
              <a:t>学校登记新生</a:t>
            </a:r>
            <a:r>
              <a:rPr lang="en-US" altLang="zh-CN">
                <a:solidFill>
                  <a:srgbClr val="0000FF"/>
                </a:solidFill>
              </a:rPr>
              <a:t>】</a:t>
            </a:r>
            <a:endParaRPr lang="en-US" altLang="zh-CN">
              <a:solidFill>
                <a:srgbClr val="0000FF"/>
              </a:solidFill>
            </a:endParaRPr>
          </a:p>
        </p:txBody>
      </p:sp>
      <p:sp>
        <p:nvSpPr>
          <p:cNvPr id="385029" name="Rectangle 5"/>
          <p:cNvSpPr>
            <a:spLocks noChangeArrowheads="1"/>
          </p:cNvSpPr>
          <p:nvPr/>
        </p:nvSpPr>
        <p:spPr bwMode="auto">
          <a:xfrm>
            <a:off x="138112" y="6096000"/>
            <a:ext cx="4433888" cy="457200"/>
          </a:xfrm>
          <a:prstGeom prst="rect">
            <a:avLst/>
          </a:prstGeom>
          <a:noFill/>
          <a:ln w="9525" algn="ctr">
            <a:noFill/>
            <a:miter lim="800000"/>
          </a:ln>
          <a:effectLst/>
        </p:spPr>
        <p:txBody>
          <a:bodyPr wrap="none">
            <a:spAutoFit/>
          </a:bodyPr>
          <a:lstStyle/>
          <a:p>
            <a:pPr lvl="2">
              <a:spcBef>
                <a:spcPct val="30000"/>
              </a:spcBef>
            </a:pPr>
            <a:r>
              <a:rPr lang="zh-CN" altLang="en-US" sz="2400" b="1" dirty="0">
                <a:solidFill>
                  <a:srgbClr val="0000FF"/>
                </a:solidFill>
                <a:ea typeface="黑体" panose="02010609060101010101" charset="-122"/>
              </a:rPr>
              <a:t>已登记属性</a:t>
            </a:r>
            <a:r>
              <a:rPr lang="en-US" altLang="zh-CN" sz="2400" b="1" dirty="0">
                <a:solidFill>
                  <a:srgbClr val="0000FF"/>
                </a:solidFill>
                <a:ea typeface="黑体" panose="02010609060101010101" charset="-122"/>
              </a:rPr>
              <a:t>——Boolean</a:t>
            </a:r>
            <a:endParaRPr lang="en-US" altLang="zh-CN" sz="2400" b="1" dirty="0">
              <a:solidFill>
                <a:srgbClr val="0000FF"/>
              </a:solidFill>
              <a:ea typeface="黑体" panose="02010609060101010101" charset="-122"/>
            </a:endParaRPr>
          </a:p>
        </p:txBody>
      </p:sp>
      <p:sp>
        <p:nvSpPr>
          <p:cNvPr id="385030" name="Rectangle 6"/>
          <p:cNvSpPr>
            <a:spLocks noChangeArrowheads="1"/>
          </p:cNvSpPr>
          <p:nvPr/>
        </p:nvSpPr>
        <p:spPr bwMode="auto">
          <a:xfrm>
            <a:off x="1066800" y="4953000"/>
            <a:ext cx="2590800" cy="381000"/>
          </a:xfrm>
          <a:prstGeom prst="rect">
            <a:avLst/>
          </a:prstGeom>
          <a:noFill/>
          <a:ln w="76200">
            <a:solidFill>
              <a:srgbClr val="0000FF"/>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5029"/>
                                        </p:tgtEl>
                                        <p:attrNameLst>
                                          <p:attrName>style.visibility</p:attrName>
                                        </p:attrNameLst>
                                      </p:cBhvr>
                                      <p:to>
                                        <p:strVal val="visible"/>
                                      </p:to>
                                    </p:set>
                                    <p:anim calcmode="lin" valueType="num">
                                      <p:cBhvr additive="base">
                                        <p:cTn id="7" dur="500" fill="hold"/>
                                        <p:tgtEl>
                                          <p:spTgt spid="385029"/>
                                        </p:tgtEl>
                                        <p:attrNameLst>
                                          <p:attrName>ppt_x</p:attrName>
                                        </p:attrNameLst>
                                      </p:cBhvr>
                                      <p:tavLst>
                                        <p:tav tm="0">
                                          <p:val>
                                            <p:strVal val="#ppt_x"/>
                                          </p:val>
                                        </p:tav>
                                        <p:tav tm="100000">
                                          <p:val>
                                            <p:strVal val="#ppt_x"/>
                                          </p:val>
                                        </p:tav>
                                      </p:tavLst>
                                    </p:anim>
                                    <p:anim calcmode="lin" valueType="num">
                                      <p:cBhvr additive="base">
                                        <p:cTn id="8" dur="500" fill="hold"/>
                                        <p:tgtEl>
                                          <p:spTgt spid="3850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5030"/>
                                        </p:tgtEl>
                                        <p:attrNameLst>
                                          <p:attrName>style.visibility</p:attrName>
                                        </p:attrNameLst>
                                      </p:cBhvr>
                                      <p:to>
                                        <p:strVal val="visible"/>
                                      </p:to>
                                    </p:set>
                                    <p:anim calcmode="lin" valueType="num">
                                      <p:cBhvr additive="base">
                                        <p:cTn id="11" dur="500" fill="hold"/>
                                        <p:tgtEl>
                                          <p:spTgt spid="385030"/>
                                        </p:tgtEl>
                                        <p:attrNameLst>
                                          <p:attrName>ppt_x</p:attrName>
                                        </p:attrNameLst>
                                      </p:cBhvr>
                                      <p:tavLst>
                                        <p:tav tm="0">
                                          <p:val>
                                            <p:strVal val="#ppt_x"/>
                                          </p:val>
                                        </p:tav>
                                        <p:tav tm="100000">
                                          <p:val>
                                            <p:strVal val="#ppt_x"/>
                                          </p:val>
                                        </p:tav>
                                      </p:tavLst>
                                    </p:anim>
                                    <p:anim calcmode="lin" valueType="num">
                                      <p:cBhvr additive="base">
                                        <p:cTn id="12" dur="500" fill="hold"/>
                                        <p:tgtEl>
                                          <p:spTgt spid="385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9" grpId="0"/>
      <p:bldP spid="38503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063B239A-5E84-4FB6-993F-4F1CA54E9EE7}" type="datetime1">
              <a:rPr lang="zh-CN" altLang="en-US"/>
            </a:fld>
            <a:endParaRPr lang="en-US" altLang="zh-CN"/>
          </a:p>
        </p:txBody>
      </p:sp>
      <p:sp>
        <p:nvSpPr>
          <p:cNvPr id="8" name="灯片编号占位符 4"/>
          <p:cNvSpPr>
            <a:spLocks noGrp="1"/>
          </p:cNvSpPr>
          <p:nvPr>
            <p:ph type="sldNum" sz="quarter" idx="11"/>
          </p:nvPr>
        </p:nvSpPr>
        <p:spPr/>
        <p:txBody>
          <a:bodyPr/>
          <a:lstStyle/>
          <a:p>
            <a:fld id="{B7EE34C0-19B0-4AC4-8502-2D3399B90416}" type="slidenum">
              <a:rPr lang="en-US" altLang="zh-CN"/>
            </a:fld>
            <a:endParaRPr lang="en-US" altLang="zh-CN"/>
          </a:p>
        </p:txBody>
      </p:sp>
      <p:sp>
        <p:nvSpPr>
          <p:cNvPr id="404482"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04483" name="Rectangle 3"/>
          <p:cNvSpPr>
            <a:spLocks noGrp="1" noChangeArrowheads="1"/>
          </p:cNvSpPr>
          <p:nvPr>
            <p:ph type="body" idx="1"/>
          </p:nvPr>
        </p:nvSpPr>
        <p:spPr/>
        <p:txBody>
          <a:bodyPr/>
          <a:lstStyle/>
          <a:p>
            <a:r>
              <a:rPr lang="en-US" altLang="zh-CN">
                <a:latin typeface="黑体" panose="02010609060101010101" charset="-122"/>
              </a:rPr>
              <a:t>⑴</a:t>
            </a:r>
            <a:r>
              <a:rPr lang="zh-CN" altLang="en-US"/>
              <a:t>转述</a:t>
            </a:r>
            <a:r>
              <a:rPr lang="en-US" altLang="zh-CN">
                <a:solidFill>
                  <a:srgbClr val="0000FF"/>
                </a:solidFill>
              </a:rPr>
              <a:t>USE CASE</a:t>
            </a:r>
            <a:r>
              <a:rPr lang="zh-CN" altLang="en-US"/>
              <a:t>场景的</a:t>
            </a:r>
            <a:r>
              <a:rPr lang="zh-CN" altLang="en-US">
                <a:solidFill>
                  <a:srgbClr val="0000FF"/>
                </a:solidFill>
              </a:rPr>
              <a:t>序列图</a:t>
            </a:r>
            <a:r>
              <a:rPr lang="zh-CN" altLang="en-US"/>
              <a:t>中，</a:t>
            </a:r>
            <a:endParaRPr lang="zh-CN" altLang="en-US"/>
          </a:p>
          <a:p>
            <a:pPr lvl="1"/>
            <a:r>
              <a:rPr lang="zh-CN" altLang="en-US">
                <a:latin typeface="黑体" panose="02010609060101010101" charset="-122"/>
              </a:rPr>
              <a:t>①</a:t>
            </a:r>
            <a:r>
              <a:rPr lang="zh-CN" altLang="en-US">
                <a:solidFill>
                  <a:srgbClr val="0000FF"/>
                </a:solidFill>
              </a:rPr>
              <a:t>主导</a:t>
            </a:r>
            <a:r>
              <a:rPr lang="en-US" altLang="zh-CN">
                <a:solidFill>
                  <a:srgbClr val="0000FF"/>
                </a:solidFill>
              </a:rPr>
              <a:t>Actor</a:t>
            </a:r>
            <a:r>
              <a:rPr lang="zh-CN" altLang="en-US"/>
              <a:t>的实例位于序列图的</a:t>
            </a:r>
            <a:r>
              <a:rPr lang="zh-CN" altLang="en-US">
                <a:solidFill>
                  <a:srgbClr val="0000FF"/>
                </a:solidFill>
              </a:rPr>
              <a:t>左侧</a:t>
            </a:r>
            <a:r>
              <a:rPr lang="zh-CN" altLang="en-US"/>
              <a:t>；</a:t>
            </a:r>
            <a:endParaRPr lang="zh-CN" altLang="en-US"/>
          </a:p>
          <a:p>
            <a:pPr lvl="1"/>
            <a:r>
              <a:rPr lang="zh-CN" altLang="en-US">
                <a:latin typeface="黑体" panose="02010609060101010101" charset="-122"/>
              </a:rPr>
              <a:t>②</a:t>
            </a:r>
            <a:r>
              <a:rPr lang="zh-CN" altLang="en-US"/>
              <a:t>其他</a:t>
            </a:r>
            <a:r>
              <a:rPr lang="zh-CN" altLang="en-US">
                <a:solidFill>
                  <a:srgbClr val="0000FF"/>
                </a:solidFill>
              </a:rPr>
              <a:t>被动</a:t>
            </a:r>
            <a:r>
              <a:rPr lang="en-US" altLang="zh-CN">
                <a:solidFill>
                  <a:srgbClr val="0000FF"/>
                </a:solidFill>
              </a:rPr>
              <a:t>Actor</a:t>
            </a:r>
            <a:r>
              <a:rPr lang="zh-CN" altLang="en-US"/>
              <a:t>位于序列图的</a:t>
            </a:r>
            <a:r>
              <a:rPr lang="zh-CN" altLang="en-US">
                <a:solidFill>
                  <a:srgbClr val="0000FF"/>
                </a:solidFill>
              </a:rPr>
              <a:t>右侧</a:t>
            </a:r>
            <a:r>
              <a:rPr lang="zh-CN" altLang="en-US"/>
              <a:t>；</a:t>
            </a:r>
            <a:endParaRPr lang="zh-CN" altLang="en-US"/>
          </a:p>
        </p:txBody>
      </p:sp>
      <p:pic>
        <p:nvPicPr>
          <p:cNvPr id="404484" name="Picture 4" descr="序列图中的Actor"/>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171575" y="2524125"/>
            <a:ext cx="6524625" cy="4486275"/>
          </a:xfrm>
          <a:prstGeom prst="rect">
            <a:avLst/>
          </a:prstGeom>
          <a:noFill/>
        </p:spPr>
      </p:pic>
      <p:sp>
        <p:nvSpPr>
          <p:cNvPr id="404486" name="Rectangle 6"/>
          <p:cNvSpPr>
            <a:spLocks noChangeArrowheads="1"/>
          </p:cNvSpPr>
          <p:nvPr/>
        </p:nvSpPr>
        <p:spPr bwMode="auto">
          <a:xfrm>
            <a:off x="920750" y="3581400"/>
            <a:ext cx="1593850" cy="931863"/>
          </a:xfrm>
          <a:prstGeom prst="rect">
            <a:avLst/>
          </a:prstGeom>
          <a:noFill/>
          <a:ln w="9525">
            <a:noFill/>
            <a:miter lim="800000"/>
          </a:ln>
          <a:effectLst/>
        </p:spPr>
        <p:txBody>
          <a:bodyPr wrap="none">
            <a:spAutoFit/>
          </a:bodyPr>
          <a:lstStyle/>
          <a:p>
            <a:pPr>
              <a:spcBef>
                <a:spcPct val="30000"/>
              </a:spcBef>
            </a:pPr>
            <a:r>
              <a:rPr lang="zh-CN" altLang="en-US" sz="2400" b="1">
                <a:solidFill>
                  <a:srgbClr val="0000FF"/>
                </a:solidFill>
                <a:ea typeface="黑体" panose="02010609060101010101" charset="-122"/>
              </a:rPr>
              <a:t>主导</a:t>
            </a:r>
            <a:r>
              <a:rPr lang="en-US" altLang="zh-CN" sz="2400" b="1">
                <a:solidFill>
                  <a:srgbClr val="0000FF"/>
                </a:solidFill>
                <a:ea typeface="黑体" panose="02010609060101010101" charset="-122"/>
              </a:rPr>
              <a:t>Actor</a:t>
            </a:r>
            <a:endParaRPr lang="en-US" altLang="zh-CN" sz="2400" b="1">
              <a:solidFill>
                <a:srgbClr val="0000FF"/>
              </a:solidFill>
              <a:ea typeface="黑体" panose="02010609060101010101" charset="-122"/>
            </a:endParaRPr>
          </a:p>
          <a:p>
            <a:pPr>
              <a:spcBef>
                <a:spcPct val="30000"/>
              </a:spcBef>
            </a:pPr>
            <a:r>
              <a:rPr lang="zh-CN" altLang="en-US" sz="2400" b="1">
                <a:solidFill>
                  <a:srgbClr val="0000FF"/>
                </a:solidFill>
                <a:ea typeface="黑体" panose="02010609060101010101" charset="-122"/>
              </a:rPr>
              <a:t>实例</a:t>
            </a:r>
            <a:endParaRPr lang="zh-CN" altLang="en-US" sz="2400" b="1">
              <a:solidFill>
                <a:srgbClr val="0000FF"/>
              </a:solidFill>
              <a:ea typeface="黑体" panose="02010609060101010101" charset="-122"/>
            </a:endParaRPr>
          </a:p>
        </p:txBody>
      </p:sp>
      <p:sp>
        <p:nvSpPr>
          <p:cNvPr id="404487" name="Rectangle 7"/>
          <p:cNvSpPr>
            <a:spLocks noChangeArrowheads="1"/>
          </p:cNvSpPr>
          <p:nvPr/>
        </p:nvSpPr>
        <p:spPr bwMode="auto">
          <a:xfrm>
            <a:off x="6400800" y="3505200"/>
            <a:ext cx="1593850" cy="931863"/>
          </a:xfrm>
          <a:prstGeom prst="rect">
            <a:avLst/>
          </a:prstGeom>
          <a:noFill/>
          <a:ln w="9525">
            <a:noFill/>
            <a:miter lim="800000"/>
          </a:ln>
          <a:effectLst/>
        </p:spPr>
        <p:txBody>
          <a:bodyPr wrap="none">
            <a:spAutoFit/>
          </a:bodyPr>
          <a:lstStyle/>
          <a:p>
            <a:pPr>
              <a:spcBef>
                <a:spcPct val="30000"/>
              </a:spcBef>
            </a:pPr>
            <a:r>
              <a:rPr lang="zh-CN" altLang="en-US" sz="2400" b="1">
                <a:solidFill>
                  <a:srgbClr val="0000FF"/>
                </a:solidFill>
                <a:ea typeface="黑体" panose="02010609060101010101" charset="-122"/>
              </a:rPr>
              <a:t>被动</a:t>
            </a:r>
            <a:r>
              <a:rPr lang="en-US" altLang="zh-CN" sz="2400" b="1">
                <a:solidFill>
                  <a:srgbClr val="0000FF"/>
                </a:solidFill>
                <a:ea typeface="黑体" panose="02010609060101010101" charset="-122"/>
              </a:rPr>
              <a:t>Actor</a:t>
            </a:r>
            <a:endParaRPr lang="en-US" altLang="zh-CN" sz="2400" b="1">
              <a:solidFill>
                <a:srgbClr val="0000FF"/>
              </a:solidFill>
              <a:ea typeface="黑体" panose="02010609060101010101" charset="-122"/>
            </a:endParaRPr>
          </a:p>
          <a:p>
            <a:pPr>
              <a:spcBef>
                <a:spcPct val="30000"/>
              </a:spcBef>
            </a:pPr>
            <a:r>
              <a:rPr lang="zh-CN" altLang="en-US" sz="2400" b="1">
                <a:solidFill>
                  <a:srgbClr val="0000FF"/>
                </a:solidFill>
                <a:ea typeface="黑体" panose="02010609060101010101" charset="-122"/>
              </a:rPr>
              <a:t>实例</a:t>
            </a:r>
            <a:endParaRPr lang="zh-CN" altLang="en-US" sz="2400" b="1">
              <a:solidFill>
                <a:srgbClr val="0000FF"/>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Effect transition="in" filter="strips(downRight)">
                                      <p:cBhvr>
                                        <p:cTn id="7" dur="500"/>
                                        <p:tgtEl>
                                          <p:spTgt spid="40448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04484"/>
                                        </p:tgtEl>
                                        <p:attrNameLst>
                                          <p:attrName>style.visibility</p:attrName>
                                        </p:attrNameLst>
                                      </p:cBhvr>
                                      <p:to>
                                        <p:strVal val="visible"/>
                                      </p:to>
                                    </p:set>
                                    <p:animEffect transition="in" filter="box(in)">
                                      <p:cBhvr>
                                        <p:cTn id="10" dur="500"/>
                                        <p:tgtEl>
                                          <p:spTgt spid="404484"/>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404483">
                                            <p:txEl>
                                              <p:pRg st="1" end="1"/>
                                            </p:txEl>
                                          </p:spTgt>
                                        </p:tgtEl>
                                        <p:attrNameLst>
                                          <p:attrName>style.visibility</p:attrName>
                                        </p:attrNameLst>
                                      </p:cBhvr>
                                      <p:to>
                                        <p:strVal val="visible"/>
                                      </p:to>
                                    </p:set>
                                    <p:animEffect transition="in" filter="strips(downRight)">
                                      <p:cBhvr>
                                        <p:cTn id="15" dur="500"/>
                                        <p:tgtEl>
                                          <p:spTgt spid="404483">
                                            <p:txEl>
                                              <p:pRg st="1" end="1"/>
                                            </p:txEl>
                                          </p:spTgt>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04486"/>
                                        </p:tgtEl>
                                        <p:attrNameLst>
                                          <p:attrName>style.visibility</p:attrName>
                                        </p:attrNameLst>
                                      </p:cBhvr>
                                      <p:to>
                                        <p:strVal val="visible"/>
                                      </p:to>
                                    </p:set>
                                    <p:anim calcmode="lin" valueType="num">
                                      <p:cBhvr additive="base">
                                        <p:cTn id="18" dur="500" fill="hold"/>
                                        <p:tgtEl>
                                          <p:spTgt spid="404486"/>
                                        </p:tgtEl>
                                        <p:attrNameLst>
                                          <p:attrName>ppt_x</p:attrName>
                                        </p:attrNameLst>
                                      </p:cBhvr>
                                      <p:tavLst>
                                        <p:tav tm="0">
                                          <p:val>
                                            <p:strVal val="#ppt_x"/>
                                          </p:val>
                                        </p:tav>
                                        <p:tav tm="100000">
                                          <p:val>
                                            <p:strVal val="#ppt_x"/>
                                          </p:val>
                                        </p:tav>
                                      </p:tavLst>
                                    </p:anim>
                                    <p:anim calcmode="lin" valueType="num">
                                      <p:cBhvr additive="base">
                                        <p:cTn id="19" dur="500" fill="hold"/>
                                        <p:tgtEl>
                                          <p:spTgt spid="40448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nodeType="clickEffect">
                                  <p:stCondLst>
                                    <p:cond delay="0"/>
                                  </p:stCondLst>
                                  <p:childTnLst>
                                    <p:set>
                                      <p:cBhvr>
                                        <p:cTn id="23" dur="1" fill="hold">
                                          <p:stCondLst>
                                            <p:cond delay="0"/>
                                          </p:stCondLst>
                                        </p:cTn>
                                        <p:tgtEl>
                                          <p:spTgt spid="404483">
                                            <p:txEl>
                                              <p:pRg st="2" end="2"/>
                                            </p:txEl>
                                          </p:spTgt>
                                        </p:tgtEl>
                                        <p:attrNameLst>
                                          <p:attrName>style.visibility</p:attrName>
                                        </p:attrNameLst>
                                      </p:cBhvr>
                                      <p:to>
                                        <p:strVal val="visible"/>
                                      </p:to>
                                    </p:set>
                                    <p:animEffect transition="in" filter="strips(downRight)">
                                      <p:cBhvr>
                                        <p:cTn id="24" dur="500"/>
                                        <p:tgtEl>
                                          <p:spTgt spid="404483">
                                            <p:txEl>
                                              <p:pRg st="2" end="2"/>
                                            </p:txEl>
                                          </p:spTgt>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404487"/>
                                        </p:tgtEl>
                                        <p:attrNameLst>
                                          <p:attrName>style.visibility</p:attrName>
                                        </p:attrNameLst>
                                      </p:cBhvr>
                                      <p:to>
                                        <p:strVal val="visible"/>
                                      </p:to>
                                    </p:set>
                                    <p:anim calcmode="lin" valueType="num">
                                      <p:cBhvr additive="base">
                                        <p:cTn id="27" dur="500" fill="hold"/>
                                        <p:tgtEl>
                                          <p:spTgt spid="404487"/>
                                        </p:tgtEl>
                                        <p:attrNameLst>
                                          <p:attrName>ppt_x</p:attrName>
                                        </p:attrNameLst>
                                      </p:cBhvr>
                                      <p:tavLst>
                                        <p:tav tm="0">
                                          <p:val>
                                            <p:strVal val="#ppt_x"/>
                                          </p:val>
                                        </p:tav>
                                        <p:tav tm="100000">
                                          <p:val>
                                            <p:strVal val="#ppt_x"/>
                                          </p:val>
                                        </p:tav>
                                      </p:tavLst>
                                    </p:anim>
                                    <p:anim calcmode="lin" valueType="num">
                                      <p:cBhvr additive="base">
                                        <p:cTn id="28" dur="500" fill="hold"/>
                                        <p:tgtEl>
                                          <p:spTgt spid="4044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6" grpId="0"/>
      <p:bldP spid="40448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BA576CB-6982-48B4-ACED-7008215A34DA}" type="datetime1">
              <a:rPr lang="zh-CN" altLang="en-US"/>
            </a:fld>
            <a:endParaRPr lang="en-US" altLang="zh-CN"/>
          </a:p>
        </p:txBody>
      </p:sp>
      <p:sp>
        <p:nvSpPr>
          <p:cNvPr id="6" name="灯片编号占位符 4"/>
          <p:cNvSpPr>
            <a:spLocks noGrp="1"/>
          </p:cNvSpPr>
          <p:nvPr>
            <p:ph type="sldNum" sz="quarter" idx="11"/>
          </p:nvPr>
        </p:nvSpPr>
        <p:spPr/>
        <p:txBody>
          <a:bodyPr/>
          <a:lstStyle/>
          <a:p>
            <a:fld id="{9A2F4961-CC6F-40C9-8CF8-A93D1F705666}" type="slidenum">
              <a:rPr lang="en-US" altLang="zh-CN"/>
            </a:fld>
            <a:endParaRPr lang="en-US" altLang="zh-CN"/>
          </a:p>
        </p:txBody>
      </p:sp>
      <p:sp>
        <p:nvSpPr>
          <p:cNvPr id="406530"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06531" name="Rectangle 3"/>
          <p:cNvSpPr>
            <a:spLocks noGrp="1" noChangeArrowheads="1"/>
          </p:cNvSpPr>
          <p:nvPr>
            <p:ph type="body" idx="1"/>
          </p:nvPr>
        </p:nvSpPr>
        <p:spPr/>
        <p:txBody>
          <a:bodyPr/>
          <a:lstStyle/>
          <a:p>
            <a:r>
              <a:rPr lang="en-US" altLang="zh-CN"/>
              <a:t>⑵</a:t>
            </a:r>
            <a:r>
              <a:rPr lang="zh-CN" altLang="en-US"/>
              <a:t>转述</a:t>
            </a:r>
            <a:r>
              <a:rPr lang="en-US" altLang="zh-CN">
                <a:solidFill>
                  <a:srgbClr val="0000FF"/>
                </a:solidFill>
              </a:rPr>
              <a:t>USE CASE</a:t>
            </a:r>
            <a:r>
              <a:rPr lang="zh-CN" altLang="en-US"/>
              <a:t>场景的</a:t>
            </a:r>
            <a:r>
              <a:rPr lang="zh-CN" altLang="en-US">
                <a:solidFill>
                  <a:srgbClr val="0000FF"/>
                </a:solidFill>
              </a:rPr>
              <a:t>协作图</a:t>
            </a:r>
            <a:r>
              <a:rPr lang="zh-CN" altLang="en-US"/>
              <a:t>中，</a:t>
            </a:r>
            <a:endParaRPr lang="zh-CN" altLang="en-US"/>
          </a:p>
          <a:p>
            <a:pPr lvl="1"/>
            <a:r>
              <a:rPr lang="zh-CN" altLang="en-US">
                <a:latin typeface="黑体" panose="02010609060101010101" charset="-122"/>
              </a:rPr>
              <a:t>①</a:t>
            </a:r>
            <a:r>
              <a:rPr lang="zh-CN" altLang="en-US">
                <a:solidFill>
                  <a:srgbClr val="0000FF"/>
                </a:solidFill>
              </a:rPr>
              <a:t>边界类对象，</a:t>
            </a:r>
            <a:r>
              <a:rPr lang="en-US" altLang="zh-CN">
                <a:solidFill>
                  <a:srgbClr val="0000FF"/>
                </a:solidFill>
              </a:rPr>
              <a:t>Actor</a:t>
            </a:r>
            <a:r>
              <a:rPr lang="zh-CN" altLang="en-US">
                <a:solidFill>
                  <a:srgbClr val="0000FF"/>
                </a:solidFill>
              </a:rPr>
              <a:t>实例</a:t>
            </a:r>
            <a:r>
              <a:rPr lang="zh-CN" altLang="en-US"/>
              <a:t>位于协作图的</a:t>
            </a:r>
            <a:r>
              <a:rPr lang="zh-CN" altLang="en-US">
                <a:solidFill>
                  <a:srgbClr val="0000FF"/>
                </a:solidFill>
              </a:rPr>
              <a:t>上方</a:t>
            </a:r>
            <a:r>
              <a:rPr lang="zh-CN" altLang="en-US"/>
              <a:t>；</a:t>
            </a:r>
            <a:endParaRPr lang="zh-CN" altLang="en-US"/>
          </a:p>
          <a:p>
            <a:pPr lvl="1"/>
            <a:r>
              <a:rPr lang="zh-CN" altLang="en-US">
                <a:latin typeface="黑体" panose="02010609060101010101" charset="-122"/>
              </a:rPr>
              <a:t>②</a:t>
            </a:r>
            <a:r>
              <a:rPr lang="zh-CN" altLang="en-US">
                <a:solidFill>
                  <a:srgbClr val="0000FF"/>
                </a:solidFill>
              </a:rPr>
              <a:t>实体类对象</a:t>
            </a:r>
            <a:r>
              <a:rPr lang="zh-CN" altLang="en-US"/>
              <a:t>位于协作图的</a:t>
            </a:r>
            <a:r>
              <a:rPr lang="zh-CN" altLang="en-US">
                <a:solidFill>
                  <a:srgbClr val="0000FF"/>
                </a:solidFill>
              </a:rPr>
              <a:t>下方</a:t>
            </a:r>
            <a:r>
              <a:rPr lang="zh-CN" altLang="en-US"/>
              <a:t>；</a:t>
            </a:r>
            <a:endParaRPr lang="zh-CN" altLang="en-US"/>
          </a:p>
          <a:p>
            <a:pPr lvl="1"/>
            <a:r>
              <a:rPr lang="zh-CN" altLang="en-US">
                <a:latin typeface="黑体" panose="02010609060101010101" charset="-122"/>
              </a:rPr>
              <a:t>③</a:t>
            </a:r>
            <a:r>
              <a:rPr lang="zh-CN" altLang="en-US">
                <a:solidFill>
                  <a:srgbClr val="0000FF"/>
                </a:solidFill>
                <a:latin typeface="黑体" panose="02010609060101010101" charset="-122"/>
              </a:rPr>
              <a:t>控制类对象</a:t>
            </a:r>
            <a:r>
              <a:rPr lang="zh-CN" altLang="en-US">
                <a:latin typeface="黑体" panose="02010609060101010101" charset="-122"/>
              </a:rPr>
              <a:t>放在协作图的中央。</a:t>
            </a:r>
            <a:endParaRPr lang="zh-CN" altLang="en-US">
              <a:latin typeface="黑体" panose="02010609060101010101" charset="-122"/>
            </a:endParaRPr>
          </a:p>
        </p:txBody>
      </p:sp>
      <p:pic>
        <p:nvPicPr>
          <p:cNvPr id="406532" name="Picture 4" descr="协作图中的Actor"/>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600200" y="2809875"/>
            <a:ext cx="5991225" cy="40481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Effect transition="in" filter="strips(downRight)">
                                      <p:cBhvr>
                                        <p:cTn id="7" dur="500"/>
                                        <p:tgtEl>
                                          <p:spTgt spid="406531">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06532"/>
                                        </p:tgtEl>
                                        <p:attrNameLst>
                                          <p:attrName>style.visibility</p:attrName>
                                        </p:attrNameLst>
                                      </p:cBhvr>
                                      <p:to>
                                        <p:strVal val="visible"/>
                                      </p:to>
                                    </p:set>
                                    <p:animEffect transition="in" filter="box(in)">
                                      <p:cBhvr>
                                        <p:cTn id="10" dur="500"/>
                                        <p:tgtEl>
                                          <p:spTgt spid="40653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406531">
                                            <p:txEl>
                                              <p:pRg st="1" end="1"/>
                                            </p:txEl>
                                          </p:spTgt>
                                        </p:tgtEl>
                                        <p:attrNameLst>
                                          <p:attrName>style.visibility</p:attrName>
                                        </p:attrNameLst>
                                      </p:cBhvr>
                                      <p:to>
                                        <p:strVal val="visible"/>
                                      </p:to>
                                    </p:set>
                                    <p:animEffect transition="in" filter="strips(downRight)">
                                      <p:cBhvr>
                                        <p:cTn id="15" dur="500"/>
                                        <p:tgtEl>
                                          <p:spTgt spid="40653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406531">
                                            <p:txEl>
                                              <p:pRg st="2" end="2"/>
                                            </p:txEl>
                                          </p:spTgt>
                                        </p:tgtEl>
                                        <p:attrNameLst>
                                          <p:attrName>style.visibility</p:attrName>
                                        </p:attrNameLst>
                                      </p:cBhvr>
                                      <p:to>
                                        <p:strVal val="visible"/>
                                      </p:to>
                                    </p:set>
                                    <p:animEffect transition="in" filter="strips(downRight)">
                                      <p:cBhvr>
                                        <p:cTn id="20" dur="500"/>
                                        <p:tgtEl>
                                          <p:spTgt spid="40653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406531">
                                            <p:txEl>
                                              <p:pRg st="3" end="3"/>
                                            </p:txEl>
                                          </p:spTgt>
                                        </p:tgtEl>
                                        <p:attrNameLst>
                                          <p:attrName>style.visibility</p:attrName>
                                        </p:attrNameLst>
                                      </p:cBhvr>
                                      <p:to>
                                        <p:strVal val="visible"/>
                                      </p:to>
                                    </p:set>
                                    <p:animEffect transition="in" filter="strips(downRight)">
                                      <p:cBhvr>
                                        <p:cTn id="25" dur="500"/>
                                        <p:tgtEl>
                                          <p:spTgt spid="4065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8DA7DFF2-5841-4062-B2E4-4BA8C9A2A930}" type="datetime1">
              <a:rPr lang="zh-CN" altLang="en-US"/>
            </a:fld>
            <a:endParaRPr lang="en-US" altLang="zh-CN"/>
          </a:p>
        </p:txBody>
      </p:sp>
      <p:sp>
        <p:nvSpPr>
          <p:cNvPr id="9" name="灯片编号占位符 4"/>
          <p:cNvSpPr>
            <a:spLocks noGrp="1"/>
          </p:cNvSpPr>
          <p:nvPr>
            <p:ph type="sldNum" sz="quarter" idx="11"/>
          </p:nvPr>
        </p:nvSpPr>
        <p:spPr/>
        <p:txBody>
          <a:bodyPr/>
          <a:lstStyle/>
          <a:p>
            <a:fld id="{313730B6-F6DC-4486-B01F-8E7C7196DA4A}" type="slidenum">
              <a:rPr lang="en-US" altLang="zh-CN"/>
            </a:fld>
            <a:endParaRPr lang="en-US" altLang="zh-CN"/>
          </a:p>
        </p:txBody>
      </p:sp>
      <p:sp>
        <p:nvSpPr>
          <p:cNvPr id="419842"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19843" name="Rectangle 3"/>
          <p:cNvSpPr>
            <a:spLocks noGrp="1" noChangeArrowheads="1"/>
          </p:cNvSpPr>
          <p:nvPr>
            <p:ph type="body" idx="1"/>
          </p:nvPr>
        </p:nvSpPr>
        <p:spPr/>
        <p:txBody>
          <a:bodyPr/>
          <a:lstStyle/>
          <a:p>
            <a:r>
              <a:rPr lang="en-US" altLang="zh-CN">
                <a:latin typeface="黑体" panose="02010609060101010101" charset="-122"/>
              </a:rPr>
              <a:t>⑶</a:t>
            </a:r>
            <a:r>
              <a:rPr lang="en-US" altLang="zh-CN">
                <a:latin typeface="Arial" panose="020B0604020202020204"/>
              </a:rPr>
              <a:t>“</a:t>
            </a:r>
            <a:r>
              <a:rPr lang="zh-CN" altLang="en-US">
                <a:solidFill>
                  <a:srgbClr val="0000FF"/>
                </a:solidFill>
              </a:rPr>
              <a:t>返回消息</a:t>
            </a:r>
            <a:r>
              <a:rPr lang="zh-CN" altLang="en-US"/>
              <a:t>”</a:t>
            </a:r>
            <a:endParaRPr lang="zh-CN" altLang="en-US"/>
          </a:p>
          <a:p>
            <a:pPr lvl="1"/>
            <a:r>
              <a:rPr lang="zh-CN" altLang="en-US">
                <a:solidFill>
                  <a:srgbClr val="0000FF"/>
                </a:solidFill>
              </a:rPr>
              <a:t>错误的习惯：</a:t>
            </a:r>
            <a:r>
              <a:rPr lang="zh-CN" altLang="en-US"/>
              <a:t>对象间放置</a:t>
            </a:r>
            <a:r>
              <a:rPr lang="zh-CN" altLang="en-US">
                <a:solidFill>
                  <a:srgbClr val="0000FF"/>
                </a:solidFill>
              </a:rPr>
              <a:t>一去一回两个</a:t>
            </a:r>
            <a:r>
              <a:rPr lang="en-US" altLang="zh-CN">
                <a:solidFill>
                  <a:srgbClr val="CC0000"/>
                </a:solidFill>
              </a:rPr>
              <a:t>(Call)</a:t>
            </a:r>
            <a:r>
              <a:rPr lang="zh-CN" altLang="en-US">
                <a:solidFill>
                  <a:srgbClr val="CC0000"/>
                </a:solidFill>
              </a:rPr>
              <a:t>消息</a:t>
            </a:r>
            <a:endParaRPr lang="zh-CN" altLang="en-US">
              <a:solidFill>
                <a:srgbClr val="CC0000"/>
              </a:solidFill>
            </a:endParaRPr>
          </a:p>
          <a:p>
            <a:pPr lvl="1"/>
            <a:endParaRPr lang="en-US" altLang="zh-CN">
              <a:solidFill>
                <a:srgbClr val="0000FF"/>
              </a:solidFill>
              <a:latin typeface="黑体" panose="02010609060101010101" charset="-122"/>
            </a:endParaRPr>
          </a:p>
        </p:txBody>
      </p:sp>
      <p:pic>
        <p:nvPicPr>
          <p:cNvPr id="419845" name="Picture 5" descr="错误的返回消息"/>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219200" y="1835150"/>
            <a:ext cx="6934200" cy="5022850"/>
          </a:xfrm>
          <a:prstGeom prst="rect">
            <a:avLst/>
          </a:prstGeom>
          <a:noFill/>
        </p:spPr>
      </p:pic>
      <p:sp>
        <p:nvSpPr>
          <p:cNvPr id="419846" name="Rectangle 6"/>
          <p:cNvSpPr>
            <a:spLocks noChangeArrowheads="1"/>
          </p:cNvSpPr>
          <p:nvPr/>
        </p:nvSpPr>
        <p:spPr bwMode="auto">
          <a:xfrm>
            <a:off x="2514600" y="2819400"/>
            <a:ext cx="838200" cy="3276600"/>
          </a:xfrm>
          <a:prstGeom prst="rect">
            <a:avLst/>
          </a:prstGeom>
          <a:noFill/>
          <a:ln w="76200">
            <a:solidFill>
              <a:srgbClr val="0000FF"/>
            </a:solidFill>
            <a:miter lim="800000"/>
          </a:ln>
          <a:effectLst/>
        </p:spPr>
        <p:txBody>
          <a:bodyPr wrap="none" anchor="ctr"/>
          <a:lstStyle/>
          <a:p>
            <a:endParaRPr lang="zh-CN" altLang="en-US"/>
          </a:p>
        </p:txBody>
      </p:sp>
      <p:sp>
        <p:nvSpPr>
          <p:cNvPr id="419847" name="Rectangle 7"/>
          <p:cNvSpPr>
            <a:spLocks noChangeArrowheads="1"/>
          </p:cNvSpPr>
          <p:nvPr/>
        </p:nvSpPr>
        <p:spPr bwMode="auto">
          <a:xfrm>
            <a:off x="4343400" y="2971800"/>
            <a:ext cx="838200" cy="1143000"/>
          </a:xfrm>
          <a:prstGeom prst="rect">
            <a:avLst/>
          </a:prstGeom>
          <a:noFill/>
          <a:ln w="76200">
            <a:solidFill>
              <a:srgbClr val="0000FF"/>
            </a:solidFill>
            <a:miter lim="800000"/>
          </a:ln>
          <a:effectLst/>
        </p:spPr>
        <p:txBody>
          <a:bodyPr wrap="none" anchor="ctr"/>
          <a:lstStyle/>
          <a:p>
            <a:endParaRPr lang="zh-CN" altLang="en-US"/>
          </a:p>
        </p:txBody>
      </p:sp>
      <p:sp>
        <p:nvSpPr>
          <p:cNvPr id="419849" name="Rectangle 9"/>
          <p:cNvSpPr>
            <a:spLocks noChangeArrowheads="1"/>
          </p:cNvSpPr>
          <p:nvPr/>
        </p:nvSpPr>
        <p:spPr bwMode="auto">
          <a:xfrm>
            <a:off x="5257800" y="4343400"/>
            <a:ext cx="838200" cy="1143000"/>
          </a:xfrm>
          <a:prstGeom prst="rect">
            <a:avLst/>
          </a:prstGeom>
          <a:noFill/>
          <a:ln w="76200">
            <a:solidFill>
              <a:srgbClr val="0000FF"/>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animEffect transition="in" filter="strips(downRight)">
                                      <p:cBhvr>
                                        <p:cTn id="7" dur="500"/>
                                        <p:tgtEl>
                                          <p:spTgt spid="419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19843">
                                            <p:txEl>
                                              <p:pRg st="1" end="1"/>
                                            </p:txEl>
                                          </p:spTgt>
                                        </p:tgtEl>
                                        <p:attrNameLst>
                                          <p:attrName>style.visibility</p:attrName>
                                        </p:attrNameLst>
                                      </p:cBhvr>
                                      <p:to>
                                        <p:strVal val="visible"/>
                                      </p:to>
                                    </p:set>
                                    <p:animEffect transition="in" filter="strips(downRight)">
                                      <p:cBhvr>
                                        <p:cTn id="12" dur="500"/>
                                        <p:tgtEl>
                                          <p:spTgt spid="419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19845"/>
                                        </p:tgtEl>
                                        <p:attrNameLst>
                                          <p:attrName>style.visibility</p:attrName>
                                        </p:attrNameLst>
                                      </p:cBhvr>
                                      <p:to>
                                        <p:strVal val="visible"/>
                                      </p:to>
                                    </p:set>
                                    <p:animEffect transition="in" filter="box(in)">
                                      <p:cBhvr>
                                        <p:cTn id="17" dur="500"/>
                                        <p:tgtEl>
                                          <p:spTgt spid="41984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19846"/>
                                        </p:tgtEl>
                                        <p:attrNameLst>
                                          <p:attrName>style.visibility</p:attrName>
                                        </p:attrNameLst>
                                      </p:cBhvr>
                                      <p:to>
                                        <p:strVal val="visible"/>
                                      </p:to>
                                    </p:set>
                                    <p:animEffect transition="in" filter="box(in)">
                                      <p:cBhvr>
                                        <p:cTn id="22" dur="500"/>
                                        <p:tgtEl>
                                          <p:spTgt spid="41984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19847"/>
                                        </p:tgtEl>
                                        <p:attrNameLst>
                                          <p:attrName>style.visibility</p:attrName>
                                        </p:attrNameLst>
                                      </p:cBhvr>
                                      <p:to>
                                        <p:strVal val="visible"/>
                                      </p:to>
                                    </p:set>
                                    <p:animEffect transition="in" filter="box(in)">
                                      <p:cBhvr>
                                        <p:cTn id="27" dur="500"/>
                                        <p:tgtEl>
                                          <p:spTgt spid="41984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19849"/>
                                        </p:tgtEl>
                                        <p:attrNameLst>
                                          <p:attrName>style.visibility</p:attrName>
                                        </p:attrNameLst>
                                      </p:cBhvr>
                                      <p:to>
                                        <p:strVal val="visible"/>
                                      </p:to>
                                    </p:set>
                                    <p:animEffect transition="in" filter="box(in)">
                                      <p:cBhvr>
                                        <p:cTn id="32" dur="500"/>
                                        <p:tgtEl>
                                          <p:spTgt spid="419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6" grpId="0" animBg="1"/>
      <p:bldP spid="419847" grpId="0" animBg="1"/>
      <p:bldP spid="41984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3AA6025-2E62-4FA9-BD4B-23F1E6392047}" type="datetime1">
              <a:rPr lang="zh-CN" altLang="en-US"/>
            </a:fld>
            <a:endParaRPr lang="en-US" altLang="zh-CN"/>
          </a:p>
        </p:txBody>
      </p:sp>
      <p:sp>
        <p:nvSpPr>
          <p:cNvPr id="5" name="灯片编号占位符 4"/>
          <p:cNvSpPr>
            <a:spLocks noGrp="1"/>
          </p:cNvSpPr>
          <p:nvPr>
            <p:ph type="sldNum" sz="quarter" idx="11"/>
          </p:nvPr>
        </p:nvSpPr>
        <p:spPr/>
        <p:txBody>
          <a:bodyPr/>
          <a:lstStyle/>
          <a:p>
            <a:fld id="{82B57652-7E0E-4FDC-897D-2F1776BEB56B}" type="slidenum">
              <a:rPr lang="en-US" altLang="zh-CN"/>
            </a:fld>
            <a:endParaRPr lang="en-US" altLang="zh-CN"/>
          </a:p>
        </p:txBody>
      </p:sp>
      <p:sp>
        <p:nvSpPr>
          <p:cNvPr id="420866"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20867" name="Rectangle 3"/>
          <p:cNvSpPr>
            <a:spLocks noGrp="1" noChangeArrowheads="1"/>
          </p:cNvSpPr>
          <p:nvPr>
            <p:ph type="body" idx="1"/>
          </p:nvPr>
        </p:nvSpPr>
        <p:spPr/>
        <p:txBody>
          <a:bodyPr/>
          <a:lstStyle/>
          <a:p>
            <a:r>
              <a:rPr lang="en-US" altLang="zh-CN">
                <a:latin typeface="黑体" panose="02010609060101010101" charset="-122"/>
              </a:rPr>
              <a:t>⑶</a:t>
            </a:r>
            <a:r>
              <a:rPr lang="en-US" altLang="zh-CN">
                <a:latin typeface="Arial" panose="020B0604020202020204"/>
              </a:rPr>
              <a:t>“</a:t>
            </a:r>
            <a:r>
              <a:rPr lang="zh-CN" altLang="en-US">
                <a:solidFill>
                  <a:srgbClr val="0000FF"/>
                </a:solidFill>
              </a:rPr>
              <a:t>返回消息</a:t>
            </a:r>
            <a:r>
              <a:rPr lang="zh-CN" altLang="en-US"/>
              <a:t>”</a:t>
            </a:r>
            <a:endParaRPr lang="zh-CN" altLang="en-US"/>
          </a:p>
          <a:p>
            <a:pPr lvl="1"/>
            <a:r>
              <a:rPr lang="zh-CN" altLang="en-US" u="sng">
                <a:solidFill>
                  <a:srgbClr val="0000FF"/>
                </a:solidFill>
              </a:rPr>
              <a:t>错误的习惯：</a:t>
            </a:r>
            <a:r>
              <a:rPr lang="zh-CN" altLang="en-US"/>
              <a:t>对象间放置</a:t>
            </a:r>
            <a:r>
              <a:rPr lang="zh-CN" altLang="en-US">
                <a:solidFill>
                  <a:srgbClr val="0000FF"/>
                </a:solidFill>
              </a:rPr>
              <a:t>一去一回两个</a:t>
            </a:r>
            <a:r>
              <a:rPr lang="en-US" altLang="zh-CN">
                <a:solidFill>
                  <a:srgbClr val="CC0000"/>
                </a:solidFill>
              </a:rPr>
              <a:t>(Call)</a:t>
            </a:r>
            <a:r>
              <a:rPr lang="zh-CN" altLang="en-US">
                <a:solidFill>
                  <a:srgbClr val="CC0000"/>
                </a:solidFill>
              </a:rPr>
              <a:t>消息</a:t>
            </a:r>
            <a:endParaRPr lang="zh-CN" altLang="en-US"/>
          </a:p>
          <a:p>
            <a:pPr lvl="1"/>
            <a:r>
              <a:rPr lang="en-US" altLang="zh-CN">
                <a:solidFill>
                  <a:srgbClr val="CC0000"/>
                </a:solidFill>
              </a:rPr>
              <a:t>(Call)</a:t>
            </a:r>
            <a:r>
              <a:rPr lang="zh-CN" altLang="en-US">
                <a:solidFill>
                  <a:srgbClr val="CC0000"/>
                </a:solidFill>
              </a:rPr>
              <a:t>消息</a:t>
            </a:r>
            <a:endParaRPr lang="zh-CN" altLang="en-US">
              <a:solidFill>
                <a:srgbClr val="CC0000"/>
              </a:solidFill>
            </a:endParaRPr>
          </a:p>
          <a:p>
            <a:pPr lvl="2"/>
            <a:r>
              <a:rPr lang="zh-CN" altLang="en-US"/>
              <a:t>包含“</a:t>
            </a:r>
            <a:r>
              <a:rPr lang="zh-CN" altLang="en-US">
                <a:solidFill>
                  <a:srgbClr val="CC0000"/>
                </a:solidFill>
              </a:rPr>
              <a:t>一去一回</a:t>
            </a:r>
            <a:r>
              <a:rPr lang="zh-CN" altLang="en-US"/>
              <a:t>”的含义。</a:t>
            </a:r>
            <a:endParaRPr lang="zh-CN" altLang="en-US"/>
          </a:p>
          <a:p>
            <a:pPr lvl="2"/>
            <a:r>
              <a:rPr lang="zh-CN" altLang="en-US"/>
              <a:t>接收</a:t>
            </a:r>
            <a:r>
              <a:rPr lang="en-US" altLang="zh-CN">
                <a:solidFill>
                  <a:srgbClr val="CC0000"/>
                </a:solidFill>
              </a:rPr>
              <a:t>(Call)</a:t>
            </a:r>
            <a:r>
              <a:rPr lang="zh-CN" altLang="en-US">
                <a:solidFill>
                  <a:srgbClr val="CC0000"/>
                </a:solidFill>
              </a:rPr>
              <a:t>消息</a:t>
            </a:r>
            <a:r>
              <a:rPr lang="zh-CN" altLang="en-US"/>
              <a:t>的对象要承担</a:t>
            </a:r>
            <a:r>
              <a:rPr lang="zh-CN" altLang="en-US">
                <a:solidFill>
                  <a:srgbClr val="0000FF"/>
                </a:solidFill>
              </a:rPr>
              <a:t>责任</a:t>
            </a:r>
            <a:r>
              <a:rPr lang="zh-CN" altLang="en-US"/>
              <a:t>（完成消息指定的功能）</a:t>
            </a:r>
            <a:endParaRPr lang="zh-CN" altLang="en-US"/>
          </a:p>
          <a:p>
            <a:pPr lvl="1"/>
            <a:r>
              <a:rPr lang="zh-CN" altLang="en-US">
                <a:solidFill>
                  <a:srgbClr val="0000FF"/>
                </a:solidFill>
              </a:rPr>
              <a:t>“返回消息</a:t>
            </a:r>
            <a:r>
              <a:rPr lang="en-US" altLang="zh-CN">
                <a:solidFill>
                  <a:srgbClr val="0000FF"/>
                </a:solidFill>
              </a:rPr>
              <a:t>(Return)”</a:t>
            </a:r>
            <a:endParaRPr lang="en-US" altLang="zh-CN">
              <a:solidFill>
                <a:srgbClr val="0000FF"/>
              </a:solidFill>
            </a:endParaRPr>
          </a:p>
          <a:p>
            <a:pPr lvl="2"/>
            <a:r>
              <a:rPr lang="zh-CN" altLang="en-US"/>
              <a:t>接收</a:t>
            </a:r>
            <a:r>
              <a:rPr lang="zh-CN" altLang="en-US">
                <a:solidFill>
                  <a:srgbClr val="CC0000"/>
                </a:solidFill>
              </a:rPr>
              <a:t>返回消息</a:t>
            </a:r>
            <a:r>
              <a:rPr lang="zh-CN" altLang="en-US"/>
              <a:t>的对象不用承担</a:t>
            </a:r>
            <a:r>
              <a:rPr lang="zh-CN" altLang="en-US">
                <a:solidFill>
                  <a:srgbClr val="0000FF"/>
                </a:solidFill>
              </a:rPr>
              <a:t>责任</a:t>
            </a:r>
            <a:r>
              <a:rPr lang="zh-CN" altLang="en-US"/>
              <a:t>。</a:t>
            </a:r>
            <a:endParaRPr lang="zh-CN" altLang="en-US"/>
          </a:p>
          <a:p>
            <a:pPr lvl="2"/>
            <a:r>
              <a:rPr lang="zh-CN" altLang="en-US" u="sng">
                <a:solidFill>
                  <a:srgbClr val="CC0000"/>
                </a:solidFill>
              </a:rPr>
              <a:t>作用：</a:t>
            </a:r>
            <a:endParaRPr lang="zh-CN" altLang="en-US" u="sng">
              <a:solidFill>
                <a:srgbClr val="CC0000"/>
              </a:solidFill>
            </a:endParaRPr>
          </a:p>
          <a:p>
            <a:pPr lvl="2"/>
            <a:r>
              <a:rPr lang="zh-CN" altLang="en-US">
                <a:latin typeface="黑体" panose="02010609060101010101" charset="-122"/>
              </a:rPr>
              <a:t>⒈强调消息</a:t>
            </a:r>
            <a:r>
              <a:rPr lang="zh-CN" altLang="en-US">
                <a:solidFill>
                  <a:srgbClr val="0000FF"/>
                </a:solidFill>
                <a:latin typeface="黑体" panose="02010609060101010101" charset="-122"/>
              </a:rPr>
              <a:t>从</a:t>
            </a:r>
            <a:r>
              <a:rPr lang="zh-CN" altLang="en-US">
                <a:solidFill>
                  <a:srgbClr val="0000FF"/>
                </a:solidFill>
                <a:latin typeface="Arial" panose="020B0604020202020204"/>
              </a:rPr>
              <a:t>“</a:t>
            </a:r>
            <a:r>
              <a:rPr lang="zh-CN" altLang="en-US">
                <a:solidFill>
                  <a:srgbClr val="0000FF"/>
                </a:solidFill>
                <a:latin typeface="黑体" panose="02010609060101010101" charset="-122"/>
              </a:rPr>
              <a:t>发出</a:t>
            </a:r>
            <a:r>
              <a:rPr lang="zh-CN" altLang="en-US">
                <a:solidFill>
                  <a:srgbClr val="0000FF"/>
                </a:solidFill>
                <a:latin typeface="Arial" panose="020B0604020202020204"/>
              </a:rPr>
              <a:t>”</a:t>
            </a:r>
            <a:r>
              <a:rPr lang="zh-CN" altLang="en-US">
                <a:solidFill>
                  <a:srgbClr val="0000FF"/>
                </a:solidFill>
                <a:latin typeface="黑体" panose="02010609060101010101" charset="-122"/>
              </a:rPr>
              <a:t>到</a:t>
            </a:r>
            <a:r>
              <a:rPr lang="zh-CN" altLang="en-US">
                <a:solidFill>
                  <a:srgbClr val="0000FF"/>
                </a:solidFill>
                <a:latin typeface="Arial" panose="020B0604020202020204"/>
              </a:rPr>
              <a:t>“</a:t>
            </a:r>
            <a:r>
              <a:rPr lang="zh-CN" altLang="en-US">
                <a:solidFill>
                  <a:srgbClr val="0000FF"/>
                </a:solidFill>
                <a:latin typeface="黑体" panose="02010609060101010101" charset="-122"/>
              </a:rPr>
              <a:t>回应</a:t>
            </a:r>
            <a:r>
              <a:rPr lang="zh-CN" altLang="en-US">
                <a:solidFill>
                  <a:srgbClr val="0000FF"/>
                </a:solidFill>
                <a:latin typeface="Arial" panose="020B0604020202020204"/>
              </a:rPr>
              <a:t>”</a:t>
            </a:r>
            <a:r>
              <a:rPr lang="zh-CN" altLang="en-US">
                <a:solidFill>
                  <a:srgbClr val="0000FF"/>
                </a:solidFill>
                <a:latin typeface="黑体" panose="02010609060101010101" charset="-122"/>
              </a:rPr>
              <a:t>的跨度</a:t>
            </a:r>
            <a:r>
              <a:rPr lang="zh-CN" altLang="en-US">
                <a:latin typeface="黑体" panose="02010609060101010101" charset="-122"/>
              </a:rPr>
              <a:t>；</a:t>
            </a:r>
            <a:endParaRPr lang="zh-CN" altLang="en-US">
              <a:latin typeface="黑体" panose="02010609060101010101" charset="-122"/>
            </a:endParaRPr>
          </a:p>
          <a:p>
            <a:pPr lvl="2"/>
            <a:r>
              <a:rPr lang="zh-CN" altLang="en-US">
                <a:latin typeface="黑体" panose="02010609060101010101" charset="-122"/>
              </a:rPr>
              <a:t>⒉</a:t>
            </a:r>
            <a:r>
              <a:rPr lang="zh-CN" altLang="en-US"/>
              <a:t>完成</a:t>
            </a:r>
            <a:r>
              <a:rPr lang="en-US" altLang="zh-CN">
                <a:solidFill>
                  <a:srgbClr val="CC0000"/>
                </a:solidFill>
              </a:rPr>
              <a:t>(Call)</a:t>
            </a:r>
            <a:r>
              <a:rPr lang="zh-CN" altLang="en-US">
                <a:solidFill>
                  <a:srgbClr val="CC0000"/>
                </a:solidFill>
              </a:rPr>
              <a:t>消息</a:t>
            </a:r>
            <a:r>
              <a:rPr lang="zh-CN" altLang="en-US"/>
              <a:t>指定的功能中</a:t>
            </a:r>
            <a:r>
              <a:rPr lang="zh-CN" altLang="en-US">
                <a:solidFill>
                  <a:srgbClr val="0000FF"/>
                </a:solidFill>
              </a:rPr>
              <a:t>出现异常</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20867">
                                            <p:txEl>
                                              <p:pRg st="2" end="2"/>
                                            </p:txEl>
                                          </p:spTgt>
                                        </p:tgtEl>
                                        <p:attrNameLst>
                                          <p:attrName>style.visibility</p:attrName>
                                        </p:attrNameLst>
                                      </p:cBhvr>
                                      <p:to>
                                        <p:strVal val="visible"/>
                                      </p:to>
                                    </p:set>
                                    <p:animEffect transition="in" filter="strips(downRight)">
                                      <p:cBhvr>
                                        <p:cTn id="7" dur="500"/>
                                        <p:tgtEl>
                                          <p:spTgt spid="42086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20867">
                                            <p:txEl>
                                              <p:pRg st="3" end="3"/>
                                            </p:txEl>
                                          </p:spTgt>
                                        </p:tgtEl>
                                        <p:attrNameLst>
                                          <p:attrName>style.visibility</p:attrName>
                                        </p:attrNameLst>
                                      </p:cBhvr>
                                      <p:to>
                                        <p:strVal val="visible"/>
                                      </p:to>
                                    </p:set>
                                    <p:animEffect transition="in" filter="strips(downRight)">
                                      <p:cBhvr>
                                        <p:cTn id="12" dur="500"/>
                                        <p:tgtEl>
                                          <p:spTgt spid="42086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20867">
                                            <p:txEl>
                                              <p:pRg st="4" end="4"/>
                                            </p:txEl>
                                          </p:spTgt>
                                        </p:tgtEl>
                                        <p:attrNameLst>
                                          <p:attrName>style.visibility</p:attrName>
                                        </p:attrNameLst>
                                      </p:cBhvr>
                                      <p:to>
                                        <p:strVal val="visible"/>
                                      </p:to>
                                    </p:set>
                                    <p:animEffect transition="in" filter="strips(downRight)">
                                      <p:cBhvr>
                                        <p:cTn id="17" dur="500"/>
                                        <p:tgtEl>
                                          <p:spTgt spid="42086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20867">
                                            <p:txEl>
                                              <p:pRg st="5" end="5"/>
                                            </p:txEl>
                                          </p:spTgt>
                                        </p:tgtEl>
                                        <p:attrNameLst>
                                          <p:attrName>style.visibility</p:attrName>
                                        </p:attrNameLst>
                                      </p:cBhvr>
                                      <p:to>
                                        <p:strVal val="visible"/>
                                      </p:to>
                                    </p:set>
                                    <p:animEffect transition="in" filter="strips(downRight)">
                                      <p:cBhvr>
                                        <p:cTn id="22" dur="500"/>
                                        <p:tgtEl>
                                          <p:spTgt spid="42086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420867">
                                            <p:txEl>
                                              <p:pRg st="6" end="6"/>
                                            </p:txEl>
                                          </p:spTgt>
                                        </p:tgtEl>
                                        <p:attrNameLst>
                                          <p:attrName>style.visibility</p:attrName>
                                        </p:attrNameLst>
                                      </p:cBhvr>
                                      <p:to>
                                        <p:strVal val="visible"/>
                                      </p:to>
                                    </p:set>
                                    <p:animEffect transition="in" filter="strips(downRight)">
                                      <p:cBhvr>
                                        <p:cTn id="27" dur="500"/>
                                        <p:tgtEl>
                                          <p:spTgt spid="42086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420867">
                                            <p:txEl>
                                              <p:pRg st="7" end="7"/>
                                            </p:txEl>
                                          </p:spTgt>
                                        </p:tgtEl>
                                        <p:attrNameLst>
                                          <p:attrName>style.visibility</p:attrName>
                                        </p:attrNameLst>
                                      </p:cBhvr>
                                      <p:to>
                                        <p:strVal val="visible"/>
                                      </p:to>
                                    </p:set>
                                    <p:animEffect transition="in" filter="strips(downRight)">
                                      <p:cBhvr>
                                        <p:cTn id="32" dur="500"/>
                                        <p:tgtEl>
                                          <p:spTgt spid="42086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420867">
                                            <p:txEl>
                                              <p:pRg st="8" end="8"/>
                                            </p:txEl>
                                          </p:spTgt>
                                        </p:tgtEl>
                                        <p:attrNameLst>
                                          <p:attrName>style.visibility</p:attrName>
                                        </p:attrNameLst>
                                      </p:cBhvr>
                                      <p:to>
                                        <p:strVal val="visible"/>
                                      </p:to>
                                    </p:set>
                                    <p:animEffect transition="in" filter="strips(downRight)">
                                      <p:cBhvr>
                                        <p:cTn id="37" dur="500"/>
                                        <p:tgtEl>
                                          <p:spTgt spid="42086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420867">
                                            <p:txEl>
                                              <p:pRg st="9" end="9"/>
                                            </p:txEl>
                                          </p:spTgt>
                                        </p:tgtEl>
                                        <p:attrNameLst>
                                          <p:attrName>style.visibility</p:attrName>
                                        </p:attrNameLst>
                                      </p:cBhvr>
                                      <p:to>
                                        <p:strVal val="visible"/>
                                      </p:to>
                                    </p:set>
                                    <p:animEffect transition="in" filter="strips(downRight)">
                                      <p:cBhvr>
                                        <p:cTn id="42" dur="500"/>
                                        <p:tgtEl>
                                          <p:spTgt spid="4208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FC9F4907-24BC-45AC-92E2-DBE15C3F9933}" type="datetime1">
              <a:rPr lang="zh-CN" altLang="en-US"/>
            </a:fld>
            <a:endParaRPr lang="en-US" altLang="zh-CN"/>
          </a:p>
        </p:txBody>
      </p:sp>
      <p:sp>
        <p:nvSpPr>
          <p:cNvPr id="8" name="灯片编号占位符 4"/>
          <p:cNvSpPr>
            <a:spLocks noGrp="1"/>
          </p:cNvSpPr>
          <p:nvPr>
            <p:ph type="sldNum" sz="quarter" idx="11"/>
          </p:nvPr>
        </p:nvSpPr>
        <p:spPr/>
        <p:txBody>
          <a:bodyPr/>
          <a:lstStyle/>
          <a:p>
            <a:fld id="{A075EEBC-2C99-4716-92F0-D8C3B870FCD8}" type="slidenum">
              <a:rPr lang="en-US" altLang="zh-CN"/>
            </a:fld>
            <a:endParaRPr lang="en-US" altLang="zh-CN"/>
          </a:p>
        </p:txBody>
      </p:sp>
      <p:sp>
        <p:nvSpPr>
          <p:cNvPr id="421890"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21891" name="Rectangle 3"/>
          <p:cNvSpPr>
            <a:spLocks noGrp="1" noChangeArrowheads="1"/>
          </p:cNvSpPr>
          <p:nvPr>
            <p:ph type="body" idx="1"/>
          </p:nvPr>
        </p:nvSpPr>
        <p:spPr/>
        <p:txBody>
          <a:bodyPr/>
          <a:lstStyle/>
          <a:p>
            <a:r>
              <a:rPr lang="en-US" altLang="zh-CN">
                <a:latin typeface="黑体" panose="02010609060101010101" charset="-122"/>
              </a:rPr>
              <a:t>⑶</a:t>
            </a:r>
            <a:r>
              <a:rPr lang="en-US" altLang="zh-CN">
                <a:latin typeface="Arial" panose="020B0604020202020204"/>
              </a:rPr>
              <a:t>“</a:t>
            </a:r>
            <a:r>
              <a:rPr lang="zh-CN" altLang="en-US">
                <a:solidFill>
                  <a:srgbClr val="0000FF"/>
                </a:solidFill>
              </a:rPr>
              <a:t>返回消息</a:t>
            </a:r>
            <a:r>
              <a:rPr lang="zh-CN" altLang="en-US"/>
              <a:t>”</a:t>
            </a:r>
            <a:endParaRPr lang="zh-CN" altLang="en-US"/>
          </a:p>
          <a:p>
            <a:endParaRPr lang="en-US" altLang="zh-CN"/>
          </a:p>
        </p:txBody>
      </p:sp>
      <p:pic>
        <p:nvPicPr>
          <p:cNvPr id="421892" name="Picture 4" descr="正确的返回消息"/>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914400" y="1447800"/>
            <a:ext cx="7162800" cy="5189538"/>
          </a:xfrm>
          <a:prstGeom prst="rect">
            <a:avLst/>
          </a:prstGeom>
          <a:noFill/>
        </p:spPr>
      </p:pic>
      <p:sp>
        <p:nvSpPr>
          <p:cNvPr id="421893" name="Rectangle 5"/>
          <p:cNvSpPr>
            <a:spLocks noChangeArrowheads="1"/>
          </p:cNvSpPr>
          <p:nvPr/>
        </p:nvSpPr>
        <p:spPr bwMode="auto">
          <a:xfrm>
            <a:off x="609600" y="1981200"/>
            <a:ext cx="8001000" cy="1373188"/>
          </a:xfrm>
          <a:prstGeom prst="rect">
            <a:avLst/>
          </a:prstGeom>
          <a:solidFill>
            <a:srgbClr val="FFFFCC"/>
          </a:solidFill>
          <a:ln w="9525">
            <a:noFill/>
            <a:miter lim="800000"/>
          </a:ln>
          <a:effectLst/>
        </p:spPr>
        <p:txBody>
          <a:bodyPr>
            <a:spAutoFit/>
          </a:bodyPr>
          <a:lstStyle/>
          <a:p>
            <a:pPr lvl="2" algn="l"/>
            <a:r>
              <a:rPr lang="zh-CN" altLang="en-US" sz="2800" b="1" u="sng">
                <a:solidFill>
                  <a:srgbClr val="CC0000"/>
                </a:solidFill>
                <a:ea typeface="黑体" panose="02010609060101010101" charset="-122"/>
              </a:rPr>
              <a:t>作用：</a:t>
            </a:r>
            <a:endParaRPr lang="zh-CN" altLang="en-US" sz="2800" b="1" u="sng">
              <a:solidFill>
                <a:srgbClr val="CC0000"/>
              </a:solidFill>
              <a:ea typeface="黑体" panose="02010609060101010101" charset="-122"/>
            </a:endParaRPr>
          </a:p>
          <a:p>
            <a:pPr lvl="2" algn="l"/>
            <a:r>
              <a:rPr lang="zh-CN" altLang="en-US" sz="2800" b="1">
                <a:ea typeface="黑体" panose="02010609060101010101" charset="-122"/>
              </a:rPr>
              <a:t>⒈强调消息</a:t>
            </a:r>
            <a:r>
              <a:rPr lang="zh-CN" altLang="en-US" sz="2800" b="1">
                <a:solidFill>
                  <a:srgbClr val="0000FF"/>
                </a:solidFill>
                <a:ea typeface="黑体" panose="02010609060101010101" charset="-122"/>
              </a:rPr>
              <a:t>从“发出”到“回应”的跨度</a:t>
            </a:r>
            <a:r>
              <a:rPr lang="zh-CN" altLang="en-US" sz="2800" b="1">
                <a:ea typeface="黑体" panose="02010609060101010101" charset="-122"/>
              </a:rPr>
              <a:t>；</a:t>
            </a:r>
            <a:endParaRPr lang="zh-CN" altLang="en-US" sz="2800" b="1">
              <a:ea typeface="黑体" panose="02010609060101010101" charset="-122"/>
            </a:endParaRPr>
          </a:p>
          <a:p>
            <a:pPr lvl="2" algn="l"/>
            <a:r>
              <a:rPr lang="zh-CN" altLang="en-US" sz="2800" b="1">
                <a:ea typeface="黑体" panose="02010609060101010101" charset="-122"/>
              </a:rPr>
              <a:t>⒉完成</a:t>
            </a:r>
            <a:r>
              <a:rPr lang="en-US" altLang="zh-CN" sz="2800" b="1">
                <a:solidFill>
                  <a:srgbClr val="CC0000"/>
                </a:solidFill>
                <a:ea typeface="黑体" panose="02010609060101010101" charset="-122"/>
              </a:rPr>
              <a:t>(Call)</a:t>
            </a:r>
            <a:r>
              <a:rPr lang="zh-CN" altLang="en-US" sz="2800" b="1">
                <a:solidFill>
                  <a:srgbClr val="CC0000"/>
                </a:solidFill>
                <a:ea typeface="黑体" panose="02010609060101010101" charset="-122"/>
              </a:rPr>
              <a:t>消息</a:t>
            </a:r>
            <a:r>
              <a:rPr lang="zh-CN" altLang="en-US" sz="2800" b="1">
                <a:ea typeface="黑体" panose="02010609060101010101" charset="-122"/>
              </a:rPr>
              <a:t>指定的功能中</a:t>
            </a:r>
            <a:r>
              <a:rPr lang="zh-CN" altLang="en-US" sz="2800" b="1">
                <a:solidFill>
                  <a:srgbClr val="0000FF"/>
                </a:solidFill>
                <a:ea typeface="黑体" panose="02010609060101010101" charset="-122"/>
              </a:rPr>
              <a:t>出现异常</a:t>
            </a:r>
            <a:r>
              <a:rPr lang="zh-CN" altLang="en-US" sz="2800" b="1">
                <a:ea typeface="黑体" panose="02010609060101010101" charset="-122"/>
              </a:rPr>
              <a:t>；</a:t>
            </a:r>
            <a:endParaRPr lang="zh-CN" altLang="en-US" sz="2800" b="1">
              <a:ea typeface="黑体" panose="02010609060101010101" charset="-122"/>
            </a:endParaRPr>
          </a:p>
        </p:txBody>
      </p:sp>
      <p:sp>
        <p:nvSpPr>
          <p:cNvPr id="421894" name="AutoShape 6"/>
          <p:cNvSpPr>
            <a:spLocks noChangeArrowheads="1"/>
          </p:cNvSpPr>
          <p:nvPr/>
        </p:nvSpPr>
        <p:spPr bwMode="auto">
          <a:xfrm>
            <a:off x="2438400" y="3581400"/>
            <a:ext cx="533400" cy="1219200"/>
          </a:xfrm>
          <a:prstGeom prst="downArrow">
            <a:avLst>
              <a:gd name="adj1" fmla="val 50000"/>
              <a:gd name="adj2" fmla="val 57143"/>
            </a:avLst>
          </a:prstGeom>
          <a:solidFill>
            <a:schemeClr val="accent1"/>
          </a:solidFill>
          <a:ln w="9525">
            <a:solidFill>
              <a:schemeClr val="tx1"/>
            </a:solidFill>
            <a:miter lim="800000"/>
          </a:ln>
          <a:effectLst/>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21893"/>
                                        </p:tgtEl>
                                        <p:attrNameLst>
                                          <p:attrName>style.visibility</p:attrName>
                                        </p:attrNameLst>
                                      </p:cBhvr>
                                      <p:to>
                                        <p:strVal val="visible"/>
                                      </p:to>
                                    </p:set>
                                    <p:animEffect transition="in" filter="strips(downRight)">
                                      <p:cBhvr>
                                        <p:cTn id="7" dur="500"/>
                                        <p:tgtEl>
                                          <p:spTgt spid="42189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21894"/>
                                        </p:tgtEl>
                                        <p:attrNameLst>
                                          <p:attrName>style.visibility</p:attrName>
                                        </p:attrNameLst>
                                      </p:cBhvr>
                                      <p:to>
                                        <p:strVal val="visible"/>
                                      </p:to>
                                    </p:set>
                                    <p:animEffect transition="in" filter="strips(downRight)">
                                      <p:cBhvr>
                                        <p:cTn id="10" dur="500"/>
                                        <p:tgtEl>
                                          <p:spTgt spid="421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3" grpId="0" animBg="1"/>
      <p:bldP spid="42189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kern="1200" dirty="0" smtClean="0">
                <a:latin typeface="+mn-ea"/>
              </a:rPr>
              <a:t>IBM Rational Software Architect</a:t>
            </a:r>
            <a:r>
              <a:rPr lang="zh-CN" altLang="en-US" kern="1200" dirty="0" smtClean="0">
                <a:latin typeface="+mn-ea"/>
              </a:rPr>
              <a:t>（</a:t>
            </a:r>
            <a:r>
              <a:rPr lang="en-US" altLang="zh-CN" kern="1200" dirty="0" smtClean="0">
                <a:latin typeface="+mn-ea"/>
              </a:rPr>
              <a:t>RSA</a:t>
            </a:r>
            <a:r>
              <a:rPr lang="zh-CN" altLang="en-US" kern="1200" dirty="0" smtClean="0">
                <a:latin typeface="+mn-ea"/>
              </a:rPr>
              <a:t>）</a:t>
            </a:r>
            <a:endParaRPr lang="en-US" altLang="zh-CN" kern="1200" dirty="0" smtClean="0">
              <a:latin typeface="+mn-ea"/>
            </a:endParaRPr>
          </a:p>
          <a:p>
            <a:pPr marL="0" indent="0">
              <a:buNone/>
            </a:pPr>
            <a:r>
              <a:rPr lang="zh-CN" altLang="en-US" kern="1200" dirty="0" smtClean="0">
                <a:latin typeface="+mn-ea"/>
              </a:rPr>
              <a:t>一</a:t>
            </a:r>
            <a:r>
              <a:rPr lang="zh-CN" altLang="en-US" kern="1200" dirty="0">
                <a:latin typeface="+mn-ea"/>
              </a:rPr>
              <a:t>个专门面向端对端（</a:t>
            </a:r>
            <a:r>
              <a:rPr lang="en-US" altLang="zh-CN" kern="1200" dirty="0">
                <a:latin typeface="+mn-ea"/>
              </a:rPr>
              <a:t>end-to-end</a:t>
            </a:r>
            <a:r>
              <a:rPr lang="zh-CN" altLang="en-US" kern="1200" dirty="0">
                <a:latin typeface="+mn-ea"/>
              </a:rPr>
              <a:t>）软件交付，高级的、全功能的应用设计、建模和开发工具。在最新的 </a:t>
            </a:r>
            <a:r>
              <a:rPr lang="en-US" altLang="zh-CN" kern="1200" dirty="0">
                <a:latin typeface="+mn-ea"/>
              </a:rPr>
              <a:t>V8 </a:t>
            </a:r>
            <a:r>
              <a:rPr lang="zh-CN" altLang="en-US" kern="1200" dirty="0">
                <a:latin typeface="+mn-ea"/>
              </a:rPr>
              <a:t>版本中，带来了最新的设计和建模技术，提供了对 </a:t>
            </a:r>
            <a:r>
              <a:rPr lang="en-US" altLang="zh-CN" kern="1200" dirty="0">
                <a:latin typeface="+mn-ea"/>
              </a:rPr>
              <a:t>SOA</a:t>
            </a:r>
            <a:r>
              <a:rPr lang="zh-CN" altLang="en-US" kern="1200" dirty="0">
                <a:latin typeface="+mn-ea"/>
              </a:rPr>
              <a:t>、</a:t>
            </a:r>
            <a:r>
              <a:rPr lang="en-US" altLang="zh-CN" kern="1200" dirty="0" err="1">
                <a:latin typeface="+mn-ea"/>
              </a:rPr>
              <a:t>JavaEE</a:t>
            </a:r>
            <a:r>
              <a:rPr lang="en-US" altLang="zh-CN" kern="1200" dirty="0">
                <a:latin typeface="+mn-ea"/>
              </a:rPr>
              <a:t> 5 </a:t>
            </a:r>
            <a:r>
              <a:rPr lang="zh-CN" altLang="en-US" kern="1200" dirty="0">
                <a:latin typeface="+mn-ea"/>
              </a:rPr>
              <a:t>等技术的完整支持，同时还可集成 </a:t>
            </a:r>
            <a:r>
              <a:rPr lang="en-US" altLang="zh-CN" kern="1200" dirty="0">
                <a:latin typeface="+mn-ea"/>
              </a:rPr>
              <a:t>IBM </a:t>
            </a:r>
            <a:r>
              <a:rPr lang="zh-CN" altLang="en-US" kern="1200" dirty="0">
                <a:latin typeface="+mn-ea"/>
              </a:rPr>
              <a:t>的产品生命周期管理解决</a:t>
            </a:r>
            <a:r>
              <a:rPr lang="zh-CN" altLang="en-US" kern="1200" dirty="0" smtClean="0">
                <a:latin typeface="+mn-ea"/>
              </a:rPr>
              <a:t>方案。</a:t>
            </a:r>
            <a:endParaRPr lang="zh-CN" altLang="en-US" dirty="0">
              <a:latin typeface="+mn-ea"/>
            </a:endParaRPr>
          </a:p>
        </p:txBody>
      </p:sp>
      <p:sp>
        <p:nvSpPr>
          <p:cNvPr id="4" name="日期占位符 3"/>
          <p:cNvSpPr>
            <a:spLocks noGrp="1"/>
          </p:cNvSpPr>
          <p:nvPr>
            <p:ph type="dt" sz="half" idx="10"/>
          </p:nvPr>
        </p:nvSpPr>
        <p:spPr/>
        <p:txBody>
          <a:bodyPr/>
          <a:lstStyle/>
          <a:p>
            <a:fld id="{A1DA0033-5DA0-4EF4-B0E4-7B0ADEC0771C}"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933A5591-1876-4B24-831D-BBA1FB9D639A}" type="slidenum">
              <a:rPr lang="en-US" altLang="zh-CN" smtClean="0"/>
            </a:fld>
            <a:endParaRPr lang="en-US" altLang="zh-CN"/>
          </a:p>
        </p:txBody>
      </p:sp>
      <p:pic>
        <p:nvPicPr>
          <p:cNvPr id="403459" name="Picture 3"/>
          <p:cNvPicPr>
            <a:picLocks noChangeAspect="1" noChangeArrowheads="1"/>
          </p:cNvPicPr>
          <p:nvPr/>
        </p:nvPicPr>
        <p:blipFill>
          <a:blip r:embed="rId1" cstate="print"/>
          <a:srcRect/>
          <a:stretch>
            <a:fillRect/>
          </a:stretch>
        </p:blipFill>
        <p:spPr bwMode="auto">
          <a:xfrm>
            <a:off x="0" y="3810000"/>
            <a:ext cx="8839200" cy="3075878"/>
          </a:xfrm>
          <a:prstGeom prst="rect">
            <a:avLst/>
          </a:prstGeom>
          <a:noFill/>
          <a:ln w="9525">
            <a:noFill/>
            <a:miter lim="800000"/>
            <a:headEnd/>
            <a:tailEnd/>
          </a:ln>
        </p:spPr>
      </p:pic>
      <p:sp>
        <p:nvSpPr>
          <p:cNvPr id="10" name="Rectangle 2"/>
          <p:cNvSpPr>
            <a:spLocks noGrp="1" noChangeArrowheads="1"/>
          </p:cNvSpPr>
          <p:nvPr>
            <p:ph type="title"/>
          </p:nvPr>
        </p:nvSpPr>
        <p:spPr>
          <a:xfrm>
            <a:off x="2916238" y="88900"/>
            <a:ext cx="5627687" cy="765175"/>
          </a:xfrm>
        </p:spPr>
        <p:txBody>
          <a:bodyPr/>
          <a:lstStyle/>
          <a:p>
            <a:r>
              <a:rPr lang="en-US" altLang="zh-CN" sz="2800" dirty="0"/>
              <a:t>Rational</a:t>
            </a:r>
            <a:r>
              <a:rPr lang="zh-CN" altLang="en-US" sz="2800" dirty="0"/>
              <a:t>三剑客</a:t>
            </a:r>
            <a:r>
              <a:rPr lang="en-US" altLang="zh-CN" sz="2800" dirty="0"/>
              <a:t>-UML</a:t>
            </a:r>
            <a:r>
              <a:rPr lang="zh-CN" altLang="en-US" sz="2800" dirty="0"/>
              <a:t>的奠基者</a:t>
            </a:r>
            <a:endParaRPr lang="zh-CN" altLang="en-US" sz="2800"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560CC3EF-BE26-4A81-B512-DEAF0766BF8E}" type="datetime1">
              <a:rPr lang="zh-CN" altLang="en-US"/>
            </a:fld>
            <a:endParaRPr lang="en-US" altLang="zh-CN"/>
          </a:p>
        </p:txBody>
      </p:sp>
      <p:sp>
        <p:nvSpPr>
          <p:cNvPr id="8" name="灯片编号占位符 4"/>
          <p:cNvSpPr>
            <a:spLocks noGrp="1"/>
          </p:cNvSpPr>
          <p:nvPr>
            <p:ph type="sldNum" sz="quarter" idx="11"/>
          </p:nvPr>
        </p:nvSpPr>
        <p:spPr/>
        <p:txBody>
          <a:bodyPr/>
          <a:lstStyle/>
          <a:p>
            <a:fld id="{BE1F55F6-43AE-419F-832A-E703D2BE424B}" type="slidenum">
              <a:rPr lang="en-US" altLang="zh-CN"/>
            </a:fld>
            <a:endParaRPr lang="en-US" altLang="zh-CN"/>
          </a:p>
        </p:txBody>
      </p:sp>
      <p:sp>
        <p:nvSpPr>
          <p:cNvPr id="422914"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22915" name="Rectangle 3"/>
          <p:cNvSpPr>
            <a:spLocks noGrp="1" noChangeArrowheads="1"/>
          </p:cNvSpPr>
          <p:nvPr>
            <p:ph type="body" idx="1"/>
          </p:nvPr>
        </p:nvSpPr>
        <p:spPr/>
        <p:txBody>
          <a:bodyPr/>
          <a:lstStyle/>
          <a:p>
            <a:r>
              <a:rPr lang="en-US" altLang="zh-CN">
                <a:latin typeface="黑体" panose="02010609060101010101" charset="-122"/>
              </a:rPr>
              <a:t>⑷</a:t>
            </a:r>
            <a:r>
              <a:rPr lang="zh-CN" altLang="en-US">
                <a:latin typeface="黑体" panose="02010609060101010101" charset="-122"/>
              </a:rPr>
              <a:t>在序列图中作文字注释</a:t>
            </a:r>
            <a:endParaRPr lang="zh-CN" altLang="en-US"/>
          </a:p>
          <a:p>
            <a:endParaRPr lang="en-US" altLang="zh-CN"/>
          </a:p>
        </p:txBody>
      </p:sp>
      <p:pic>
        <p:nvPicPr>
          <p:cNvPr id="422917" name="Picture 5" descr="注释"/>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81000" y="1371600"/>
            <a:ext cx="7620000" cy="5057775"/>
          </a:xfrm>
          <a:prstGeom prst="rect">
            <a:avLst/>
          </a:prstGeom>
          <a:noFill/>
        </p:spPr>
      </p:pic>
      <p:sp>
        <p:nvSpPr>
          <p:cNvPr id="422918" name="Rectangle 6"/>
          <p:cNvSpPr>
            <a:spLocks noChangeArrowheads="1"/>
          </p:cNvSpPr>
          <p:nvPr/>
        </p:nvSpPr>
        <p:spPr bwMode="auto">
          <a:xfrm>
            <a:off x="762000" y="2747963"/>
            <a:ext cx="488950" cy="457200"/>
          </a:xfrm>
          <a:prstGeom prst="rect">
            <a:avLst/>
          </a:prstGeom>
          <a:solidFill>
            <a:srgbClr val="0000FF"/>
          </a:solidFill>
          <a:ln w="9525">
            <a:noFill/>
            <a:miter lim="800000"/>
          </a:ln>
          <a:effectLst/>
        </p:spPr>
        <p:txBody>
          <a:bodyPr wrap="none">
            <a:spAutoFit/>
          </a:bodyPr>
          <a:lstStyle/>
          <a:p>
            <a:r>
              <a:rPr lang="en-US" altLang="zh-CN" sz="2400" b="1">
                <a:solidFill>
                  <a:schemeClr val="bg1"/>
                </a:solidFill>
                <a:ea typeface="黑体" panose="02010609060101010101" charset="-122"/>
              </a:rPr>
              <a:t>⑴</a:t>
            </a:r>
            <a:endParaRPr lang="en-US" altLang="zh-CN" sz="2400" b="1">
              <a:solidFill>
                <a:schemeClr val="bg1"/>
              </a:solidFill>
              <a:ea typeface="黑体" panose="02010609060101010101" charset="-122"/>
            </a:endParaRPr>
          </a:p>
        </p:txBody>
      </p:sp>
      <p:sp>
        <p:nvSpPr>
          <p:cNvPr id="422919" name="Rectangle 7"/>
          <p:cNvSpPr>
            <a:spLocks noChangeArrowheads="1"/>
          </p:cNvSpPr>
          <p:nvPr/>
        </p:nvSpPr>
        <p:spPr bwMode="auto">
          <a:xfrm>
            <a:off x="4953000" y="5334000"/>
            <a:ext cx="490538" cy="457200"/>
          </a:xfrm>
          <a:prstGeom prst="rect">
            <a:avLst/>
          </a:prstGeom>
          <a:solidFill>
            <a:srgbClr val="0000FF"/>
          </a:solidFill>
          <a:ln w="9525">
            <a:noFill/>
            <a:miter lim="800000"/>
          </a:ln>
          <a:effectLst/>
        </p:spPr>
        <p:txBody>
          <a:bodyPr wrap="none">
            <a:spAutoFit/>
          </a:bodyPr>
          <a:lstStyle/>
          <a:p>
            <a:r>
              <a:rPr lang="en-US" altLang="zh-CN" sz="2400" b="1">
                <a:solidFill>
                  <a:schemeClr val="bg1"/>
                </a:solidFill>
                <a:latin typeface="黑体" panose="02010609060101010101" charset="-122"/>
                <a:ea typeface="黑体" panose="02010609060101010101" charset="-122"/>
              </a:rPr>
              <a:t>⑵</a:t>
            </a:r>
            <a:endParaRPr lang="en-US" altLang="zh-CN" sz="2400" b="1">
              <a:solidFill>
                <a:schemeClr val="bg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98A29C2C-17E4-4927-94E0-0EC4912F32C1}" type="datetime1">
              <a:rPr lang="zh-CN" altLang="en-US"/>
            </a:fld>
            <a:endParaRPr lang="en-US" altLang="zh-CN"/>
          </a:p>
        </p:txBody>
      </p:sp>
      <p:sp>
        <p:nvSpPr>
          <p:cNvPr id="9" name="灯片编号占位符 4"/>
          <p:cNvSpPr>
            <a:spLocks noGrp="1"/>
          </p:cNvSpPr>
          <p:nvPr>
            <p:ph type="sldNum" sz="quarter" idx="11"/>
          </p:nvPr>
        </p:nvSpPr>
        <p:spPr/>
        <p:txBody>
          <a:bodyPr/>
          <a:lstStyle/>
          <a:p>
            <a:fld id="{13C84A7C-3630-495D-8FC7-321889BEB906}" type="slidenum">
              <a:rPr lang="en-US" altLang="zh-CN"/>
            </a:fld>
            <a:endParaRPr lang="en-US" altLang="zh-CN"/>
          </a:p>
        </p:txBody>
      </p:sp>
      <p:sp>
        <p:nvSpPr>
          <p:cNvPr id="456706"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56707" name="Rectangle 3"/>
          <p:cNvSpPr>
            <a:spLocks noGrp="1" noChangeArrowheads="1"/>
          </p:cNvSpPr>
          <p:nvPr>
            <p:ph type="body" idx="1"/>
          </p:nvPr>
        </p:nvSpPr>
        <p:spPr/>
        <p:txBody>
          <a:bodyPr/>
          <a:lstStyle/>
          <a:p>
            <a:r>
              <a:rPr lang="en-US" altLang="zh-CN" sz="3200">
                <a:solidFill>
                  <a:srgbClr val="0000FF"/>
                </a:solidFill>
              </a:rPr>
              <a:t>“</a:t>
            </a:r>
            <a:r>
              <a:rPr lang="zh-CN" altLang="en-US" sz="3200">
                <a:solidFill>
                  <a:srgbClr val="0000FF"/>
                </a:solidFill>
              </a:rPr>
              <a:t>提交报账申请”</a:t>
            </a:r>
            <a:r>
              <a:rPr lang="zh-CN" altLang="en-US" sz="3200">
                <a:solidFill>
                  <a:srgbClr val="CC0000"/>
                </a:solidFill>
              </a:rPr>
              <a:t>类图</a:t>
            </a:r>
            <a:endParaRPr lang="zh-CN" altLang="en-US" sz="3200">
              <a:solidFill>
                <a:srgbClr val="CC0000"/>
              </a:solidFill>
            </a:endParaRPr>
          </a:p>
          <a:p>
            <a:pPr lvl="1"/>
            <a:endParaRPr lang="en-US" altLang="zh-CN">
              <a:solidFill>
                <a:srgbClr val="0000FF"/>
              </a:solidFill>
            </a:endParaRPr>
          </a:p>
        </p:txBody>
      </p:sp>
      <p:pic>
        <p:nvPicPr>
          <p:cNvPr id="456708" name="Picture 4" descr="实体类"/>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996950" y="1295400"/>
            <a:ext cx="3838575" cy="5562600"/>
          </a:xfrm>
          <a:prstGeom prst="rect">
            <a:avLst/>
          </a:prstGeom>
          <a:noFill/>
        </p:spPr>
      </p:pic>
      <p:pic>
        <p:nvPicPr>
          <p:cNvPr id="456709" name="Picture 5" descr="ClassDiagram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05200" y="2209800"/>
            <a:ext cx="5029200" cy="3573463"/>
          </a:xfrm>
          <a:prstGeom prst="rect">
            <a:avLst/>
          </a:prstGeom>
          <a:noFill/>
        </p:spPr>
      </p:pic>
      <p:sp>
        <p:nvSpPr>
          <p:cNvPr id="456710" name="Rectangle 6"/>
          <p:cNvSpPr>
            <a:spLocks noChangeArrowheads="1"/>
          </p:cNvSpPr>
          <p:nvPr/>
        </p:nvSpPr>
        <p:spPr bwMode="auto">
          <a:xfrm>
            <a:off x="5334000" y="1676400"/>
            <a:ext cx="2012950" cy="641350"/>
          </a:xfrm>
          <a:prstGeom prst="rect">
            <a:avLst/>
          </a:prstGeom>
          <a:noFill/>
          <a:ln w="9525">
            <a:noFill/>
            <a:miter lim="800000"/>
          </a:ln>
          <a:effectLst/>
        </p:spPr>
        <p:txBody>
          <a:bodyPr wrap="none">
            <a:spAutoFit/>
          </a:bodyPr>
          <a:lstStyle/>
          <a:p>
            <a:r>
              <a:rPr lang="en-US" altLang="zh-CN" b="1">
                <a:solidFill>
                  <a:srgbClr val="CC0000"/>
                </a:solidFill>
              </a:rPr>
              <a:t>⑵</a:t>
            </a:r>
            <a:r>
              <a:rPr lang="zh-CN" altLang="en-US" b="1">
                <a:solidFill>
                  <a:srgbClr val="CC0000"/>
                </a:solidFill>
              </a:rPr>
              <a:t>边界类</a:t>
            </a:r>
            <a:endParaRPr lang="zh-CN" altLang="en-US" b="1">
              <a:solidFill>
                <a:srgbClr val="CC0000"/>
              </a:solidFill>
            </a:endParaRPr>
          </a:p>
        </p:txBody>
      </p:sp>
      <p:sp>
        <p:nvSpPr>
          <p:cNvPr id="456711" name="Rectangle 7"/>
          <p:cNvSpPr>
            <a:spLocks noChangeArrowheads="1"/>
          </p:cNvSpPr>
          <p:nvPr/>
        </p:nvSpPr>
        <p:spPr bwMode="auto">
          <a:xfrm>
            <a:off x="5334000" y="5562600"/>
            <a:ext cx="2012950" cy="641350"/>
          </a:xfrm>
          <a:prstGeom prst="rect">
            <a:avLst/>
          </a:prstGeom>
          <a:noFill/>
          <a:ln w="9525">
            <a:noFill/>
            <a:miter lim="800000"/>
          </a:ln>
          <a:effectLst/>
        </p:spPr>
        <p:txBody>
          <a:bodyPr wrap="none">
            <a:spAutoFit/>
          </a:bodyPr>
          <a:lstStyle/>
          <a:p>
            <a:r>
              <a:rPr lang="en-US" altLang="zh-CN" b="1">
                <a:solidFill>
                  <a:srgbClr val="CC0000"/>
                </a:solidFill>
              </a:rPr>
              <a:t>⑶</a:t>
            </a:r>
            <a:r>
              <a:rPr lang="zh-CN" altLang="en-US" b="1">
                <a:solidFill>
                  <a:srgbClr val="CC0000"/>
                </a:solidFill>
              </a:rPr>
              <a:t>控制类</a:t>
            </a:r>
            <a:endParaRPr lang="zh-CN" altLang="en-US" b="1">
              <a:solidFill>
                <a:srgbClr val="CC0000"/>
              </a:solidFill>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ED47793-5A1F-4AF1-AB69-DA1E44A3E72A}" type="datetime1">
              <a:rPr lang="zh-CN" altLang="en-US"/>
            </a:fld>
            <a:endParaRPr lang="en-US" altLang="zh-CN"/>
          </a:p>
        </p:txBody>
      </p:sp>
      <p:sp>
        <p:nvSpPr>
          <p:cNvPr id="5" name="灯片编号占位符 4"/>
          <p:cNvSpPr>
            <a:spLocks noGrp="1"/>
          </p:cNvSpPr>
          <p:nvPr>
            <p:ph type="sldNum" sz="quarter" idx="11"/>
          </p:nvPr>
        </p:nvSpPr>
        <p:spPr/>
        <p:txBody>
          <a:bodyPr/>
          <a:lstStyle/>
          <a:p>
            <a:fld id="{B2BE1C05-62BF-4814-8952-691968438EAA}" type="slidenum">
              <a:rPr lang="en-US" altLang="zh-CN"/>
            </a:fld>
            <a:endParaRPr lang="en-US" altLang="zh-CN"/>
          </a:p>
        </p:txBody>
      </p:sp>
      <p:sp>
        <p:nvSpPr>
          <p:cNvPr id="431106"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31107" name="Rectangle 3"/>
          <p:cNvSpPr>
            <a:spLocks noGrp="1" noChangeArrowheads="1"/>
          </p:cNvSpPr>
          <p:nvPr>
            <p:ph type="body" idx="1"/>
          </p:nvPr>
        </p:nvSpPr>
        <p:spPr>
          <a:xfrm>
            <a:off x="457200" y="1066800"/>
            <a:ext cx="8229600" cy="5500688"/>
          </a:xfrm>
        </p:spPr>
        <p:txBody>
          <a:bodyPr/>
          <a:lstStyle/>
          <a:p>
            <a:r>
              <a:rPr lang="zh-CN" altLang="zh-CN" sz="2400" dirty="0">
                <a:solidFill>
                  <a:srgbClr val="CC0000"/>
                </a:solidFill>
              </a:rPr>
              <a:t>【</a:t>
            </a:r>
            <a:r>
              <a:rPr lang="zh-CN" altLang="en-US" sz="2400" dirty="0">
                <a:solidFill>
                  <a:srgbClr val="CC0000"/>
                </a:solidFill>
              </a:rPr>
              <a:t>功能描述</a:t>
            </a:r>
            <a:r>
              <a:rPr lang="zh-CN" altLang="zh-CN" sz="2400" dirty="0">
                <a:solidFill>
                  <a:srgbClr val="CC0000"/>
                </a:solidFill>
              </a:rPr>
              <a:t>】</a:t>
            </a:r>
            <a:endParaRPr lang="en-US" altLang="zh-CN" sz="2400" dirty="0">
              <a:solidFill>
                <a:srgbClr val="CC0000"/>
              </a:solidFill>
            </a:endParaRPr>
          </a:p>
          <a:p>
            <a:pPr lvl="1"/>
            <a:r>
              <a:rPr lang="zh-CN" altLang="en-US" sz="2200" dirty="0">
                <a:solidFill>
                  <a:srgbClr val="0000FF"/>
                </a:solidFill>
              </a:rPr>
              <a:t>员工</a:t>
            </a:r>
            <a:r>
              <a:rPr lang="zh-CN" altLang="en-US" sz="2200" dirty="0"/>
              <a:t>通过报帐系统</a:t>
            </a:r>
            <a:r>
              <a:rPr lang="zh-CN" altLang="en-US" sz="2200" dirty="0">
                <a:solidFill>
                  <a:srgbClr val="0000FF"/>
                </a:solidFill>
              </a:rPr>
              <a:t>填写报销申请</a:t>
            </a:r>
            <a:r>
              <a:rPr lang="zh-CN" altLang="en-US" sz="2200" dirty="0"/>
              <a:t>，输入相关活动产生的费用，在一次或者多次</a:t>
            </a:r>
            <a:r>
              <a:rPr lang="zh-CN" altLang="en-US" sz="2200" dirty="0">
                <a:solidFill>
                  <a:srgbClr val="0000FF"/>
                </a:solidFill>
              </a:rPr>
              <a:t>填写</a:t>
            </a:r>
            <a:r>
              <a:rPr lang="zh-CN" altLang="en-US" sz="2200" dirty="0"/>
              <a:t>后</a:t>
            </a:r>
            <a:r>
              <a:rPr lang="zh-CN" altLang="en-US" sz="2200" dirty="0">
                <a:solidFill>
                  <a:srgbClr val="0000FF"/>
                </a:solidFill>
              </a:rPr>
              <a:t>提交</a:t>
            </a:r>
            <a:r>
              <a:rPr lang="zh-CN" altLang="en-US" sz="2200" dirty="0"/>
              <a:t>，经过</a:t>
            </a:r>
            <a:r>
              <a:rPr lang="zh-CN" altLang="en-US" sz="2200" dirty="0">
                <a:solidFill>
                  <a:srgbClr val="0000FF"/>
                </a:solidFill>
              </a:rPr>
              <a:t>验证</a:t>
            </a:r>
            <a:r>
              <a:rPr lang="zh-CN" altLang="en-US" sz="2200" dirty="0"/>
              <a:t>之后，以</a:t>
            </a:r>
            <a:r>
              <a:rPr lang="zh-CN" altLang="en-US" sz="2200" dirty="0">
                <a:solidFill>
                  <a:srgbClr val="0000FF"/>
                </a:solidFill>
              </a:rPr>
              <a:t>电子邮件的方式通知</a:t>
            </a:r>
            <a:r>
              <a:rPr lang="zh-CN" altLang="en-US" sz="2200" dirty="0"/>
              <a:t>经理批复。</a:t>
            </a:r>
            <a:endParaRPr lang="zh-CN" altLang="en-US" sz="2200" dirty="0"/>
          </a:p>
          <a:p>
            <a:r>
              <a:rPr lang="en-US" altLang="zh-CN" sz="2400" dirty="0">
                <a:solidFill>
                  <a:srgbClr val="CC0000"/>
                </a:solidFill>
              </a:rPr>
              <a:t>【</a:t>
            </a:r>
            <a:r>
              <a:rPr lang="zh-CN" altLang="en-US" sz="2400" dirty="0">
                <a:solidFill>
                  <a:srgbClr val="CC0000"/>
                </a:solidFill>
              </a:rPr>
              <a:t>基本事件序列</a:t>
            </a:r>
            <a:r>
              <a:rPr lang="en-US" altLang="zh-CN" sz="2400" dirty="0">
                <a:solidFill>
                  <a:srgbClr val="CC0000"/>
                </a:solidFill>
              </a:rPr>
              <a:t>】</a:t>
            </a:r>
            <a:endParaRPr lang="en-US" altLang="zh-CN" sz="2400" dirty="0">
              <a:solidFill>
                <a:srgbClr val="CC0000"/>
              </a:solidFill>
            </a:endParaRPr>
          </a:p>
          <a:p>
            <a:pPr lvl="1"/>
            <a:r>
              <a:rPr lang="en-US" altLang="zh-CN" sz="2200" dirty="0">
                <a:solidFill>
                  <a:srgbClr val="0000FF"/>
                </a:solidFill>
              </a:rPr>
              <a:t>1</a:t>
            </a:r>
            <a:r>
              <a:rPr lang="zh-CN" altLang="en-US" sz="2200" dirty="0">
                <a:solidFill>
                  <a:srgbClr val="0000FF"/>
                </a:solidFill>
              </a:rPr>
              <a:t>、打开报销申请		</a:t>
            </a:r>
            <a:endParaRPr lang="zh-CN" altLang="en-US" sz="2200" dirty="0">
              <a:solidFill>
                <a:srgbClr val="0000FF"/>
              </a:solidFill>
            </a:endParaRPr>
          </a:p>
          <a:p>
            <a:pPr lvl="1"/>
            <a:r>
              <a:rPr lang="en-US" altLang="zh-CN" sz="2200" dirty="0">
                <a:solidFill>
                  <a:srgbClr val="0000FF"/>
                </a:solidFill>
              </a:rPr>
              <a:t>2</a:t>
            </a:r>
            <a:r>
              <a:rPr lang="zh-CN" altLang="en-US" sz="2200" dirty="0">
                <a:solidFill>
                  <a:srgbClr val="0000FF"/>
                </a:solidFill>
              </a:rPr>
              <a:t>、添加空白报销记录		</a:t>
            </a:r>
            <a:r>
              <a:rPr lang="en-US" altLang="zh-CN" sz="2200" dirty="0">
                <a:solidFill>
                  <a:srgbClr val="0000FF"/>
                </a:solidFill>
              </a:rPr>
              <a:t>3</a:t>
            </a:r>
            <a:r>
              <a:rPr lang="zh-CN" altLang="en-US" sz="2200" dirty="0">
                <a:solidFill>
                  <a:srgbClr val="0000FF"/>
                </a:solidFill>
              </a:rPr>
              <a:t>、填写空白报销记录</a:t>
            </a:r>
            <a:endParaRPr lang="zh-CN" altLang="en-US" sz="2200" dirty="0">
              <a:solidFill>
                <a:srgbClr val="0000FF"/>
              </a:solidFill>
            </a:endParaRPr>
          </a:p>
          <a:p>
            <a:pPr lvl="1"/>
            <a:r>
              <a:rPr lang="en-US" altLang="zh-CN" sz="2200" dirty="0">
                <a:solidFill>
                  <a:srgbClr val="0000FF"/>
                </a:solidFill>
              </a:rPr>
              <a:t>4</a:t>
            </a:r>
            <a:r>
              <a:rPr lang="zh-CN" altLang="en-US" sz="2200" dirty="0">
                <a:solidFill>
                  <a:srgbClr val="0000FF"/>
                </a:solidFill>
              </a:rPr>
              <a:t>、验证报销单			</a:t>
            </a:r>
            <a:r>
              <a:rPr lang="en-US" altLang="zh-CN" sz="2200" dirty="0">
                <a:solidFill>
                  <a:srgbClr val="0000FF"/>
                </a:solidFill>
              </a:rPr>
              <a:t>5</a:t>
            </a:r>
            <a:r>
              <a:rPr lang="zh-CN" altLang="en-US" sz="2200" dirty="0">
                <a:solidFill>
                  <a:srgbClr val="0000FF"/>
                </a:solidFill>
              </a:rPr>
              <a:t>、提交报销单</a:t>
            </a:r>
            <a:endParaRPr lang="zh-CN" altLang="en-US" sz="2200" dirty="0">
              <a:solidFill>
                <a:srgbClr val="0000FF"/>
              </a:solidFill>
            </a:endParaRPr>
          </a:p>
          <a:p>
            <a:r>
              <a:rPr lang="en-US" altLang="zh-CN" sz="2400" dirty="0">
                <a:solidFill>
                  <a:srgbClr val="CC0000"/>
                </a:solidFill>
              </a:rPr>
              <a:t>【</a:t>
            </a:r>
            <a:r>
              <a:rPr lang="zh-CN" altLang="en-US" sz="2400" dirty="0">
                <a:solidFill>
                  <a:srgbClr val="CC0000"/>
                </a:solidFill>
              </a:rPr>
              <a:t>备选事件序列</a:t>
            </a:r>
            <a:r>
              <a:rPr lang="en-US" altLang="zh-CN" sz="2400" dirty="0">
                <a:solidFill>
                  <a:srgbClr val="CC0000"/>
                </a:solidFill>
              </a:rPr>
              <a:t>】</a:t>
            </a:r>
            <a:endParaRPr lang="en-US" altLang="zh-CN" sz="2400" dirty="0">
              <a:solidFill>
                <a:srgbClr val="CC0000"/>
              </a:solidFill>
            </a:endParaRPr>
          </a:p>
          <a:p>
            <a:pPr lvl="1"/>
            <a:r>
              <a:rPr lang="en-US" altLang="zh-CN" sz="2200" dirty="0">
                <a:solidFill>
                  <a:srgbClr val="0000FF"/>
                </a:solidFill>
              </a:rPr>
              <a:t>A1</a:t>
            </a:r>
            <a:r>
              <a:rPr lang="zh-CN" altLang="en-US" sz="2200" dirty="0">
                <a:solidFill>
                  <a:srgbClr val="0000FF"/>
                </a:solidFill>
              </a:rPr>
              <a:t>、删除报销记录		</a:t>
            </a:r>
            <a:r>
              <a:rPr lang="en-US" altLang="zh-CN" sz="2200" dirty="0">
                <a:solidFill>
                  <a:srgbClr val="0000FF"/>
                </a:solidFill>
              </a:rPr>
              <a:t>A2</a:t>
            </a:r>
            <a:r>
              <a:rPr lang="zh-CN" altLang="en-US" sz="2200" dirty="0">
                <a:solidFill>
                  <a:srgbClr val="0000FF"/>
                </a:solidFill>
              </a:rPr>
              <a:t>、更新报销记录</a:t>
            </a:r>
            <a:endParaRPr lang="zh-CN" altLang="en-US" sz="2200" dirty="0">
              <a:solidFill>
                <a:srgbClr val="0000FF"/>
              </a:solidFill>
            </a:endParaRPr>
          </a:p>
          <a:p>
            <a:pPr lvl="1"/>
            <a:r>
              <a:rPr lang="en-US" altLang="zh-CN" sz="2200" dirty="0">
                <a:solidFill>
                  <a:srgbClr val="0000FF"/>
                </a:solidFill>
              </a:rPr>
              <a:t>A3</a:t>
            </a:r>
            <a:r>
              <a:rPr lang="zh-CN" altLang="en-US" sz="2200" dirty="0">
                <a:solidFill>
                  <a:srgbClr val="0000FF"/>
                </a:solidFill>
              </a:rPr>
              <a:t>、保存当月报销单		</a:t>
            </a:r>
            <a:r>
              <a:rPr lang="en-US" altLang="zh-CN" sz="2200" dirty="0">
                <a:solidFill>
                  <a:srgbClr val="0000FF"/>
                </a:solidFill>
              </a:rPr>
              <a:t>A4</a:t>
            </a:r>
            <a:r>
              <a:rPr lang="zh-CN" altLang="en-US" sz="2200" dirty="0">
                <a:solidFill>
                  <a:srgbClr val="0000FF"/>
                </a:solidFill>
              </a:rPr>
              <a:t>、报销记录不合理</a:t>
            </a:r>
            <a:endParaRPr lang="zh-CN" altLang="en-US" sz="2200" dirty="0">
              <a:solidFill>
                <a:srgbClr val="0000FF"/>
              </a:solidFill>
            </a:endParaRPr>
          </a:p>
          <a:p>
            <a:pPr lvl="1"/>
            <a:r>
              <a:rPr lang="en-US" altLang="zh-CN" sz="2200" dirty="0">
                <a:solidFill>
                  <a:srgbClr val="0000FF"/>
                </a:solidFill>
              </a:rPr>
              <a:t>A5</a:t>
            </a:r>
            <a:r>
              <a:rPr lang="zh-CN" altLang="en-US" sz="2200" dirty="0">
                <a:solidFill>
                  <a:srgbClr val="0000FF"/>
                </a:solidFill>
              </a:rPr>
              <a:t>、人事数据库不可用		</a:t>
            </a:r>
            <a:r>
              <a:rPr lang="en-US" altLang="zh-CN" sz="2200" dirty="0">
                <a:solidFill>
                  <a:srgbClr val="0000FF"/>
                </a:solidFill>
              </a:rPr>
              <a:t>A6</a:t>
            </a:r>
            <a:r>
              <a:rPr lang="zh-CN" altLang="en-US" sz="2200" dirty="0">
                <a:solidFill>
                  <a:srgbClr val="0000FF"/>
                </a:solidFill>
              </a:rPr>
              <a:t>、邮件未及时发出</a:t>
            </a:r>
            <a:endParaRPr lang="zh-CN" altLang="en-US" sz="22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animEffect transition="in" filter="strips(downRight)">
                                      <p:cBhvr>
                                        <p:cTn id="7" dur="500"/>
                                        <p:tgtEl>
                                          <p:spTgt spid="431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31107">
                                            <p:txEl>
                                              <p:pRg st="1" end="1"/>
                                            </p:txEl>
                                          </p:spTgt>
                                        </p:tgtEl>
                                        <p:attrNameLst>
                                          <p:attrName>style.visibility</p:attrName>
                                        </p:attrNameLst>
                                      </p:cBhvr>
                                      <p:to>
                                        <p:strVal val="visible"/>
                                      </p:to>
                                    </p:set>
                                    <p:animEffect transition="in" filter="strips(downRight)">
                                      <p:cBhvr>
                                        <p:cTn id="12" dur="500"/>
                                        <p:tgtEl>
                                          <p:spTgt spid="431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31107">
                                            <p:txEl>
                                              <p:pRg st="2" end="2"/>
                                            </p:txEl>
                                          </p:spTgt>
                                        </p:tgtEl>
                                        <p:attrNameLst>
                                          <p:attrName>style.visibility</p:attrName>
                                        </p:attrNameLst>
                                      </p:cBhvr>
                                      <p:to>
                                        <p:strVal val="visible"/>
                                      </p:to>
                                    </p:set>
                                    <p:animEffect transition="in" filter="strips(downRight)">
                                      <p:cBhvr>
                                        <p:cTn id="17" dur="500"/>
                                        <p:tgtEl>
                                          <p:spTgt spid="4311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31107">
                                            <p:txEl>
                                              <p:pRg st="6" end="6"/>
                                            </p:txEl>
                                          </p:spTgt>
                                        </p:tgtEl>
                                        <p:attrNameLst>
                                          <p:attrName>style.visibility</p:attrName>
                                        </p:attrNameLst>
                                      </p:cBhvr>
                                      <p:to>
                                        <p:strVal val="visible"/>
                                      </p:to>
                                    </p:set>
                                    <p:animEffect transition="in" filter="strips(downRight)">
                                      <p:cBhvr>
                                        <p:cTn id="22" dur="500"/>
                                        <p:tgtEl>
                                          <p:spTgt spid="43110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31107">
                                            <p:txEl>
                                              <p:pRg st="3" end="3"/>
                                            </p:txEl>
                                          </p:spTgt>
                                        </p:tgtEl>
                                        <p:attrNameLst>
                                          <p:attrName>style.visibility</p:attrName>
                                        </p:attrNameLst>
                                      </p:cBhvr>
                                      <p:to>
                                        <p:strVal val="visible"/>
                                      </p:to>
                                    </p:set>
                                    <p:animEffect transition="in" filter="strips(downRight)">
                                      <p:cBhvr>
                                        <p:cTn id="27" dur="500"/>
                                        <p:tgtEl>
                                          <p:spTgt spid="43110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431107">
                                            <p:txEl>
                                              <p:pRg st="4" end="4"/>
                                            </p:txEl>
                                          </p:spTgt>
                                        </p:tgtEl>
                                        <p:attrNameLst>
                                          <p:attrName>style.visibility</p:attrName>
                                        </p:attrNameLst>
                                      </p:cBhvr>
                                      <p:to>
                                        <p:strVal val="visible"/>
                                      </p:to>
                                    </p:set>
                                    <p:animEffect transition="in" filter="strips(downRight)">
                                      <p:cBhvr>
                                        <p:cTn id="32" dur="500"/>
                                        <p:tgtEl>
                                          <p:spTgt spid="43110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31107">
                                            <p:txEl>
                                              <p:pRg st="5" end="5"/>
                                            </p:txEl>
                                          </p:spTgt>
                                        </p:tgtEl>
                                        <p:attrNameLst>
                                          <p:attrName>style.visibility</p:attrName>
                                        </p:attrNameLst>
                                      </p:cBhvr>
                                      <p:to>
                                        <p:strVal val="visible"/>
                                      </p:to>
                                    </p:set>
                                    <p:animEffect transition="in" filter="strips(downRight)">
                                      <p:cBhvr>
                                        <p:cTn id="37" dur="500"/>
                                        <p:tgtEl>
                                          <p:spTgt spid="43110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431107">
                                            <p:txEl>
                                              <p:pRg st="7" end="7"/>
                                            </p:txEl>
                                          </p:spTgt>
                                        </p:tgtEl>
                                        <p:attrNameLst>
                                          <p:attrName>style.visibility</p:attrName>
                                        </p:attrNameLst>
                                      </p:cBhvr>
                                      <p:to>
                                        <p:strVal val="visible"/>
                                      </p:to>
                                    </p:set>
                                    <p:animEffect transition="in" filter="strips(downRight)">
                                      <p:cBhvr>
                                        <p:cTn id="42" dur="500"/>
                                        <p:tgtEl>
                                          <p:spTgt spid="4311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431107">
                                            <p:txEl>
                                              <p:pRg st="8" end="8"/>
                                            </p:txEl>
                                          </p:spTgt>
                                        </p:tgtEl>
                                        <p:attrNameLst>
                                          <p:attrName>style.visibility</p:attrName>
                                        </p:attrNameLst>
                                      </p:cBhvr>
                                      <p:to>
                                        <p:strVal val="visible"/>
                                      </p:to>
                                    </p:set>
                                    <p:animEffect transition="in" filter="strips(downRight)">
                                      <p:cBhvr>
                                        <p:cTn id="47" dur="500"/>
                                        <p:tgtEl>
                                          <p:spTgt spid="43110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431107">
                                            <p:txEl>
                                              <p:pRg st="9" end="9"/>
                                            </p:txEl>
                                          </p:spTgt>
                                        </p:tgtEl>
                                        <p:attrNameLst>
                                          <p:attrName>style.visibility</p:attrName>
                                        </p:attrNameLst>
                                      </p:cBhvr>
                                      <p:to>
                                        <p:strVal val="visible"/>
                                      </p:to>
                                    </p:set>
                                    <p:animEffect transition="in" filter="strips(downRight)">
                                      <p:cBhvr>
                                        <p:cTn id="52" dur="500"/>
                                        <p:tgtEl>
                                          <p:spTgt spid="4311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8CB12B7-8B06-4115-B53E-BB1D38B79591}" type="datetime1">
              <a:rPr lang="zh-CN" altLang="en-US"/>
            </a:fld>
            <a:endParaRPr lang="en-US" altLang="zh-CN"/>
          </a:p>
        </p:txBody>
      </p:sp>
      <p:sp>
        <p:nvSpPr>
          <p:cNvPr id="5" name="灯片编号占位符 4"/>
          <p:cNvSpPr>
            <a:spLocks noGrp="1"/>
          </p:cNvSpPr>
          <p:nvPr>
            <p:ph type="sldNum" sz="quarter" idx="11"/>
          </p:nvPr>
        </p:nvSpPr>
        <p:spPr/>
        <p:txBody>
          <a:bodyPr/>
          <a:lstStyle/>
          <a:p>
            <a:fld id="{1EFF007D-A32A-468D-8B93-D86FBE7190B7}" type="slidenum">
              <a:rPr lang="en-US" altLang="zh-CN"/>
            </a:fld>
            <a:endParaRPr lang="en-US" altLang="zh-CN"/>
          </a:p>
        </p:txBody>
      </p:sp>
      <p:sp>
        <p:nvSpPr>
          <p:cNvPr id="365570" name="Rectangle 2"/>
          <p:cNvSpPr>
            <a:spLocks noGrp="1" noChangeArrowheads="1"/>
          </p:cNvSpPr>
          <p:nvPr>
            <p:ph type="title"/>
          </p:nvPr>
        </p:nvSpPr>
        <p:spPr/>
        <p:txBody>
          <a:bodyPr/>
          <a:lstStyle/>
          <a:p>
            <a:r>
              <a:rPr lang="zh-CN" altLang="en-US" dirty="0"/>
              <a:t>例</a:t>
            </a:r>
            <a:r>
              <a:rPr lang="en-US" altLang="zh-CN" dirty="0"/>
              <a:t>5 </a:t>
            </a:r>
            <a:r>
              <a:rPr lang="zh-CN" altLang="en-US" dirty="0"/>
              <a:t>提交报销申请的交互图</a:t>
            </a:r>
            <a:endParaRPr lang="zh-CN" altLang="en-US" dirty="0"/>
          </a:p>
        </p:txBody>
      </p:sp>
      <p:sp>
        <p:nvSpPr>
          <p:cNvPr id="365571" name="Rectangle 3"/>
          <p:cNvSpPr>
            <a:spLocks noGrp="1" noChangeArrowheads="1"/>
          </p:cNvSpPr>
          <p:nvPr>
            <p:ph type="body" idx="1"/>
          </p:nvPr>
        </p:nvSpPr>
        <p:spPr>
          <a:xfrm>
            <a:off x="468313" y="1052513"/>
            <a:ext cx="8229600" cy="5424487"/>
          </a:xfrm>
        </p:spPr>
        <p:txBody>
          <a:bodyPr/>
          <a:lstStyle/>
          <a:p>
            <a:r>
              <a:rPr lang="en-US" altLang="zh-CN">
                <a:solidFill>
                  <a:srgbClr val="CC0000"/>
                </a:solidFill>
              </a:rPr>
              <a:t>【</a:t>
            </a:r>
            <a:r>
              <a:rPr lang="zh-CN" altLang="en-US">
                <a:solidFill>
                  <a:srgbClr val="CC0000"/>
                </a:solidFill>
              </a:rPr>
              <a:t>基本事件序列</a:t>
            </a:r>
            <a:r>
              <a:rPr lang="en-US" altLang="zh-CN">
                <a:solidFill>
                  <a:srgbClr val="CC0000"/>
                </a:solidFill>
              </a:rPr>
              <a:t>】</a:t>
            </a:r>
            <a:endParaRPr lang="en-US" altLang="zh-CN">
              <a:solidFill>
                <a:srgbClr val="CC0000"/>
              </a:solidFill>
            </a:endParaRPr>
          </a:p>
          <a:p>
            <a:pPr lvl="1"/>
            <a:r>
              <a:rPr lang="en-US" altLang="zh-CN">
                <a:solidFill>
                  <a:srgbClr val="0000FF"/>
                </a:solidFill>
              </a:rPr>
              <a:t>1</a:t>
            </a:r>
            <a:r>
              <a:rPr lang="zh-CN" altLang="en-US">
                <a:solidFill>
                  <a:srgbClr val="0000FF"/>
                </a:solidFill>
              </a:rPr>
              <a:t>、打开报销申请</a:t>
            </a:r>
            <a:endParaRPr lang="zh-CN" altLang="en-US">
              <a:solidFill>
                <a:srgbClr val="0000FF"/>
              </a:solidFill>
            </a:endParaRPr>
          </a:p>
          <a:p>
            <a:pPr lvl="1"/>
            <a:r>
              <a:rPr lang="en-US" altLang="zh-CN">
                <a:solidFill>
                  <a:srgbClr val="0000FF"/>
                </a:solidFill>
              </a:rPr>
              <a:t>[</a:t>
            </a:r>
            <a:r>
              <a:rPr lang="zh-CN" altLang="en-US">
                <a:solidFill>
                  <a:srgbClr val="0000FF"/>
                </a:solidFill>
              </a:rPr>
              <a:t>员工</a:t>
            </a:r>
            <a:r>
              <a:rPr lang="en-US" altLang="zh-CN">
                <a:solidFill>
                  <a:srgbClr val="0000FF"/>
                </a:solidFill>
              </a:rPr>
              <a:t>]</a:t>
            </a:r>
            <a:r>
              <a:rPr lang="zh-CN" altLang="en-US">
                <a:solidFill>
                  <a:srgbClr val="0000FF"/>
                </a:solidFill>
              </a:rPr>
              <a:t>：</a:t>
            </a:r>
            <a:r>
              <a:rPr lang="zh-CN" altLang="en-US">
                <a:solidFill>
                  <a:srgbClr val="CC0000"/>
                </a:solidFill>
              </a:rPr>
              <a:t>员工</a:t>
            </a:r>
            <a:r>
              <a:rPr lang="zh-CN" altLang="en-US"/>
              <a:t>选择进入“报销申请”功能。</a:t>
            </a:r>
            <a:endParaRPr lang="zh-CN" altLang="en-US"/>
          </a:p>
          <a:p>
            <a:pPr lvl="1"/>
            <a:r>
              <a:rPr lang="en-US" altLang="zh-CN">
                <a:solidFill>
                  <a:srgbClr val="0000FF"/>
                </a:solidFill>
              </a:rPr>
              <a:t>[</a:t>
            </a:r>
            <a:r>
              <a:rPr lang="zh-CN" altLang="en-US">
                <a:solidFill>
                  <a:srgbClr val="0000FF"/>
                </a:solidFill>
              </a:rPr>
              <a:t>系统</a:t>
            </a:r>
            <a:r>
              <a:rPr lang="en-US" altLang="zh-CN">
                <a:solidFill>
                  <a:srgbClr val="0000FF"/>
                </a:solidFill>
              </a:rPr>
              <a:t>]</a:t>
            </a:r>
            <a:r>
              <a:rPr lang="zh-CN" altLang="en-US">
                <a:solidFill>
                  <a:srgbClr val="0000FF"/>
                </a:solidFill>
              </a:rPr>
              <a:t>：</a:t>
            </a:r>
            <a:endParaRPr lang="zh-CN" altLang="en-US">
              <a:solidFill>
                <a:srgbClr val="0000FF"/>
              </a:solidFill>
            </a:endParaRPr>
          </a:p>
          <a:p>
            <a:pPr lvl="2"/>
            <a:r>
              <a:rPr lang="zh-CN" altLang="en-US"/>
              <a:t>如果该员工</a:t>
            </a:r>
            <a:r>
              <a:rPr lang="zh-CN" altLang="en-US">
                <a:solidFill>
                  <a:srgbClr val="0000FF"/>
                </a:solidFill>
              </a:rPr>
              <a:t>当月报销单存在</a:t>
            </a:r>
            <a:r>
              <a:rPr lang="zh-CN" altLang="en-US"/>
              <a:t>，系统将取出相应信息并展示给员工；</a:t>
            </a:r>
            <a:endParaRPr lang="zh-CN" altLang="en-US"/>
          </a:p>
          <a:p>
            <a:pPr lvl="2"/>
            <a:r>
              <a:rPr lang="zh-CN" altLang="en-US"/>
              <a:t>如果该员工的</a:t>
            </a:r>
            <a:r>
              <a:rPr lang="zh-CN" altLang="en-US">
                <a:solidFill>
                  <a:srgbClr val="0000FF"/>
                </a:solidFill>
              </a:rPr>
              <a:t>当月报销单不存在</a:t>
            </a:r>
            <a:r>
              <a:rPr lang="zh-CN" altLang="en-US"/>
              <a:t>，则为该员工</a:t>
            </a:r>
            <a:r>
              <a:rPr lang="zh-CN" altLang="en-US">
                <a:solidFill>
                  <a:srgbClr val="0000FF"/>
                </a:solidFill>
              </a:rPr>
              <a:t>创建一张当月报销单</a:t>
            </a:r>
            <a:endParaRPr lang="zh-CN" altLang="en-US">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65571">
                                            <p:txEl>
                                              <p:pRg st="1" end="1"/>
                                            </p:txEl>
                                          </p:spTgt>
                                        </p:tgtEl>
                                        <p:attrNameLst>
                                          <p:attrName>style.visibility</p:attrName>
                                        </p:attrNameLst>
                                      </p:cBhvr>
                                      <p:to>
                                        <p:strVal val="visible"/>
                                      </p:to>
                                    </p:set>
                                    <p:animEffect transition="in" filter="strips(downRight)">
                                      <p:cBhvr>
                                        <p:cTn id="7" dur="500"/>
                                        <p:tgtEl>
                                          <p:spTgt spid="365571">
                                            <p:txEl>
                                              <p:pRg st="1" end="1"/>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365571">
                                            <p:txEl>
                                              <p:pRg st="2" end="2"/>
                                            </p:txEl>
                                          </p:spTgt>
                                        </p:tgtEl>
                                        <p:attrNameLst>
                                          <p:attrName>style.visibility</p:attrName>
                                        </p:attrNameLst>
                                      </p:cBhvr>
                                      <p:to>
                                        <p:strVal val="visible"/>
                                      </p:to>
                                    </p:set>
                                    <p:animEffect transition="in" filter="strips(downRight)">
                                      <p:cBhvr>
                                        <p:cTn id="10" dur="500"/>
                                        <p:tgtEl>
                                          <p:spTgt spid="365571">
                                            <p:txEl>
                                              <p:pRg st="2" end="2"/>
                                            </p:txEl>
                                          </p:spTgt>
                                        </p:tgtEl>
                                      </p:cBhvr>
                                    </p:animEffect>
                                  </p:childTnLst>
                                </p:cTn>
                              </p:par>
                              <p:par>
                                <p:cTn id="11" presetID="18" presetClass="entr" presetSubtype="6" fill="hold" nodeType="withEffect">
                                  <p:stCondLst>
                                    <p:cond delay="0"/>
                                  </p:stCondLst>
                                  <p:childTnLst>
                                    <p:set>
                                      <p:cBhvr>
                                        <p:cTn id="12" dur="1" fill="hold">
                                          <p:stCondLst>
                                            <p:cond delay="0"/>
                                          </p:stCondLst>
                                        </p:cTn>
                                        <p:tgtEl>
                                          <p:spTgt spid="365571">
                                            <p:txEl>
                                              <p:pRg st="3" end="3"/>
                                            </p:txEl>
                                          </p:spTgt>
                                        </p:tgtEl>
                                        <p:attrNameLst>
                                          <p:attrName>style.visibility</p:attrName>
                                        </p:attrNameLst>
                                      </p:cBhvr>
                                      <p:to>
                                        <p:strVal val="visible"/>
                                      </p:to>
                                    </p:set>
                                    <p:animEffect transition="in" filter="strips(downRight)">
                                      <p:cBhvr>
                                        <p:cTn id="13" dur="500"/>
                                        <p:tgtEl>
                                          <p:spTgt spid="365571">
                                            <p:txEl>
                                              <p:pRg st="3" end="3"/>
                                            </p:txEl>
                                          </p:spTgt>
                                        </p:tgtEl>
                                      </p:cBhvr>
                                    </p:animEffect>
                                  </p:childTnLst>
                                </p:cTn>
                              </p:par>
                              <p:par>
                                <p:cTn id="14" presetID="18" presetClass="entr" presetSubtype="6" fill="hold" nodeType="withEffect">
                                  <p:stCondLst>
                                    <p:cond delay="0"/>
                                  </p:stCondLst>
                                  <p:childTnLst>
                                    <p:set>
                                      <p:cBhvr>
                                        <p:cTn id="15" dur="1" fill="hold">
                                          <p:stCondLst>
                                            <p:cond delay="0"/>
                                          </p:stCondLst>
                                        </p:cTn>
                                        <p:tgtEl>
                                          <p:spTgt spid="365571">
                                            <p:txEl>
                                              <p:pRg st="4" end="4"/>
                                            </p:txEl>
                                          </p:spTgt>
                                        </p:tgtEl>
                                        <p:attrNameLst>
                                          <p:attrName>style.visibility</p:attrName>
                                        </p:attrNameLst>
                                      </p:cBhvr>
                                      <p:to>
                                        <p:strVal val="visible"/>
                                      </p:to>
                                    </p:set>
                                    <p:animEffect transition="in" filter="strips(downRight)">
                                      <p:cBhvr>
                                        <p:cTn id="16" dur="500"/>
                                        <p:tgtEl>
                                          <p:spTgt spid="365571">
                                            <p:txEl>
                                              <p:pRg st="4" end="4"/>
                                            </p:txEl>
                                          </p:spTgt>
                                        </p:tgtEl>
                                      </p:cBhvr>
                                    </p:animEffect>
                                  </p:childTnLst>
                                </p:cTn>
                              </p:par>
                              <p:par>
                                <p:cTn id="17" presetID="18" presetClass="entr" presetSubtype="6" fill="hold" nodeType="withEffect">
                                  <p:stCondLst>
                                    <p:cond delay="0"/>
                                  </p:stCondLst>
                                  <p:childTnLst>
                                    <p:set>
                                      <p:cBhvr>
                                        <p:cTn id="18" dur="1" fill="hold">
                                          <p:stCondLst>
                                            <p:cond delay="0"/>
                                          </p:stCondLst>
                                        </p:cTn>
                                        <p:tgtEl>
                                          <p:spTgt spid="365571">
                                            <p:txEl>
                                              <p:pRg st="5" end="5"/>
                                            </p:txEl>
                                          </p:spTgt>
                                        </p:tgtEl>
                                        <p:attrNameLst>
                                          <p:attrName>style.visibility</p:attrName>
                                        </p:attrNameLst>
                                      </p:cBhvr>
                                      <p:to>
                                        <p:strVal val="visible"/>
                                      </p:to>
                                    </p:set>
                                    <p:animEffect transition="in" filter="strips(downRight)">
                                      <p:cBhvr>
                                        <p:cTn id="19" dur="500"/>
                                        <p:tgtEl>
                                          <p:spTgt spid="3655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8CB12B7-8B06-4115-B53E-BB1D38B79591}" type="datetime1">
              <a:rPr lang="zh-CN" altLang="en-US"/>
            </a:fld>
            <a:endParaRPr lang="en-US" altLang="zh-CN"/>
          </a:p>
        </p:txBody>
      </p:sp>
      <p:sp>
        <p:nvSpPr>
          <p:cNvPr id="5" name="灯片编号占位符 4"/>
          <p:cNvSpPr>
            <a:spLocks noGrp="1"/>
          </p:cNvSpPr>
          <p:nvPr>
            <p:ph type="sldNum" sz="quarter" idx="11"/>
          </p:nvPr>
        </p:nvSpPr>
        <p:spPr/>
        <p:txBody>
          <a:bodyPr/>
          <a:lstStyle/>
          <a:p>
            <a:fld id="{1EFF007D-A32A-468D-8B93-D86FBE7190B7}" type="slidenum">
              <a:rPr lang="en-US" altLang="zh-CN"/>
            </a:fld>
            <a:endParaRPr lang="en-US" altLang="zh-CN"/>
          </a:p>
        </p:txBody>
      </p:sp>
      <p:sp>
        <p:nvSpPr>
          <p:cNvPr id="365570" name="Rectangle 2"/>
          <p:cNvSpPr>
            <a:spLocks noGrp="1" noChangeArrowheads="1"/>
          </p:cNvSpPr>
          <p:nvPr>
            <p:ph type="title"/>
          </p:nvPr>
        </p:nvSpPr>
        <p:spPr/>
        <p:txBody>
          <a:bodyPr/>
          <a:lstStyle/>
          <a:p>
            <a:r>
              <a:rPr lang="zh-CN" altLang="en-US" dirty="0"/>
              <a:t>例</a:t>
            </a:r>
            <a:r>
              <a:rPr lang="en-US" altLang="zh-CN" dirty="0"/>
              <a:t>5 </a:t>
            </a:r>
            <a:r>
              <a:rPr lang="zh-CN" altLang="en-US" dirty="0"/>
              <a:t>提交报销申请的交互图</a:t>
            </a:r>
            <a:endParaRPr lang="zh-CN" altLang="en-US" dirty="0"/>
          </a:p>
        </p:txBody>
      </p:sp>
      <p:pic>
        <p:nvPicPr>
          <p:cNvPr id="406530" name="Picture 2" descr="E:\D盘\教学资料\2013-2014学年教学文件\第一学期\软件工程\CH9\员工报账系统界面\员工报账系统界面\报账—登陆.jpg"/>
          <p:cNvPicPr>
            <a:picLocks noChangeAspect="1" noChangeArrowheads="1"/>
          </p:cNvPicPr>
          <p:nvPr/>
        </p:nvPicPr>
        <p:blipFill>
          <a:blip r:embed="rId1" cstate="print"/>
          <a:srcRect/>
          <a:stretch>
            <a:fillRect/>
          </a:stretch>
        </p:blipFill>
        <p:spPr bwMode="auto">
          <a:xfrm>
            <a:off x="990600" y="1219200"/>
            <a:ext cx="7162800" cy="5393900"/>
          </a:xfrm>
          <a:prstGeom prst="rect">
            <a:avLst/>
          </a:prstGeom>
          <a:noFill/>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8CB12B7-8B06-4115-B53E-BB1D38B79591}" type="datetime1">
              <a:rPr lang="zh-CN" altLang="en-US"/>
            </a:fld>
            <a:endParaRPr lang="en-US" altLang="zh-CN"/>
          </a:p>
        </p:txBody>
      </p:sp>
      <p:sp>
        <p:nvSpPr>
          <p:cNvPr id="5" name="灯片编号占位符 4"/>
          <p:cNvSpPr>
            <a:spLocks noGrp="1"/>
          </p:cNvSpPr>
          <p:nvPr>
            <p:ph type="sldNum" sz="quarter" idx="11"/>
          </p:nvPr>
        </p:nvSpPr>
        <p:spPr/>
        <p:txBody>
          <a:bodyPr/>
          <a:lstStyle/>
          <a:p>
            <a:fld id="{1EFF007D-A32A-468D-8B93-D86FBE7190B7}" type="slidenum">
              <a:rPr lang="en-US" altLang="zh-CN"/>
            </a:fld>
            <a:endParaRPr lang="en-US" altLang="zh-CN"/>
          </a:p>
        </p:txBody>
      </p:sp>
      <p:sp>
        <p:nvSpPr>
          <p:cNvPr id="365570" name="Rectangle 2"/>
          <p:cNvSpPr>
            <a:spLocks noGrp="1" noChangeArrowheads="1"/>
          </p:cNvSpPr>
          <p:nvPr>
            <p:ph type="title"/>
          </p:nvPr>
        </p:nvSpPr>
        <p:spPr/>
        <p:txBody>
          <a:bodyPr/>
          <a:lstStyle/>
          <a:p>
            <a:r>
              <a:rPr lang="zh-CN" altLang="en-US" dirty="0"/>
              <a:t>例</a:t>
            </a:r>
            <a:r>
              <a:rPr lang="en-US" altLang="zh-CN" dirty="0"/>
              <a:t>5 </a:t>
            </a:r>
            <a:r>
              <a:rPr lang="zh-CN" altLang="en-US" dirty="0"/>
              <a:t>提交报销申请的交互图</a:t>
            </a:r>
            <a:endParaRPr lang="zh-CN" altLang="en-US" dirty="0"/>
          </a:p>
        </p:txBody>
      </p:sp>
      <p:pic>
        <p:nvPicPr>
          <p:cNvPr id="407554" name="Picture 2" descr="E:\D盘\教学资料\2013-2014学年教学文件\第一学期\软件工程\CH9\员工报账系统界面\员工报账系统界面\报账—列表.jpg"/>
          <p:cNvPicPr>
            <a:picLocks noChangeAspect="1" noChangeArrowheads="1"/>
          </p:cNvPicPr>
          <p:nvPr/>
        </p:nvPicPr>
        <p:blipFill>
          <a:blip r:embed="rId1" cstate="print"/>
          <a:srcRect/>
          <a:stretch>
            <a:fillRect/>
          </a:stretch>
        </p:blipFill>
        <p:spPr bwMode="auto">
          <a:xfrm>
            <a:off x="1143000" y="1143000"/>
            <a:ext cx="7315200" cy="5486399"/>
          </a:xfrm>
          <a:prstGeom prst="rect">
            <a:avLst/>
          </a:prstGeom>
          <a:noFill/>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8CB12B7-8B06-4115-B53E-BB1D38B79591}" type="datetime1">
              <a:rPr lang="zh-CN" altLang="en-US"/>
            </a:fld>
            <a:endParaRPr lang="en-US" altLang="zh-CN"/>
          </a:p>
        </p:txBody>
      </p:sp>
      <p:sp>
        <p:nvSpPr>
          <p:cNvPr id="5" name="灯片编号占位符 4"/>
          <p:cNvSpPr>
            <a:spLocks noGrp="1"/>
          </p:cNvSpPr>
          <p:nvPr>
            <p:ph type="sldNum" sz="quarter" idx="11"/>
          </p:nvPr>
        </p:nvSpPr>
        <p:spPr/>
        <p:txBody>
          <a:bodyPr/>
          <a:lstStyle/>
          <a:p>
            <a:fld id="{1EFF007D-A32A-468D-8B93-D86FBE7190B7}" type="slidenum">
              <a:rPr lang="en-US" altLang="zh-CN"/>
            </a:fld>
            <a:endParaRPr lang="en-US" altLang="zh-CN"/>
          </a:p>
        </p:txBody>
      </p:sp>
      <p:sp>
        <p:nvSpPr>
          <p:cNvPr id="365570" name="Rectangle 2"/>
          <p:cNvSpPr>
            <a:spLocks noGrp="1" noChangeArrowheads="1"/>
          </p:cNvSpPr>
          <p:nvPr>
            <p:ph type="title"/>
          </p:nvPr>
        </p:nvSpPr>
        <p:spPr/>
        <p:txBody>
          <a:bodyPr/>
          <a:lstStyle/>
          <a:p>
            <a:r>
              <a:rPr lang="zh-CN" altLang="en-US" dirty="0"/>
              <a:t>例</a:t>
            </a:r>
            <a:r>
              <a:rPr lang="en-US" altLang="zh-CN" dirty="0"/>
              <a:t>5 </a:t>
            </a:r>
            <a:r>
              <a:rPr lang="zh-CN" altLang="en-US" dirty="0"/>
              <a:t>提交报销申请的交互图</a:t>
            </a:r>
            <a:endParaRPr lang="zh-CN" altLang="en-US" dirty="0"/>
          </a:p>
        </p:txBody>
      </p:sp>
      <p:pic>
        <p:nvPicPr>
          <p:cNvPr id="408578" name="Picture 2" descr="E:\D盘\教学资料\2013-2014学年教学文件\第一学期\软件工程\CH9\员工报账系统界面\员工报账系统界面\报账—设置报账时间.jpg"/>
          <p:cNvPicPr>
            <a:picLocks noChangeAspect="1" noChangeArrowheads="1"/>
          </p:cNvPicPr>
          <p:nvPr/>
        </p:nvPicPr>
        <p:blipFill>
          <a:blip r:embed="rId1" cstate="print"/>
          <a:srcRect/>
          <a:stretch>
            <a:fillRect/>
          </a:stretch>
        </p:blipFill>
        <p:spPr bwMode="auto">
          <a:xfrm>
            <a:off x="381000" y="1143000"/>
            <a:ext cx="8229600" cy="5406819"/>
          </a:xfrm>
          <a:prstGeom prst="rect">
            <a:avLst/>
          </a:prstGeom>
          <a:noFill/>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07252F20-12D5-4B3E-838F-6A88669554DE}" type="datetime1">
              <a:rPr lang="zh-CN" altLang="en-US"/>
            </a:fld>
            <a:endParaRPr lang="en-US" altLang="zh-CN"/>
          </a:p>
        </p:txBody>
      </p:sp>
      <p:sp>
        <p:nvSpPr>
          <p:cNvPr id="6" name="灯片编号占位符 4"/>
          <p:cNvSpPr>
            <a:spLocks noGrp="1"/>
          </p:cNvSpPr>
          <p:nvPr>
            <p:ph type="sldNum" sz="quarter" idx="11"/>
          </p:nvPr>
        </p:nvSpPr>
        <p:spPr/>
        <p:txBody>
          <a:bodyPr/>
          <a:lstStyle/>
          <a:p>
            <a:fld id="{45CF8793-2B24-4995-A47E-0EAA46A98129}" type="slidenum">
              <a:rPr lang="en-US" altLang="zh-CN"/>
            </a:fld>
            <a:endParaRPr lang="en-US" altLang="zh-CN"/>
          </a:p>
        </p:txBody>
      </p:sp>
      <p:sp>
        <p:nvSpPr>
          <p:cNvPr id="366594"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36659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基本事件序列</a:t>
            </a:r>
            <a:r>
              <a:rPr lang="en-US" altLang="zh-CN">
                <a:solidFill>
                  <a:srgbClr val="CC0000"/>
                </a:solidFill>
              </a:rPr>
              <a:t>】</a:t>
            </a:r>
            <a:endParaRPr lang="en-US" altLang="zh-CN">
              <a:solidFill>
                <a:srgbClr val="CC0000"/>
              </a:solidFill>
            </a:endParaRPr>
          </a:p>
          <a:p>
            <a:pPr lvl="1"/>
            <a:r>
              <a:rPr lang="en-US" altLang="zh-CN">
                <a:solidFill>
                  <a:srgbClr val="0000FF"/>
                </a:solidFill>
              </a:rPr>
              <a:t>1</a:t>
            </a:r>
            <a:r>
              <a:rPr lang="zh-CN" altLang="en-US">
                <a:solidFill>
                  <a:srgbClr val="0000FF"/>
                </a:solidFill>
              </a:rPr>
              <a:t>、打开报销申请</a:t>
            </a:r>
            <a:endParaRPr lang="zh-CN" altLang="en-US">
              <a:solidFill>
                <a:srgbClr val="0000FF"/>
              </a:solidFill>
            </a:endParaRPr>
          </a:p>
          <a:p>
            <a:endParaRPr lang="en-US" altLang="zh-CN"/>
          </a:p>
        </p:txBody>
      </p:sp>
      <p:pic>
        <p:nvPicPr>
          <p:cNvPr id="366599" name="Picture 7" descr="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0" y="2209800"/>
            <a:ext cx="8839200" cy="4419600"/>
          </a:xfrm>
          <a:prstGeom prst="rect">
            <a:avLst/>
          </a:prstGeom>
          <a:noFill/>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8CB12B7-8B06-4115-B53E-BB1D38B79591}" type="datetime1">
              <a:rPr lang="zh-CN" altLang="en-US"/>
            </a:fld>
            <a:endParaRPr lang="en-US" altLang="zh-CN"/>
          </a:p>
        </p:txBody>
      </p:sp>
      <p:sp>
        <p:nvSpPr>
          <p:cNvPr id="5" name="灯片编号占位符 4"/>
          <p:cNvSpPr>
            <a:spLocks noGrp="1"/>
          </p:cNvSpPr>
          <p:nvPr>
            <p:ph type="sldNum" sz="quarter" idx="11"/>
          </p:nvPr>
        </p:nvSpPr>
        <p:spPr/>
        <p:txBody>
          <a:bodyPr/>
          <a:lstStyle/>
          <a:p>
            <a:fld id="{1EFF007D-A32A-468D-8B93-D86FBE7190B7}" type="slidenum">
              <a:rPr lang="en-US" altLang="zh-CN"/>
            </a:fld>
            <a:endParaRPr lang="en-US" altLang="zh-CN"/>
          </a:p>
        </p:txBody>
      </p:sp>
      <p:sp>
        <p:nvSpPr>
          <p:cNvPr id="365570" name="Rectangle 2"/>
          <p:cNvSpPr>
            <a:spLocks noGrp="1" noChangeArrowheads="1"/>
          </p:cNvSpPr>
          <p:nvPr>
            <p:ph type="title"/>
          </p:nvPr>
        </p:nvSpPr>
        <p:spPr/>
        <p:txBody>
          <a:bodyPr/>
          <a:lstStyle/>
          <a:p>
            <a:r>
              <a:rPr lang="zh-CN" altLang="en-US" dirty="0"/>
              <a:t>例</a:t>
            </a:r>
            <a:r>
              <a:rPr lang="en-US" altLang="zh-CN" dirty="0"/>
              <a:t>5 </a:t>
            </a:r>
            <a:r>
              <a:rPr lang="zh-CN" altLang="en-US" dirty="0"/>
              <a:t>提交报销申请的交互图</a:t>
            </a:r>
            <a:endParaRPr lang="zh-CN" altLang="en-US" dirty="0"/>
          </a:p>
        </p:txBody>
      </p:sp>
      <p:pic>
        <p:nvPicPr>
          <p:cNvPr id="409602" name="Picture 2" descr="E:\D盘\教学资料\2013-2014学年教学文件\第一学期\软件工程\CH9\员工报账系统界面\员工报账系统界面\报账—申请.jpg"/>
          <p:cNvPicPr>
            <a:picLocks noChangeAspect="1" noChangeArrowheads="1"/>
          </p:cNvPicPr>
          <p:nvPr/>
        </p:nvPicPr>
        <p:blipFill>
          <a:blip r:embed="rId1" cstate="print"/>
          <a:srcRect/>
          <a:stretch>
            <a:fillRect/>
          </a:stretch>
        </p:blipFill>
        <p:spPr bwMode="auto">
          <a:xfrm>
            <a:off x="685800" y="697554"/>
            <a:ext cx="7467600" cy="6160446"/>
          </a:xfrm>
          <a:prstGeom prst="rect">
            <a:avLst/>
          </a:prstGeom>
          <a:noFill/>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88380EF-8E77-45BA-B75E-F65EC42D4131}" type="datetime1">
              <a:rPr lang="zh-CN" altLang="en-US"/>
            </a:fld>
            <a:endParaRPr lang="en-US" altLang="zh-CN"/>
          </a:p>
        </p:txBody>
      </p:sp>
      <p:sp>
        <p:nvSpPr>
          <p:cNvPr id="6" name="灯片编号占位符 4"/>
          <p:cNvSpPr>
            <a:spLocks noGrp="1"/>
          </p:cNvSpPr>
          <p:nvPr>
            <p:ph type="sldNum" sz="quarter" idx="11"/>
          </p:nvPr>
        </p:nvSpPr>
        <p:spPr/>
        <p:txBody>
          <a:bodyPr/>
          <a:lstStyle/>
          <a:p>
            <a:fld id="{74352F5E-2E22-4BF1-8C4F-B3B034ACA305}" type="slidenum">
              <a:rPr lang="en-US" altLang="zh-CN"/>
            </a:fld>
            <a:endParaRPr lang="en-US" altLang="zh-CN"/>
          </a:p>
        </p:txBody>
      </p:sp>
      <p:sp>
        <p:nvSpPr>
          <p:cNvPr id="368642"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368643"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基本事件序列</a:t>
            </a:r>
            <a:r>
              <a:rPr lang="en-US" altLang="zh-CN">
                <a:solidFill>
                  <a:srgbClr val="CC0000"/>
                </a:solidFill>
              </a:rPr>
              <a:t>】</a:t>
            </a:r>
            <a:endParaRPr lang="en-US" altLang="zh-CN">
              <a:solidFill>
                <a:srgbClr val="CC0000"/>
              </a:solidFill>
            </a:endParaRPr>
          </a:p>
          <a:p>
            <a:pPr lvl="1"/>
            <a:r>
              <a:rPr lang="en-US" altLang="zh-CN" sz="2300">
                <a:solidFill>
                  <a:srgbClr val="0000FF"/>
                </a:solidFill>
              </a:rPr>
              <a:t>2</a:t>
            </a:r>
            <a:r>
              <a:rPr lang="zh-CN" altLang="en-US" sz="2300">
                <a:solidFill>
                  <a:srgbClr val="0000FF"/>
                </a:solidFill>
              </a:rPr>
              <a:t>、添加空白报销记录</a:t>
            </a:r>
            <a:endParaRPr lang="zh-CN" altLang="en-US" sz="2300">
              <a:solidFill>
                <a:srgbClr val="0000FF"/>
              </a:solidFill>
            </a:endParaRPr>
          </a:p>
          <a:p>
            <a:pPr lvl="1"/>
            <a:r>
              <a:rPr lang="en-US" altLang="zh-CN">
                <a:solidFill>
                  <a:srgbClr val="0000FF"/>
                </a:solidFill>
              </a:rPr>
              <a:t>[</a:t>
            </a:r>
            <a:r>
              <a:rPr lang="zh-CN" altLang="en-US">
                <a:solidFill>
                  <a:srgbClr val="0000FF"/>
                </a:solidFill>
              </a:rPr>
              <a:t>员工</a:t>
            </a:r>
            <a:r>
              <a:rPr lang="en-US" altLang="zh-CN">
                <a:solidFill>
                  <a:srgbClr val="0000FF"/>
                </a:solidFill>
              </a:rPr>
              <a:t>]</a:t>
            </a:r>
            <a:r>
              <a:rPr lang="zh-CN" altLang="en-US">
                <a:solidFill>
                  <a:srgbClr val="0000FF"/>
                </a:solidFill>
              </a:rPr>
              <a:t>：员工</a:t>
            </a:r>
            <a:r>
              <a:rPr lang="zh-CN" altLang="en-US"/>
              <a:t>要求添加一条空白报销记录。</a:t>
            </a:r>
            <a:endParaRPr lang="zh-CN" altLang="en-US"/>
          </a:p>
          <a:p>
            <a:pPr lvl="1"/>
            <a:r>
              <a:rPr lang="en-US" altLang="zh-CN">
                <a:solidFill>
                  <a:srgbClr val="0000FF"/>
                </a:solidFill>
              </a:rPr>
              <a:t>[</a:t>
            </a:r>
            <a:r>
              <a:rPr lang="zh-CN" altLang="en-US">
                <a:solidFill>
                  <a:srgbClr val="0000FF"/>
                </a:solidFill>
              </a:rPr>
              <a:t>系统</a:t>
            </a:r>
            <a:r>
              <a:rPr lang="en-US" altLang="zh-CN">
                <a:solidFill>
                  <a:srgbClr val="0000FF"/>
                </a:solidFill>
              </a:rPr>
              <a:t>]</a:t>
            </a:r>
            <a:r>
              <a:rPr lang="zh-CN" altLang="en-US">
                <a:solidFill>
                  <a:srgbClr val="0000FF"/>
                </a:solidFill>
              </a:rPr>
              <a:t>：</a:t>
            </a:r>
            <a:r>
              <a:rPr lang="zh-CN" altLang="en-US"/>
              <a:t>系统显示一条空白的报销记录。</a:t>
            </a:r>
            <a:endParaRPr lang="zh-CN" altLang="en-US"/>
          </a:p>
        </p:txBody>
      </p:sp>
      <p:pic>
        <p:nvPicPr>
          <p:cNvPr id="368645" name="Picture 5" descr="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0" y="2743199"/>
            <a:ext cx="11811000" cy="448235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68643">
                                            <p:txEl>
                                              <p:pRg st="2" end="2"/>
                                            </p:txEl>
                                          </p:spTgt>
                                        </p:tgtEl>
                                        <p:attrNameLst>
                                          <p:attrName>style.visibility</p:attrName>
                                        </p:attrNameLst>
                                      </p:cBhvr>
                                      <p:to>
                                        <p:strVal val="visible"/>
                                      </p:to>
                                    </p:set>
                                    <p:animEffect transition="in" filter="strips(downRight)">
                                      <p:cBhvr>
                                        <p:cTn id="7" dur="500"/>
                                        <p:tgtEl>
                                          <p:spTgt spid="36864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68643">
                                            <p:txEl>
                                              <p:pRg st="3" end="3"/>
                                            </p:txEl>
                                          </p:spTgt>
                                        </p:tgtEl>
                                        <p:attrNameLst>
                                          <p:attrName>style.visibility</p:attrName>
                                        </p:attrNameLst>
                                      </p:cBhvr>
                                      <p:to>
                                        <p:strVal val="visible"/>
                                      </p:to>
                                    </p:set>
                                    <p:animEffect transition="in" filter="strips(downRight)">
                                      <p:cBhvr>
                                        <p:cTn id="12" dur="500"/>
                                        <p:tgtEl>
                                          <p:spTgt spid="36864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8645"/>
                                        </p:tgtEl>
                                        <p:attrNameLst>
                                          <p:attrName>style.visibility</p:attrName>
                                        </p:attrNameLst>
                                      </p:cBhvr>
                                      <p:to>
                                        <p:strVal val="visible"/>
                                      </p:to>
                                    </p:set>
                                    <p:anim calcmode="lin" valueType="num">
                                      <p:cBhvr additive="base">
                                        <p:cTn id="17" dur="500" fill="hold"/>
                                        <p:tgtEl>
                                          <p:spTgt spid="368645"/>
                                        </p:tgtEl>
                                        <p:attrNameLst>
                                          <p:attrName>ppt_x</p:attrName>
                                        </p:attrNameLst>
                                      </p:cBhvr>
                                      <p:tavLst>
                                        <p:tav tm="0">
                                          <p:val>
                                            <p:strVal val="#ppt_x"/>
                                          </p:val>
                                        </p:tav>
                                        <p:tav tm="100000">
                                          <p:val>
                                            <p:strVal val="#ppt_x"/>
                                          </p:val>
                                        </p:tav>
                                      </p:tavLst>
                                    </p:anim>
                                    <p:anim calcmode="lin" valueType="num">
                                      <p:cBhvr additive="base">
                                        <p:cTn id="18" dur="500" fill="hold"/>
                                        <p:tgtEl>
                                          <p:spTgt spid="3686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31D2DC3-B379-40A7-9A3D-821722A56919}" type="datetime1">
              <a:rPr lang="zh-CN" altLang="en-US"/>
            </a:fld>
            <a:endParaRPr lang="en-US" altLang="zh-CN"/>
          </a:p>
        </p:txBody>
      </p:sp>
      <p:sp>
        <p:nvSpPr>
          <p:cNvPr id="5" name="灯片编号占位符 4"/>
          <p:cNvSpPr>
            <a:spLocks noGrp="1"/>
          </p:cNvSpPr>
          <p:nvPr>
            <p:ph type="sldNum" sz="quarter" idx="11"/>
          </p:nvPr>
        </p:nvSpPr>
        <p:spPr/>
        <p:txBody>
          <a:bodyPr/>
          <a:lstStyle/>
          <a:p>
            <a:fld id="{05637CAA-71B1-4AE7-A90B-AA5B9BFDB2B4}" type="slidenum">
              <a:rPr lang="en-US" altLang="zh-CN"/>
            </a:fld>
            <a:endParaRPr lang="en-US" altLang="zh-CN"/>
          </a:p>
        </p:txBody>
      </p:sp>
      <p:sp>
        <p:nvSpPr>
          <p:cNvPr id="10242" name="Rectangle 2"/>
          <p:cNvSpPr>
            <a:spLocks noGrp="1" noChangeArrowheads="1"/>
          </p:cNvSpPr>
          <p:nvPr>
            <p:ph type="title"/>
          </p:nvPr>
        </p:nvSpPr>
        <p:spPr/>
        <p:txBody>
          <a:bodyPr/>
          <a:lstStyle/>
          <a:p>
            <a:r>
              <a:rPr lang="zh-CN" altLang="en-US"/>
              <a:t>第九章 面向对象方法</a:t>
            </a:r>
            <a:endParaRPr lang="zh-CN" altLang="en-US"/>
          </a:p>
        </p:txBody>
      </p:sp>
      <p:sp>
        <p:nvSpPr>
          <p:cNvPr id="10255" name="Rectangle 15"/>
          <p:cNvSpPr>
            <a:spLocks noGrp="1" noChangeArrowheads="1"/>
          </p:cNvSpPr>
          <p:nvPr>
            <p:ph type="body" idx="1"/>
          </p:nvPr>
        </p:nvSpPr>
        <p:spPr>
          <a:xfrm>
            <a:off x="381000" y="1066800"/>
            <a:ext cx="7696200" cy="4419600"/>
          </a:xfrm>
          <a:noFill/>
        </p:spPr>
        <p:txBody>
          <a:bodyPr/>
          <a:lstStyle/>
          <a:p>
            <a:r>
              <a:rPr kumimoji="1" lang="zh-CN" altLang="en-US" u="sng">
                <a:solidFill>
                  <a:srgbClr val="CC0000"/>
                </a:solidFill>
              </a:rPr>
              <a:t>主要内容</a:t>
            </a:r>
            <a:endParaRPr kumimoji="1" lang="zh-CN" altLang="en-US" u="sng">
              <a:solidFill>
                <a:srgbClr val="CC0000"/>
              </a:solidFill>
            </a:endParaRPr>
          </a:p>
          <a:p>
            <a:pPr lvl="1"/>
            <a:r>
              <a:rPr kumimoji="1" lang="en-US" altLang="zh-CN"/>
              <a:t>9.1</a:t>
            </a:r>
            <a:r>
              <a:rPr kumimoji="1" lang="zh-CN" altLang="en-US"/>
              <a:t>概述</a:t>
            </a:r>
            <a:endParaRPr kumimoji="1" lang="zh-CN" altLang="en-US"/>
          </a:p>
          <a:p>
            <a:pPr lvl="1"/>
            <a:r>
              <a:rPr kumimoji="1" lang="en-US" altLang="zh-CN"/>
              <a:t>9.2</a:t>
            </a:r>
            <a:r>
              <a:rPr kumimoji="1" lang="zh-CN" altLang="en-US"/>
              <a:t>面向对象基本概念</a:t>
            </a:r>
            <a:endParaRPr kumimoji="1" lang="zh-CN" altLang="en-US"/>
          </a:p>
          <a:p>
            <a:pPr lvl="1"/>
            <a:r>
              <a:rPr kumimoji="1" lang="en-US" altLang="zh-CN"/>
              <a:t>9.3</a:t>
            </a:r>
            <a:r>
              <a:rPr kumimoji="1" lang="zh-CN" altLang="en-US"/>
              <a:t>面向对象分析</a:t>
            </a: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255">
                                            <p:txEl>
                                              <p:pRg st="0" end="0"/>
                                            </p:txEl>
                                          </p:spTgt>
                                        </p:tgtEl>
                                        <p:attrNameLst>
                                          <p:attrName>style.visibility</p:attrName>
                                        </p:attrNameLst>
                                      </p:cBhvr>
                                      <p:to>
                                        <p:strVal val="visible"/>
                                      </p:to>
                                    </p:set>
                                    <p:animEffect transition="in" filter="strips(downRight)">
                                      <p:cBhvr>
                                        <p:cTn id="7" dur="500"/>
                                        <p:tgtEl>
                                          <p:spTgt spid="102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255">
                                            <p:txEl>
                                              <p:pRg st="1" end="1"/>
                                            </p:txEl>
                                          </p:spTgt>
                                        </p:tgtEl>
                                        <p:attrNameLst>
                                          <p:attrName>style.visibility</p:attrName>
                                        </p:attrNameLst>
                                      </p:cBhvr>
                                      <p:to>
                                        <p:strVal val="visible"/>
                                      </p:to>
                                    </p:set>
                                    <p:animEffect transition="in" filter="strips(downRight)">
                                      <p:cBhvr>
                                        <p:cTn id="12" dur="500"/>
                                        <p:tgtEl>
                                          <p:spTgt spid="102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0255">
                                            <p:txEl>
                                              <p:pRg st="2" end="2"/>
                                            </p:txEl>
                                          </p:spTgt>
                                        </p:tgtEl>
                                        <p:attrNameLst>
                                          <p:attrName>style.visibility</p:attrName>
                                        </p:attrNameLst>
                                      </p:cBhvr>
                                      <p:to>
                                        <p:strVal val="visible"/>
                                      </p:to>
                                    </p:set>
                                    <p:animEffect transition="in" filter="strips(downRight)">
                                      <p:cBhvr>
                                        <p:cTn id="17" dur="500"/>
                                        <p:tgtEl>
                                          <p:spTgt spid="102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255">
                                            <p:txEl>
                                              <p:pRg st="3" end="3"/>
                                            </p:txEl>
                                          </p:spTgt>
                                        </p:tgtEl>
                                        <p:attrNameLst>
                                          <p:attrName>style.visibility</p:attrName>
                                        </p:attrNameLst>
                                      </p:cBhvr>
                                      <p:to>
                                        <p:strVal val="visible"/>
                                      </p:to>
                                    </p:set>
                                    <p:animEffect transition="in" filter="strips(downRight)">
                                      <p:cBhvr>
                                        <p:cTn id="22" dur="500"/>
                                        <p:tgtEl>
                                          <p:spTgt spid="102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6397849-CB5A-41F1-BB9D-2D643E5D8BB3}" type="datetime1">
              <a:rPr lang="zh-CN" altLang="en-US"/>
            </a:fld>
            <a:endParaRPr lang="en-US" altLang="zh-CN"/>
          </a:p>
        </p:txBody>
      </p:sp>
      <p:sp>
        <p:nvSpPr>
          <p:cNvPr id="5" name="灯片编号占位符 4"/>
          <p:cNvSpPr>
            <a:spLocks noGrp="1"/>
          </p:cNvSpPr>
          <p:nvPr>
            <p:ph type="sldNum" sz="quarter" idx="11"/>
          </p:nvPr>
        </p:nvSpPr>
        <p:spPr/>
        <p:txBody>
          <a:bodyPr/>
          <a:lstStyle/>
          <a:p>
            <a:fld id="{321112C6-1FAB-4814-87CD-C57F5F6FECC3}" type="slidenum">
              <a:rPr lang="en-US" altLang="zh-CN"/>
            </a:fld>
            <a:endParaRPr lang="en-US" altLang="zh-CN"/>
          </a:p>
        </p:txBody>
      </p:sp>
      <p:sp>
        <p:nvSpPr>
          <p:cNvPr id="60418"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60419" name="Rectangle 3"/>
          <p:cNvSpPr>
            <a:spLocks noGrp="1" noChangeArrowheads="1"/>
          </p:cNvSpPr>
          <p:nvPr>
            <p:ph type="body" idx="1"/>
          </p:nvPr>
        </p:nvSpPr>
        <p:spPr>
          <a:xfrm>
            <a:off x="468313" y="914400"/>
            <a:ext cx="8229600" cy="5805488"/>
          </a:xfrm>
        </p:spPr>
        <p:txBody>
          <a:bodyPr/>
          <a:lstStyle/>
          <a:p>
            <a:r>
              <a:rPr lang="en-US" altLang="en-US">
                <a:solidFill>
                  <a:srgbClr val="CC0000"/>
                </a:solidFill>
              </a:rPr>
              <a:t>【</a:t>
            </a:r>
            <a:r>
              <a:rPr lang="en-US" altLang="zh-CN">
                <a:solidFill>
                  <a:srgbClr val="CC0000"/>
                </a:solidFill>
              </a:rPr>
              <a:t>UML</a:t>
            </a:r>
            <a:r>
              <a:rPr lang="zh-CN" altLang="en-US">
                <a:solidFill>
                  <a:srgbClr val="CC0000"/>
                </a:solidFill>
              </a:rPr>
              <a:t>的三个要点</a:t>
            </a:r>
            <a:r>
              <a:rPr lang="en-US" altLang="en-US">
                <a:solidFill>
                  <a:srgbClr val="CC0000"/>
                </a:solidFill>
              </a:rPr>
              <a:t>】</a:t>
            </a:r>
            <a:endParaRPr lang="en-US" altLang="zh-CN">
              <a:solidFill>
                <a:srgbClr val="CC0000"/>
              </a:solidFill>
            </a:endParaRPr>
          </a:p>
          <a:p>
            <a:pPr lvl="1"/>
            <a:r>
              <a:rPr lang="en-US" altLang="zh-CN">
                <a:solidFill>
                  <a:srgbClr val="0000FF"/>
                </a:solidFill>
              </a:rPr>
              <a:t>⑴</a:t>
            </a:r>
            <a:r>
              <a:rPr lang="zh-CN" altLang="en-US">
                <a:solidFill>
                  <a:srgbClr val="0000FF"/>
                </a:solidFill>
              </a:rPr>
              <a:t>统一（</a:t>
            </a:r>
            <a:r>
              <a:rPr lang="en-US" altLang="zh-CN">
                <a:solidFill>
                  <a:srgbClr val="0000FF"/>
                </a:solidFill>
              </a:rPr>
              <a:t>Unified</a:t>
            </a:r>
            <a:r>
              <a:rPr lang="zh-CN" altLang="en-US">
                <a:solidFill>
                  <a:srgbClr val="0000FF"/>
                </a:solidFill>
              </a:rPr>
              <a:t>）</a:t>
            </a:r>
            <a:endParaRPr lang="zh-CN" altLang="en-US">
              <a:solidFill>
                <a:srgbClr val="0000FF"/>
              </a:solidFill>
            </a:endParaRPr>
          </a:p>
          <a:p>
            <a:pPr lvl="2"/>
            <a:r>
              <a:rPr lang="en-US" altLang="zh-CN">
                <a:solidFill>
                  <a:srgbClr val="CC0000"/>
                </a:solidFill>
              </a:rPr>
              <a:t>UML</a:t>
            </a:r>
            <a:r>
              <a:rPr lang="zh-CN" altLang="en-US">
                <a:solidFill>
                  <a:srgbClr val="CC0000"/>
                </a:solidFill>
              </a:rPr>
              <a:t>的核心</a:t>
            </a:r>
            <a:r>
              <a:rPr lang="zh-CN" altLang="en-US"/>
              <a:t>，</a:t>
            </a:r>
            <a:r>
              <a:rPr lang="zh-CN" altLang="en-US">
                <a:solidFill>
                  <a:srgbClr val="CC0000"/>
                </a:solidFill>
              </a:rPr>
              <a:t>提升</a:t>
            </a:r>
            <a:r>
              <a:rPr lang="zh-CN" altLang="en-US"/>
              <a:t>软件开发团队的</a:t>
            </a:r>
            <a:r>
              <a:rPr lang="zh-CN" altLang="en-US">
                <a:solidFill>
                  <a:srgbClr val="CC0000"/>
                </a:solidFill>
              </a:rPr>
              <a:t>沟通效率</a:t>
            </a:r>
            <a:r>
              <a:rPr lang="zh-CN" altLang="en-US"/>
              <a:t>。</a:t>
            </a:r>
            <a:endParaRPr lang="zh-CN" altLang="en-US"/>
          </a:p>
          <a:p>
            <a:pPr lvl="2"/>
            <a:r>
              <a:rPr lang="zh-CN" altLang="en-US">
                <a:latin typeface="黑体" panose="02010609060101010101" charset="-122"/>
              </a:rPr>
              <a:t>①</a:t>
            </a:r>
            <a:r>
              <a:rPr lang="zh-CN" altLang="en-US">
                <a:solidFill>
                  <a:srgbClr val="CC0000"/>
                </a:solidFill>
                <a:latin typeface="黑体" panose="02010609060101010101" charset="-122"/>
              </a:rPr>
              <a:t>各类人员</a:t>
            </a:r>
            <a:r>
              <a:rPr lang="zh-CN" altLang="en-US"/>
              <a:t>通过</a:t>
            </a:r>
            <a:r>
              <a:rPr lang="en-US" altLang="zh-CN"/>
              <a:t>UML</a:t>
            </a:r>
            <a:r>
              <a:rPr lang="zh-CN" altLang="en-US">
                <a:solidFill>
                  <a:srgbClr val="CC0000"/>
                </a:solidFill>
              </a:rPr>
              <a:t>理解</a:t>
            </a:r>
            <a:r>
              <a:rPr lang="zh-CN" altLang="en-US"/>
              <a:t>和</a:t>
            </a:r>
            <a:r>
              <a:rPr lang="zh-CN" altLang="en-US">
                <a:solidFill>
                  <a:srgbClr val="CC0000"/>
                </a:solidFill>
              </a:rPr>
              <a:t>表达</a:t>
            </a:r>
            <a:r>
              <a:rPr lang="zh-CN" altLang="en-US"/>
              <a:t>自己关注的内容。</a:t>
            </a:r>
            <a:endParaRPr lang="zh-CN" altLang="en-US"/>
          </a:p>
          <a:p>
            <a:pPr lvl="3"/>
            <a:r>
              <a:rPr lang="zh-CN" altLang="en-US"/>
              <a:t>用户、领域专家；分析师；设计师；程序员；测试工程师；培训人员；</a:t>
            </a:r>
            <a:endParaRPr lang="zh-CN" altLang="en-US"/>
          </a:p>
          <a:p>
            <a:pPr lvl="2"/>
            <a:r>
              <a:rPr lang="zh-CN" altLang="en-US">
                <a:latin typeface="黑体" panose="02010609060101010101" charset="-122"/>
              </a:rPr>
              <a:t>②通过</a:t>
            </a:r>
            <a:r>
              <a:rPr lang="zh-CN" altLang="en-US" u="sng">
                <a:solidFill>
                  <a:srgbClr val="CC0000"/>
                </a:solidFill>
                <a:latin typeface="黑体" panose="02010609060101010101" charset="-122"/>
              </a:rPr>
              <a:t>双向工程</a:t>
            </a:r>
            <a:r>
              <a:rPr lang="zh-CN" altLang="en-US">
                <a:latin typeface="黑体" panose="02010609060101010101" charset="-122"/>
              </a:rPr>
              <a:t>实现</a:t>
            </a:r>
            <a:r>
              <a:rPr lang="zh-CN" altLang="en-US">
                <a:solidFill>
                  <a:srgbClr val="CC0000"/>
                </a:solidFill>
                <a:latin typeface="黑体" panose="02010609060101010101" charset="-122"/>
              </a:rPr>
              <a:t>开发人员</a:t>
            </a:r>
            <a:r>
              <a:rPr lang="zh-CN" altLang="en-US">
                <a:latin typeface="黑体" panose="02010609060101010101" charset="-122"/>
              </a:rPr>
              <a:t>和</a:t>
            </a:r>
            <a:r>
              <a:rPr lang="zh-CN" altLang="en-US">
                <a:solidFill>
                  <a:srgbClr val="CC0000"/>
                </a:solidFill>
                <a:latin typeface="黑体" panose="02010609060101010101" charset="-122"/>
              </a:rPr>
              <a:t>开发环境</a:t>
            </a:r>
            <a:r>
              <a:rPr lang="zh-CN" altLang="en-US">
                <a:latin typeface="黑体" panose="02010609060101010101" charset="-122"/>
              </a:rPr>
              <a:t>的统一。</a:t>
            </a:r>
            <a:endParaRPr lang="zh-CN" altLang="en-US">
              <a:latin typeface="黑体" panose="02010609060101010101" charset="-122"/>
            </a:endParaRPr>
          </a:p>
          <a:p>
            <a:pPr lvl="1"/>
            <a:r>
              <a:rPr lang="zh-CN" altLang="en-US">
                <a:solidFill>
                  <a:srgbClr val="0000FF"/>
                </a:solidFill>
              </a:rPr>
              <a:t>⑵建模（</a:t>
            </a:r>
            <a:r>
              <a:rPr lang="en-US" altLang="zh-CN">
                <a:solidFill>
                  <a:srgbClr val="0000FF"/>
                </a:solidFill>
              </a:rPr>
              <a:t>Modeling</a:t>
            </a:r>
            <a:r>
              <a:rPr lang="zh-CN" altLang="en-US">
                <a:solidFill>
                  <a:srgbClr val="0000FF"/>
                </a:solidFill>
              </a:rPr>
              <a:t>）</a:t>
            </a:r>
            <a:endParaRPr lang="zh-CN" altLang="en-US">
              <a:solidFill>
                <a:srgbClr val="0000FF"/>
              </a:solidFill>
            </a:endParaRPr>
          </a:p>
          <a:p>
            <a:pPr lvl="2"/>
            <a:r>
              <a:rPr lang="zh-CN" altLang="en-US">
                <a:solidFill>
                  <a:srgbClr val="CC0000"/>
                </a:solidFill>
              </a:rPr>
              <a:t>体现</a:t>
            </a:r>
            <a:r>
              <a:rPr lang="en-US" altLang="zh-CN">
                <a:solidFill>
                  <a:srgbClr val="CC0000"/>
                </a:solidFill>
              </a:rPr>
              <a:t>UML</a:t>
            </a:r>
            <a:r>
              <a:rPr lang="zh-CN" altLang="en-US">
                <a:solidFill>
                  <a:srgbClr val="CC0000"/>
                </a:solidFill>
              </a:rPr>
              <a:t>的使用价值</a:t>
            </a:r>
            <a:r>
              <a:rPr lang="zh-CN" altLang="en-US"/>
              <a:t>。</a:t>
            </a:r>
            <a:endParaRPr lang="zh-CN" altLang="en-US"/>
          </a:p>
          <a:p>
            <a:pPr lvl="2"/>
            <a:r>
              <a:rPr lang="zh-CN" altLang="en-US"/>
              <a:t>汲取多种建模方式的精华</a:t>
            </a:r>
            <a:r>
              <a:rPr lang="en-US" altLang="zh-CN"/>
              <a:t>——</a:t>
            </a:r>
            <a:r>
              <a:rPr lang="zh-CN" altLang="en-US">
                <a:solidFill>
                  <a:srgbClr val="0000FF"/>
                </a:solidFill>
              </a:rPr>
              <a:t>业务建模</a:t>
            </a:r>
            <a:r>
              <a:rPr lang="zh-CN" altLang="en-US"/>
              <a:t>，</a:t>
            </a:r>
            <a:r>
              <a:rPr lang="zh-CN" altLang="en-US">
                <a:solidFill>
                  <a:srgbClr val="0000FF"/>
                </a:solidFill>
              </a:rPr>
              <a:t>数据建模</a:t>
            </a:r>
            <a:endParaRPr lang="zh-CN" altLang="en-US">
              <a:solidFill>
                <a:srgbClr val="0000FF"/>
              </a:solidFill>
            </a:endParaRPr>
          </a:p>
          <a:p>
            <a:pPr lvl="1"/>
            <a:r>
              <a:rPr lang="zh-CN" altLang="en-US">
                <a:solidFill>
                  <a:srgbClr val="0000FF"/>
                </a:solidFill>
              </a:rPr>
              <a:t>⑶语言（</a:t>
            </a:r>
            <a:r>
              <a:rPr lang="en-US" altLang="zh-CN">
                <a:solidFill>
                  <a:srgbClr val="0000FF"/>
                </a:solidFill>
              </a:rPr>
              <a:t>Language</a:t>
            </a:r>
            <a:r>
              <a:rPr lang="zh-CN" altLang="en-US">
                <a:solidFill>
                  <a:srgbClr val="0000FF"/>
                </a:solidFill>
              </a:rPr>
              <a:t>）</a:t>
            </a:r>
            <a:endParaRPr lang="zh-CN" altLang="en-US">
              <a:solidFill>
                <a:srgbClr val="0000FF"/>
              </a:solidFill>
            </a:endParaRPr>
          </a:p>
          <a:p>
            <a:pPr lvl="2"/>
            <a:r>
              <a:rPr lang="zh-CN" altLang="en-US"/>
              <a:t>一种</a:t>
            </a:r>
            <a:r>
              <a:rPr lang="zh-CN" altLang="en-US">
                <a:solidFill>
                  <a:srgbClr val="CC0000"/>
                </a:solidFill>
              </a:rPr>
              <a:t>共通的</a:t>
            </a:r>
            <a:r>
              <a:rPr lang="zh-CN" altLang="en-US"/>
              <a:t>和</a:t>
            </a:r>
            <a:r>
              <a:rPr lang="zh-CN" altLang="en-US">
                <a:solidFill>
                  <a:srgbClr val="CC0000"/>
                </a:solidFill>
              </a:rPr>
              <a:t>可扩展的语言</a:t>
            </a:r>
            <a:r>
              <a:rPr lang="zh-CN" altLang="en-US"/>
              <a:t>；</a:t>
            </a:r>
            <a:endParaRPr lang="zh-CN" altLang="en-US"/>
          </a:p>
          <a:p>
            <a:pPr lvl="2"/>
            <a:r>
              <a:rPr lang="zh-CN" altLang="en-US"/>
              <a:t>软件开发人员进行</a:t>
            </a:r>
            <a:r>
              <a:rPr lang="zh-CN" altLang="en-US">
                <a:solidFill>
                  <a:srgbClr val="CC0000"/>
                </a:solidFill>
              </a:rPr>
              <a:t>建模活动</a:t>
            </a:r>
            <a:r>
              <a:rPr lang="zh-CN" altLang="en-US">
                <a:solidFill>
                  <a:srgbClr val="0000FF"/>
                </a:solidFill>
              </a:rPr>
              <a:t>最有效的表述形式</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strips(downRight)">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strips(downRight)">
                                      <p:cBhvr>
                                        <p:cTn id="12" dur="500"/>
                                        <p:tgtEl>
                                          <p:spTgt spid="60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0419">
                                            <p:txEl>
                                              <p:pRg st="6" end="6"/>
                                            </p:txEl>
                                          </p:spTgt>
                                        </p:tgtEl>
                                        <p:attrNameLst>
                                          <p:attrName>style.visibility</p:attrName>
                                        </p:attrNameLst>
                                      </p:cBhvr>
                                      <p:to>
                                        <p:strVal val="visible"/>
                                      </p:to>
                                    </p:set>
                                    <p:animEffect transition="in" filter="strips(downRight)">
                                      <p:cBhvr>
                                        <p:cTn id="17" dur="500"/>
                                        <p:tgtEl>
                                          <p:spTgt spid="6041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60419">
                                            <p:txEl>
                                              <p:pRg st="9" end="9"/>
                                            </p:txEl>
                                          </p:spTgt>
                                        </p:tgtEl>
                                        <p:attrNameLst>
                                          <p:attrName>style.visibility</p:attrName>
                                        </p:attrNameLst>
                                      </p:cBhvr>
                                      <p:to>
                                        <p:strVal val="visible"/>
                                      </p:to>
                                    </p:set>
                                    <p:animEffect transition="in" filter="strips(downRight)">
                                      <p:cBhvr>
                                        <p:cTn id="22" dur="500"/>
                                        <p:tgtEl>
                                          <p:spTgt spid="60419">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0419">
                                            <p:txEl>
                                              <p:pRg st="7" end="7"/>
                                            </p:txEl>
                                          </p:spTgt>
                                        </p:tgtEl>
                                        <p:attrNameLst>
                                          <p:attrName>style.visibility</p:attrName>
                                        </p:attrNameLst>
                                      </p:cBhvr>
                                      <p:to>
                                        <p:strVal val="visible"/>
                                      </p:to>
                                    </p:set>
                                    <p:animEffect transition="in" filter="strips(downRight)">
                                      <p:cBhvr>
                                        <p:cTn id="27" dur="500"/>
                                        <p:tgtEl>
                                          <p:spTgt spid="6041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60419">
                                            <p:txEl>
                                              <p:pRg st="8" end="8"/>
                                            </p:txEl>
                                          </p:spTgt>
                                        </p:tgtEl>
                                        <p:attrNameLst>
                                          <p:attrName>style.visibility</p:attrName>
                                        </p:attrNameLst>
                                      </p:cBhvr>
                                      <p:to>
                                        <p:strVal val="visible"/>
                                      </p:to>
                                    </p:set>
                                    <p:animEffect transition="in" filter="strips(downRight)">
                                      <p:cBhvr>
                                        <p:cTn id="32" dur="500"/>
                                        <p:tgtEl>
                                          <p:spTgt spid="60419">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60419">
                                            <p:txEl>
                                              <p:pRg st="10" end="10"/>
                                            </p:txEl>
                                          </p:spTgt>
                                        </p:tgtEl>
                                        <p:attrNameLst>
                                          <p:attrName>style.visibility</p:attrName>
                                        </p:attrNameLst>
                                      </p:cBhvr>
                                      <p:to>
                                        <p:strVal val="visible"/>
                                      </p:to>
                                    </p:set>
                                    <p:animEffect transition="in" filter="strips(downRight)">
                                      <p:cBhvr>
                                        <p:cTn id="37" dur="500"/>
                                        <p:tgtEl>
                                          <p:spTgt spid="60419">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60419">
                                            <p:txEl>
                                              <p:pRg st="11" end="11"/>
                                            </p:txEl>
                                          </p:spTgt>
                                        </p:tgtEl>
                                        <p:attrNameLst>
                                          <p:attrName>style.visibility</p:attrName>
                                        </p:attrNameLst>
                                      </p:cBhvr>
                                      <p:to>
                                        <p:strVal val="visible"/>
                                      </p:to>
                                    </p:set>
                                    <p:animEffect transition="in" filter="strips(downRight)">
                                      <p:cBhvr>
                                        <p:cTn id="42" dur="500"/>
                                        <p:tgtEl>
                                          <p:spTgt spid="60419">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60419">
                                            <p:txEl>
                                              <p:pRg st="2" end="2"/>
                                            </p:txEl>
                                          </p:spTgt>
                                        </p:tgtEl>
                                        <p:attrNameLst>
                                          <p:attrName>style.visibility</p:attrName>
                                        </p:attrNameLst>
                                      </p:cBhvr>
                                      <p:to>
                                        <p:strVal val="visible"/>
                                      </p:to>
                                    </p:set>
                                    <p:animEffect transition="in" filter="strips(downRight)">
                                      <p:cBhvr>
                                        <p:cTn id="47" dur="500"/>
                                        <p:tgtEl>
                                          <p:spTgt spid="6041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60419">
                                            <p:txEl>
                                              <p:pRg st="3" end="3"/>
                                            </p:txEl>
                                          </p:spTgt>
                                        </p:tgtEl>
                                        <p:attrNameLst>
                                          <p:attrName>style.visibility</p:attrName>
                                        </p:attrNameLst>
                                      </p:cBhvr>
                                      <p:to>
                                        <p:strVal val="visible"/>
                                      </p:to>
                                    </p:set>
                                    <p:animEffect transition="in" filter="strips(downRight)">
                                      <p:cBhvr>
                                        <p:cTn id="52" dur="500"/>
                                        <p:tgtEl>
                                          <p:spTgt spid="6041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60419">
                                            <p:txEl>
                                              <p:pRg st="4" end="4"/>
                                            </p:txEl>
                                          </p:spTgt>
                                        </p:tgtEl>
                                        <p:attrNameLst>
                                          <p:attrName>style.visibility</p:attrName>
                                        </p:attrNameLst>
                                      </p:cBhvr>
                                      <p:to>
                                        <p:strVal val="visible"/>
                                      </p:to>
                                    </p:set>
                                    <p:animEffect transition="in" filter="strips(downRight)">
                                      <p:cBhvr>
                                        <p:cTn id="57" dur="500"/>
                                        <p:tgtEl>
                                          <p:spTgt spid="60419">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60419">
                                            <p:txEl>
                                              <p:pRg st="5" end="5"/>
                                            </p:txEl>
                                          </p:spTgt>
                                        </p:tgtEl>
                                        <p:attrNameLst>
                                          <p:attrName>style.visibility</p:attrName>
                                        </p:attrNameLst>
                                      </p:cBhvr>
                                      <p:to>
                                        <p:strVal val="visible"/>
                                      </p:to>
                                    </p:set>
                                    <p:animEffect transition="in" filter="strips(downRight)">
                                      <p:cBhvr>
                                        <p:cTn id="62" dur="500"/>
                                        <p:tgtEl>
                                          <p:spTgt spid="604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uiExpand="1"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CB724C8-508D-49B3-96C6-437DE4C3E7A3}" type="datetime1">
              <a:rPr lang="zh-CN" altLang="en-US"/>
            </a:fld>
            <a:endParaRPr lang="en-US" altLang="zh-CN"/>
          </a:p>
        </p:txBody>
      </p:sp>
      <p:sp>
        <p:nvSpPr>
          <p:cNvPr id="5" name="灯片编号占位符 4"/>
          <p:cNvSpPr>
            <a:spLocks noGrp="1"/>
          </p:cNvSpPr>
          <p:nvPr>
            <p:ph type="sldNum" sz="quarter" idx="11"/>
          </p:nvPr>
        </p:nvSpPr>
        <p:spPr/>
        <p:txBody>
          <a:bodyPr/>
          <a:lstStyle/>
          <a:p>
            <a:fld id="{50183320-6D56-48C2-8ED8-03A2E51C6F1C}" type="slidenum">
              <a:rPr lang="en-US" altLang="zh-CN"/>
            </a:fld>
            <a:endParaRPr lang="en-US" altLang="zh-CN"/>
          </a:p>
        </p:txBody>
      </p:sp>
      <p:sp>
        <p:nvSpPr>
          <p:cNvPr id="370690"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370691"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基本事件序列</a:t>
            </a:r>
            <a:r>
              <a:rPr lang="en-US" altLang="zh-CN">
                <a:solidFill>
                  <a:srgbClr val="CC0000"/>
                </a:solidFill>
              </a:rPr>
              <a:t>】</a:t>
            </a:r>
            <a:endParaRPr lang="en-US" altLang="zh-CN">
              <a:solidFill>
                <a:srgbClr val="CC0000"/>
              </a:solidFill>
            </a:endParaRPr>
          </a:p>
          <a:p>
            <a:pPr lvl="1"/>
            <a:r>
              <a:rPr lang="en-US" altLang="zh-CN" sz="2300">
                <a:solidFill>
                  <a:srgbClr val="0000FF"/>
                </a:solidFill>
              </a:rPr>
              <a:t>3</a:t>
            </a:r>
            <a:r>
              <a:rPr lang="zh-CN" altLang="en-US" sz="2300">
                <a:solidFill>
                  <a:srgbClr val="0000FF"/>
                </a:solidFill>
              </a:rPr>
              <a:t>、</a:t>
            </a:r>
            <a:r>
              <a:rPr lang="zh-CN" altLang="en-US">
                <a:solidFill>
                  <a:srgbClr val="0000FF"/>
                </a:solidFill>
              </a:rPr>
              <a:t>填写空白报销记录	 </a:t>
            </a:r>
            <a:r>
              <a:rPr lang="en-US" altLang="zh-CN">
                <a:solidFill>
                  <a:srgbClr val="0000FF"/>
                </a:solidFill>
              </a:rPr>
              <a:t>A2</a:t>
            </a:r>
            <a:r>
              <a:rPr lang="zh-CN" altLang="en-US">
                <a:solidFill>
                  <a:srgbClr val="0000FF"/>
                </a:solidFill>
              </a:rPr>
              <a:t>、更新报销记录</a:t>
            </a:r>
            <a:endParaRPr lang="zh-CN" altLang="en-US">
              <a:solidFill>
                <a:srgbClr val="0000FF"/>
              </a:solidFill>
            </a:endParaRPr>
          </a:p>
          <a:p>
            <a:pPr lvl="1"/>
            <a:r>
              <a:rPr lang="en-US" altLang="zh-CN">
                <a:solidFill>
                  <a:srgbClr val="0000FF"/>
                </a:solidFill>
              </a:rPr>
              <a:t>[</a:t>
            </a:r>
            <a:r>
              <a:rPr lang="zh-CN" altLang="en-US">
                <a:solidFill>
                  <a:srgbClr val="0000FF"/>
                </a:solidFill>
              </a:rPr>
              <a:t>员工</a:t>
            </a:r>
            <a:r>
              <a:rPr lang="en-US" altLang="zh-CN">
                <a:solidFill>
                  <a:srgbClr val="0000FF"/>
                </a:solidFill>
              </a:rPr>
              <a:t>]</a:t>
            </a:r>
            <a:r>
              <a:rPr lang="zh-CN" altLang="en-US">
                <a:solidFill>
                  <a:srgbClr val="0000FF"/>
                </a:solidFill>
              </a:rPr>
              <a:t>：员工开始填写报销记录</a:t>
            </a:r>
            <a:r>
              <a:rPr lang="zh-CN" altLang="en-US"/>
              <a:t>，每条报销记录包括的信息有：业务活动发生的时间、地点、客户名称（可选）、原因以及费用金额和种类（交通、餐饮、会议、通信和杂项）。</a:t>
            </a:r>
            <a:endParaRPr lang="zh-CN" altLang="en-US"/>
          </a:p>
          <a:p>
            <a:pPr lvl="1"/>
            <a:r>
              <a:rPr lang="en-US" altLang="zh-CN">
                <a:solidFill>
                  <a:srgbClr val="0000FF"/>
                </a:solidFill>
              </a:rPr>
              <a:t>[</a:t>
            </a:r>
            <a:r>
              <a:rPr lang="zh-CN" altLang="en-US">
                <a:solidFill>
                  <a:srgbClr val="0000FF"/>
                </a:solidFill>
              </a:rPr>
              <a:t>系统</a:t>
            </a:r>
            <a:r>
              <a:rPr lang="en-US" altLang="zh-CN">
                <a:solidFill>
                  <a:srgbClr val="0000FF"/>
                </a:solidFill>
              </a:rPr>
              <a:t>]</a:t>
            </a:r>
            <a:r>
              <a:rPr lang="zh-CN" altLang="en-US">
                <a:solidFill>
                  <a:srgbClr val="0000FF"/>
                </a:solidFill>
              </a:rPr>
              <a:t>：系统显示并记录员工输入的信息</a:t>
            </a:r>
            <a:r>
              <a:rPr lang="zh-CN" altLang="en-US"/>
              <a:t>。为了让员工方便而准确地准确输入相关信息，除了客户名称、业务活动原因和金额之外，其他信息域提供相应的下拉式选择列表。</a:t>
            </a:r>
            <a:endParaRPr lang="zh-CN" altLang="en-US"/>
          </a:p>
          <a:p>
            <a:pPr lvl="1"/>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70691">
                                            <p:txEl>
                                              <p:pRg st="2" end="2"/>
                                            </p:txEl>
                                          </p:spTgt>
                                        </p:tgtEl>
                                        <p:attrNameLst>
                                          <p:attrName>style.visibility</p:attrName>
                                        </p:attrNameLst>
                                      </p:cBhvr>
                                      <p:to>
                                        <p:strVal val="visible"/>
                                      </p:to>
                                    </p:set>
                                    <p:animEffect transition="in" filter="strips(downRight)">
                                      <p:cBhvr>
                                        <p:cTn id="7" dur="500"/>
                                        <p:tgtEl>
                                          <p:spTgt spid="37069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70691">
                                            <p:txEl>
                                              <p:pRg st="3" end="3"/>
                                            </p:txEl>
                                          </p:spTgt>
                                        </p:tgtEl>
                                        <p:attrNameLst>
                                          <p:attrName>style.visibility</p:attrName>
                                        </p:attrNameLst>
                                      </p:cBhvr>
                                      <p:to>
                                        <p:strVal val="visible"/>
                                      </p:to>
                                    </p:set>
                                    <p:animEffect transition="in" filter="strips(downRight)">
                                      <p:cBhvr>
                                        <p:cTn id="12" dur="500"/>
                                        <p:tgtEl>
                                          <p:spTgt spid="3706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8CB12B7-8B06-4115-B53E-BB1D38B79591}" type="datetime1">
              <a:rPr lang="zh-CN" altLang="en-US"/>
            </a:fld>
            <a:endParaRPr lang="en-US" altLang="zh-CN"/>
          </a:p>
        </p:txBody>
      </p:sp>
      <p:sp>
        <p:nvSpPr>
          <p:cNvPr id="5" name="灯片编号占位符 4"/>
          <p:cNvSpPr>
            <a:spLocks noGrp="1"/>
          </p:cNvSpPr>
          <p:nvPr>
            <p:ph type="sldNum" sz="quarter" idx="11"/>
          </p:nvPr>
        </p:nvSpPr>
        <p:spPr/>
        <p:txBody>
          <a:bodyPr/>
          <a:lstStyle/>
          <a:p>
            <a:fld id="{1EFF007D-A32A-468D-8B93-D86FBE7190B7}" type="slidenum">
              <a:rPr lang="en-US" altLang="zh-CN"/>
            </a:fld>
            <a:endParaRPr lang="en-US" altLang="zh-CN"/>
          </a:p>
        </p:txBody>
      </p:sp>
      <p:sp>
        <p:nvSpPr>
          <p:cNvPr id="365570" name="Rectangle 2"/>
          <p:cNvSpPr>
            <a:spLocks noGrp="1" noChangeArrowheads="1"/>
          </p:cNvSpPr>
          <p:nvPr>
            <p:ph type="title"/>
          </p:nvPr>
        </p:nvSpPr>
        <p:spPr/>
        <p:txBody>
          <a:bodyPr/>
          <a:lstStyle/>
          <a:p>
            <a:r>
              <a:rPr lang="zh-CN" altLang="en-US" dirty="0"/>
              <a:t>例</a:t>
            </a:r>
            <a:r>
              <a:rPr lang="en-US" altLang="zh-CN" dirty="0"/>
              <a:t>5 </a:t>
            </a:r>
            <a:r>
              <a:rPr lang="zh-CN" altLang="en-US" dirty="0"/>
              <a:t>提交报销申请的交互图</a:t>
            </a:r>
            <a:endParaRPr lang="zh-CN" altLang="en-US" dirty="0"/>
          </a:p>
        </p:txBody>
      </p:sp>
      <p:pic>
        <p:nvPicPr>
          <p:cNvPr id="409602" name="Picture 2" descr="E:\D盘\教学资料\2013-2014学年教学文件\第一学期\软件工程\CH9\员工报账系统界面\员工报账系统界面\报账—申请.jpg"/>
          <p:cNvPicPr>
            <a:picLocks noChangeAspect="1" noChangeArrowheads="1"/>
          </p:cNvPicPr>
          <p:nvPr/>
        </p:nvPicPr>
        <p:blipFill>
          <a:blip r:embed="rId1" cstate="print"/>
          <a:srcRect/>
          <a:stretch>
            <a:fillRect/>
          </a:stretch>
        </p:blipFill>
        <p:spPr bwMode="auto">
          <a:xfrm>
            <a:off x="685800" y="697554"/>
            <a:ext cx="7467600" cy="6160446"/>
          </a:xfrm>
          <a:prstGeom prst="rect">
            <a:avLst/>
          </a:prstGeom>
          <a:noFill/>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D576AF95-C052-4700-BB01-6B4DC2676F46}" type="datetime1">
              <a:rPr lang="zh-CN" altLang="en-US"/>
            </a:fld>
            <a:endParaRPr lang="en-US" altLang="zh-CN"/>
          </a:p>
        </p:txBody>
      </p:sp>
      <p:sp>
        <p:nvSpPr>
          <p:cNvPr id="6" name="灯片编号占位符 4"/>
          <p:cNvSpPr>
            <a:spLocks noGrp="1"/>
          </p:cNvSpPr>
          <p:nvPr>
            <p:ph type="sldNum" sz="quarter" idx="11"/>
          </p:nvPr>
        </p:nvSpPr>
        <p:spPr/>
        <p:txBody>
          <a:bodyPr/>
          <a:lstStyle/>
          <a:p>
            <a:fld id="{6CCA9341-F9D9-4CE8-B1B8-B5F6F6CF8D52}" type="slidenum">
              <a:rPr lang="en-US" altLang="zh-CN"/>
            </a:fld>
            <a:endParaRPr lang="en-US" altLang="zh-CN"/>
          </a:p>
        </p:txBody>
      </p:sp>
      <p:sp>
        <p:nvSpPr>
          <p:cNvPr id="371714"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37171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基本事件序列</a:t>
            </a:r>
            <a:r>
              <a:rPr lang="en-US" altLang="zh-CN">
                <a:solidFill>
                  <a:srgbClr val="CC0000"/>
                </a:solidFill>
              </a:rPr>
              <a:t>】</a:t>
            </a:r>
            <a:endParaRPr lang="en-US" altLang="zh-CN">
              <a:solidFill>
                <a:srgbClr val="CC0000"/>
              </a:solidFill>
            </a:endParaRPr>
          </a:p>
          <a:p>
            <a:pPr lvl="1"/>
            <a:r>
              <a:rPr lang="en-US" altLang="zh-CN" sz="2300">
                <a:solidFill>
                  <a:srgbClr val="0000FF"/>
                </a:solidFill>
              </a:rPr>
              <a:t>3</a:t>
            </a:r>
            <a:r>
              <a:rPr lang="zh-CN" altLang="en-US" sz="2300">
                <a:solidFill>
                  <a:srgbClr val="0000FF"/>
                </a:solidFill>
              </a:rPr>
              <a:t>、</a:t>
            </a:r>
            <a:r>
              <a:rPr lang="zh-CN" altLang="en-US">
                <a:solidFill>
                  <a:srgbClr val="0000FF"/>
                </a:solidFill>
              </a:rPr>
              <a:t>填写空白报销记录	 </a:t>
            </a:r>
            <a:r>
              <a:rPr lang="en-US" altLang="zh-CN">
                <a:solidFill>
                  <a:srgbClr val="0000FF"/>
                </a:solidFill>
              </a:rPr>
              <a:t>A2</a:t>
            </a:r>
            <a:r>
              <a:rPr lang="zh-CN" altLang="en-US">
                <a:solidFill>
                  <a:srgbClr val="0000FF"/>
                </a:solidFill>
              </a:rPr>
              <a:t>、更新报销记录</a:t>
            </a:r>
            <a:endParaRPr lang="zh-CN" altLang="en-US">
              <a:solidFill>
                <a:srgbClr val="0000FF"/>
              </a:solidFill>
            </a:endParaRPr>
          </a:p>
        </p:txBody>
      </p:sp>
      <p:pic>
        <p:nvPicPr>
          <p:cNvPr id="371717" name="Picture 5" descr="3"/>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 y="2286000"/>
            <a:ext cx="12184380" cy="4572000"/>
          </a:xfrm>
          <a:prstGeom prst="rect">
            <a:avLst/>
          </a:prstGeom>
          <a:noFill/>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7492ECF-218C-4888-BCCF-224977F2C080}" type="datetime1">
              <a:rPr lang="zh-CN" altLang="en-US"/>
            </a:fld>
            <a:endParaRPr lang="en-US" altLang="zh-CN"/>
          </a:p>
        </p:txBody>
      </p:sp>
      <p:sp>
        <p:nvSpPr>
          <p:cNvPr id="5" name="灯片编号占位符 4"/>
          <p:cNvSpPr>
            <a:spLocks noGrp="1"/>
          </p:cNvSpPr>
          <p:nvPr>
            <p:ph type="sldNum" sz="quarter" idx="11"/>
          </p:nvPr>
        </p:nvSpPr>
        <p:spPr/>
        <p:txBody>
          <a:bodyPr/>
          <a:lstStyle/>
          <a:p>
            <a:fld id="{54F4F07F-6C09-4E2D-B652-E299969CC387}" type="slidenum">
              <a:rPr lang="en-US" altLang="zh-CN"/>
            </a:fld>
            <a:endParaRPr lang="en-US" altLang="zh-CN"/>
          </a:p>
        </p:txBody>
      </p:sp>
      <p:sp>
        <p:nvSpPr>
          <p:cNvPr id="372738"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37273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基本事件序列</a:t>
            </a:r>
            <a:r>
              <a:rPr lang="en-US" altLang="zh-CN">
                <a:solidFill>
                  <a:srgbClr val="CC0000"/>
                </a:solidFill>
              </a:rPr>
              <a:t>】</a:t>
            </a:r>
            <a:endParaRPr lang="en-US" altLang="zh-CN">
              <a:solidFill>
                <a:srgbClr val="CC0000"/>
              </a:solidFill>
            </a:endParaRPr>
          </a:p>
          <a:p>
            <a:pPr lvl="1"/>
            <a:r>
              <a:rPr lang="en-US" altLang="zh-CN" sz="2300">
                <a:solidFill>
                  <a:srgbClr val="0000FF"/>
                </a:solidFill>
              </a:rPr>
              <a:t>4</a:t>
            </a:r>
            <a:r>
              <a:rPr lang="zh-CN" altLang="en-US" sz="2300">
                <a:solidFill>
                  <a:srgbClr val="0000FF"/>
                </a:solidFill>
              </a:rPr>
              <a:t>、</a:t>
            </a:r>
            <a:r>
              <a:rPr lang="zh-CN" altLang="en-US">
                <a:solidFill>
                  <a:srgbClr val="0000FF"/>
                </a:solidFill>
              </a:rPr>
              <a:t>验证报销单</a:t>
            </a:r>
            <a:endParaRPr lang="zh-CN" altLang="en-US">
              <a:solidFill>
                <a:srgbClr val="0000FF"/>
              </a:solidFill>
            </a:endParaRPr>
          </a:p>
          <a:p>
            <a:pPr lvl="1"/>
            <a:r>
              <a:rPr lang="en-US" altLang="zh-CN">
                <a:solidFill>
                  <a:srgbClr val="0000FF"/>
                </a:solidFill>
              </a:rPr>
              <a:t>[</a:t>
            </a:r>
            <a:r>
              <a:rPr lang="zh-CN" altLang="en-US">
                <a:solidFill>
                  <a:srgbClr val="0000FF"/>
                </a:solidFill>
              </a:rPr>
              <a:t>员工</a:t>
            </a:r>
            <a:r>
              <a:rPr lang="en-US" altLang="zh-CN">
                <a:solidFill>
                  <a:srgbClr val="0000FF"/>
                </a:solidFill>
              </a:rPr>
              <a:t>]</a:t>
            </a:r>
            <a:r>
              <a:rPr lang="zh-CN" altLang="en-US">
                <a:solidFill>
                  <a:srgbClr val="0000FF"/>
                </a:solidFill>
              </a:rPr>
              <a:t>：员工</a:t>
            </a:r>
            <a:r>
              <a:rPr lang="zh-CN" altLang="en-US"/>
              <a:t>填写完毕所有报销记录之后，</a:t>
            </a:r>
            <a:r>
              <a:rPr lang="zh-CN" altLang="en-US">
                <a:solidFill>
                  <a:srgbClr val="0000FF"/>
                </a:solidFill>
              </a:rPr>
              <a:t>要求系统验证这些记录的合理性</a:t>
            </a:r>
            <a:r>
              <a:rPr lang="zh-CN" altLang="en-US"/>
              <a:t>。</a:t>
            </a:r>
            <a:endParaRPr lang="zh-CN" altLang="en-US"/>
          </a:p>
          <a:p>
            <a:pPr lvl="1"/>
            <a:r>
              <a:rPr lang="en-US" altLang="zh-CN">
                <a:solidFill>
                  <a:srgbClr val="0000FF"/>
                </a:solidFill>
              </a:rPr>
              <a:t>[</a:t>
            </a:r>
            <a:r>
              <a:rPr lang="zh-CN" altLang="en-US">
                <a:solidFill>
                  <a:srgbClr val="0000FF"/>
                </a:solidFill>
              </a:rPr>
              <a:t>系统</a:t>
            </a:r>
            <a:r>
              <a:rPr lang="en-US" altLang="zh-CN">
                <a:solidFill>
                  <a:srgbClr val="0000FF"/>
                </a:solidFill>
              </a:rPr>
              <a:t>]</a:t>
            </a:r>
            <a:r>
              <a:rPr lang="zh-CN" altLang="en-US">
                <a:solidFill>
                  <a:srgbClr val="0000FF"/>
                </a:solidFill>
              </a:rPr>
              <a:t>：</a:t>
            </a:r>
            <a:r>
              <a:rPr lang="zh-CN" altLang="en-US"/>
              <a:t>报销记录的</a:t>
            </a:r>
            <a:r>
              <a:rPr lang="zh-CN" altLang="en-US">
                <a:solidFill>
                  <a:srgbClr val="0000FF"/>
                </a:solidFill>
              </a:rPr>
              <a:t>初始状态为“未验证”</a:t>
            </a:r>
            <a:r>
              <a:rPr lang="zh-CN" altLang="en-US"/>
              <a:t>，每当一条报销记录被验证为合理，系统</a:t>
            </a:r>
            <a:r>
              <a:rPr lang="zh-CN" altLang="en-US">
                <a:solidFill>
                  <a:srgbClr val="0000FF"/>
                </a:solidFill>
              </a:rPr>
              <a:t>将该报销记录的状态设置为“已验证”</a:t>
            </a:r>
            <a:r>
              <a:rPr lang="zh-CN" altLang="en-US"/>
              <a:t>，系统在验证所有报销记录（为“已验证”）之后</a:t>
            </a:r>
            <a:r>
              <a:rPr lang="zh-CN" altLang="en-US">
                <a:solidFill>
                  <a:srgbClr val="0000FF"/>
                </a:solidFill>
              </a:rPr>
              <a:t>提示用户可以提交本月的报销单</a:t>
            </a:r>
            <a:r>
              <a:rPr lang="zh-CN" altLang="en-US"/>
              <a:t>。验证为合理的记录必须满足几种条件：</a:t>
            </a:r>
            <a:endParaRPr lang="zh-CN" altLang="en-US"/>
          </a:p>
          <a:p>
            <a:pPr lvl="2"/>
            <a:r>
              <a:rPr lang="zh-CN" altLang="en-US"/>
              <a:t>第一，不同种类的费用不超过相应的限额；</a:t>
            </a:r>
            <a:endParaRPr lang="zh-CN" altLang="en-US"/>
          </a:p>
          <a:p>
            <a:pPr lvl="2"/>
            <a:r>
              <a:rPr lang="zh-CN" altLang="en-US"/>
              <a:t>第二，报销费用的类型要和员工的职能匹配。</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72739">
                                            <p:txEl>
                                              <p:pRg st="1" end="1"/>
                                            </p:txEl>
                                          </p:spTgt>
                                        </p:tgtEl>
                                        <p:attrNameLst>
                                          <p:attrName>style.visibility</p:attrName>
                                        </p:attrNameLst>
                                      </p:cBhvr>
                                      <p:to>
                                        <p:strVal val="visible"/>
                                      </p:to>
                                    </p:set>
                                    <p:animEffect transition="in" filter="strips(downRight)">
                                      <p:cBhvr>
                                        <p:cTn id="7" dur="500"/>
                                        <p:tgtEl>
                                          <p:spTgt spid="3727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72739">
                                            <p:txEl>
                                              <p:pRg st="2" end="2"/>
                                            </p:txEl>
                                          </p:spTgt>
                                        </p:tgtEl>
                                        <p:attrNameLst>
                                          <p:attrName>style.visibility</p:attrName>
                                        </p:attrNameLst>
                                      </p:cBhvr>
                                      <p:to>
                                        <p:strVal val="visible"/>
                                      </p:to>
                                    </p:set>
                                    <p:animEffect transition="in" filter="strips(downRight)">
                                      <p:cBhvr>
                                        <p:cTn id="12" dur="500"/>
                                        <p:tgtEl>
                                          <p:spTgt spid="3727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72739">
                                            <p:txEl>
                                              <p:pRg st="3" end="3"/>
                                            </p:txEl>
                                          </p:spTgt>
                                        </p:tgtEl>
                                        <p:attrNameLst>
                                          <p:attrName>style.visibility</p:attrName>
                                        </p:attrNameLst>
                                      </p:cBhvr>
                                      <p:to>
                                        <p:strVal val="visible"/>
                                      </p:to>
                                    </p:set>
                                    <p:animEffect transition="in" filter="strips(downRight)">
                                      <p:cBhvr>
                                        <p:cTn id="17" dur="500"/>
                                        <p:tgtEl>
                                          <p:spTgt spid="3727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72739">
                                            <p:txEl>
                                              <p:pRg st="4" end="4"/>
                                            </p:txEl>
                                          </p:spTgt>
                                        </p:tgtEl>
                                        <p:attrNameLst>
                                          <p:attrName>style.visibility</p:attrName>
                                        </p:attrNameLst>
                                      </p:cBhvr>
                                      <p:to>
                                        <p:strVal val="visible"/>
                                      </p:to>
                                    </p:set>
                                    <p:animEffect transition="in" filter="strips(downRight)">
                                      <p:cBhvr>
                                        <p:cTn id="22" dur="500"/>
                                        <p:tgtEl>
                                          <p:spTgt spid="3727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72739">
                                            <p:txEl>
                                              <p:pRg st="5" end="5"/>
                                            </p:txEl>
                                          </p:spTgt>
                                        </p:tgtEl>
                                        <p:attrNameLst>
                                          <p:attrName>style.visibility</p:attrName>
                                        </p:attrNameLst>
                                      </p:cBhvr>
                                      <p:to>
                                        <p:strVal val="visible"/>
                                      </p:to>
                                    </p:set>
                                    <p:animEffect transition="in" filter="strips(downRight)">
                                      <p:cBhvr>
                                        <p:cTn id="27" dur="500"/>
                                        <p:tgtEl>
                                          <p:spTgt spid="3727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6921861-968B-4FFA-B724-E7EA2C295EEA}" type="datetime1">
              <a:rPr lang="zh-CN" altLang="en-US"/>
            </a:fld>
            <a:endParaRPr lang="en-US" altLang="zh-CN"/>
          </a:p>
        </p:txBody>
      </p:sp>
      <p:sp>
        <p:nvSpPr>
          <p:cNvPr id="6" name="灯片编号占位符 4"/>
          <p:cNvSpPr>
            <a:spLocks noGrp="1"/>
          </p:cNvSpPr>
          <p:nvPr>
            <p:ph type="sldNum" sz="quarter" idx="11"/>
          </p:nvPr>
        </p:nvSpPr>
        <p:spPr/>
        <p:txBody>
          <a:bodyPr/>
          <a:lstStyle/>
          <a:p>
            <a:fld id="{A1EEF68C-956C-4D01-B5E9-E0C5656297C7}" type="slidenum">
              <a:rPr lang="en-US" altLang="zh-CN"/>
            </a:fld>
            <a:endParaRPr lang="en-US" altLang="zh-CN"/>
          </a:p>
        </p:txBody>
      </p:sp>
      <p:sp>
        <p:nvSpPr>
          <p:cNvPr id="373762"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373763"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基本事件序列</a:t>
            </a:r>
            <a:r>
              <a:rPr lang="en-US" altLang="zh-CN">
                <a:solidFill>
                  <a:srgbClr val="CC0000"/>
                </a:solidFill>
              </a:rPr>
              <a:t>】</a:t>
            </a:r>
            <a:endParaRPr lang="en-US" altLang="zh-CN">
              <a:solidFill>
                <a:srgbClr val="CC0000"/>
              </a:solidFill>
            </a:endParaRPr>
          </a:p>
          <a:p>
            <a:pPr lvl="1"/>
            <a:r>
              <a:rPr lang="en-US" altLang="zh-CN" sz="2300">
                <a:solidFill>
                  <a:srgbClr val="0000FF"/>
                </a:solidFill>
              </a:rPr>
              <a:t>4</a:t>
            </a:r>
            <a:r>
              <a:rPr lang="zh-CN" altLang="en-US" sz="2300">
                <a:solidFill>
                  <a:srgbClr val="0000FF"/>
                </a:solidFill>
              </a:rPr>
              <a:t>、</a:t>
            </a:r>
            <a:r>
              <a:rPr lang="zh-CN" altLang="en-US">
                <a:solidFill>
                  <a:srgbClr val="0000FF"/>
                </a:solidFill>
              </a:rPr>
              <a:t>验证报销单</a:t>
            </a:r>
            <a:endParaRPr lang="zh-CN" altLang="en-US">
              <a:solidFill>
                <a:srgbClr val="0000FF"/>
              </a:solidFill>
            </a:endParaRPr>
          </a:p>
          <a:p>
            <a:endParaRPr lang="en-US" altLang="zh-CN"/>
          </a:p>
        </p:txBody>
      </p:sp>
      <p:pic>
        <p:nvPicPr>
          <p:cNvPr id="373765" name="Picture 5" descr="4"/>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0" y="2057400"/>
            <a:ext cx="10039350" cy="3810000"/>
          </a:xfrm>
          <a:prstGeom prst="rect">
            <a:avLst/>
          </a:prstGeom>
          <a:noFill/>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AE50F1-E6B9-415E-88D9-127F2407A440}" type="datetime1">
              <a:rPr lang="zh-CN" altLang="en-US"/>
            </a:fld>
            <a:endParaRPr lang="en-US" altLang="zh-CN"/>
          </a:p>
        </p:txBody>
      </p:sp>
      <p:sp>
        <p:nvSpPr>
          <p:cNvPr id="5" name="灯片编号占位符 4"/>
          <p:cNvSpPr>
            <a:spLocks noGrp="1"/>
          </p:cNvSpPr>
          <p:nvPr>
            <p:ph type="sldNum" sz="quarter" idx="11"/>
          </p:nvPr>
        </p:nvSpPr>
        <p:spPr/>
        <p:txBody>
          <a:bodyPr/>
          <a:lstStyle/>
          <a:p>
            <a:fld id="{D138C285-13B4-437C-B27D-F4B11CF07CAF}" type="slidenum">
              <a:rPr lang="en-US" altLang="zh-CN"/>
            </a:fld>
            <a:endParaRPr lang="en-US" altLang="zh-CN"/>
          </a:p>
        </p:txBody>
      </p:sp>
      <p:sp>
        <p:nvSpPr>
          <p:cNvPr id="375810"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375811" name="Rectangle 3"/>
          <p:cNvSpPr>
            <a:spLocks noGrp="1" noChangeArrowheads="1"/>
          </p:cNvSpPr>
          <p:nvPr>
            <p:ph type="body" idx="1"/>
          </p:nvPr>
        </p:nvSpPr>
        <p:spPr/>
        <p:txBody>
          <a:bodyPr/>
          <a:lstStyle/>
          <a:p>
            <a:pPr>
              <a:lnSpc>
                <a:spcPct val="90000"/>
              </a:lnSpc>
            </a:pPr>
            <a:r>
              <a:rPr lang="en-US" altLang="zh-CN">
                <a:solidFill>
                  <a:srgbClr val="CC0000"/>
                </a:solidFill>
              </a:rPr>
              <a:t>【</a:t>
            </a:r>
            <a:r>
              <a:rPr lang="zh-CN" altLang="en-US">
                <a:solidFill>
                  <a:srgbClr val="CC0000"/>
                </a:solidFill>
              </a:rPr>
              <a:t>基本事件序列</a:t>
            </a:r>
            <a:r>
              <a:rPr lang="en-US" altLang="zh-CN">
                <a:solidFill>
                  <a:srgbClr val="CC0000"/>
                </a:solidFill>
              </a:rPr>
              <a:t>】</a:t>
            </a:r>
            <a:endParaRPr lang="en-US" altLang="zh-CN">
              <a:solidFill>
                <a:srgbClr val="CC0000"/>
              </a:solidFill>
            </a:endParaRPr>
          </a:p>
          <a:p>
            <a:pPr lvl="1">
              <a:lnSpc>
                <a:spcPct val="90000"/>
              </a:lnSpc>
            </a:pPr>
            <a:r>
              <a:rPr lang="en-US" altLang="zh-CN" sz="2300">
                <a:solidFill>
                  <a:srgbClr val="0000FF"/>
                </a:solidFill>
              </a:rPr>
              <a:t>5</a:t>
            </a:r>
            <a:r>
              <a:rPr lang="zh-CN" altLang="en-US" sz="2300">
                <a:solidFill>
                  <a:srgbClr val="0000FF"/>
                </a:solidFill>
              </a:rPr>
              <a:t>、</a:t>
            </a:r>
            <a:r>
              <a:rPr lang="zh-CN" altLang="en-US">
                <a:solidFill>
                  <a:srgbClr val="0000FF"/>
                </a:solidFill>
              </a:rPr>
              <a:t>提交报销单</a:t>
            </a:r>
            <a:endParaRPr lang="zh-CN" altLang="en-US">
              <a:solidFill>
                <a:srgbClr val="0000FF"/>
              </a:solidFill>
            </a:endParaRPr>
          </a:p>
          <a:p>
            <a:pPr lvl="1">
              <a:lnSpc>
                <a:spcPct val="90000"/>
              </a:lnSpc>
            </a:pPr>
            <a:r>
              <a:rPr lang="en-US" altLang="zh-CN">
                <a:solidFill>
                  <a:srgbClr val="0000FF"/>
                </a:solidFill>
              </a:rPr>
              <a:t>[</a:t>
            </a:r>
            <a:r>
              <a:rPr lang="zh-CN" altLang="en-US">
                <a:solidFill>
                  <a:srgbClr val="0000FF"/>
                </a:solidFill>
              </a:rPr>
              <a:t>员工</a:t>
            </a:r>
            <a:r>
              <a:rPr lang="en-US" altLang="zh-CN">
                <a:solidFill>
                  <a:srgbClr val="0000FF"/>
                </a:solidFill>
              </a:rPr>
              <a:t>]</a:t>
            </a:r>
            <a:r>
              <a:rPr lang="zh-CN" altLang="en-US">
                <a:solidFill>
                  <a:srgbClr val="0000FF"/>
                </a:solidFill>
              </a:rPr>
              <a:t>：</a:t>
            </a:r>
            <a:r>
              <a:rPr lang="zh-CN" altLang="en-US"/>
              <a:t>所有报销记录经过验证之后，员工提交当月的报销单。</a:t>
            </a:r>
            <a:endParaRPr lang="zh-CN" altLang="en-US"/>
          </a:p>
          <a:p>
            <a:pPr lvl="1">
              <a:lnSpc>
                <a:spcPct val="90000"/>
              </a:lnSpc>
            </a:pPr>
            <a:r>
              <a:rPr lang="en-US" altLang="zh-CN">
                <a:solidFill>
                  <a:srgbClr val="0000FF"/>
                </a:solidFill>
              </a:rPr>
              <a:t>[</a:t>
            </a:r>
            <a:r>
              <a:rPr lang="zh-CN" altLang="en-US">
                <a:solidFill>
                  <a:srgbClr val="0000FF"/>
                </a:solidFill>
              </a:rPr>
              <a:t>系统</a:t>
            </a:r>
            <a:r>
              <a:rPr lang="en-US" altLang="zh-CN">
                <a:solidFill>
                  <a:srgbClr val="0000FF"/>
                </a:solidFill>
              </a:rPr>
              <a:t>]</a:t>
            </a:r>
            <a:r>
              <a:rPr lang="zh-CN" altLang="en-US">
                <a:solidFill>
                  <a:srgbClr val="0000FF"/>
                </a:solidFill>
              </a:rPr>
              <a:t>：</a:t>
            </a:r>
            <a:endParaRPr lang="zh-CN" altLang="en-US">
              <a:solidFill>
                <a:srgbClr val="0000FF"/>
              </a:solidFill>
            </a:endParaRPr>
          </a:p>
          <a:p>
            <a:pPr lvl="2">
              <a:lnSpc>
                <a:spcPct val="90000"/>
              </a:lnSpc>
            </a:pPr>
            <a:r>
              <a:rPr lang="zh-CN" altLang="en-US"/>
              <a:t>系统</a:t>
            </a:r>
            <a:r>
              <a:rPr lang="zh-CN" altLang="en-US">
                <a:solidFill>
                  <a:srgbClr val="0000FF"/>
                </a:solidFill>
              </a:rPr>
              <a:t>保存这张报销单</a:t>
            </a:r>
            <a:r>
              <a:rPr lang="zh-CN" altLang="en-US"/>
              <a:t>，将</a:t>
            </a:r>
            <a:r>
              <a:rPr lang="zh-CN" altLang="en-US">
                <a:solidFill>
                  <a:srgbClr val="0000FF"/>
                </a:solidFill>
              </a:rPr>
              <a:t>报销单的状态设置为“已提交”并记录提交日期</a:t>
            </a:r>
            <a:r>
              <a:rPr lang="zh-CN" altLang="en-US"/>
              <a:t>，同时这张</a:t>
            </a:r>
            <a:r>
              <a:rPr lang="zh-CN" altLang="en-US">
                <a:solidFill>
                  <a:srgbClr val="0000FF"/>
                </a:solidFill>
              </a:rPr>
              <a:t>报销单被设为“只读”</a:t>
            </a:r>
            <a:r>
              <a:rPr lang="zh-CN" altLang="en-US"/>
              <a:t>。</a:t>
            </a:r>
            <a:endParaRPr lang="zh-CN" altLang="en-US"/>
          </a:p>
          <a:p>
            <a:pPr lvl="2">
              <a:lnSpc>
                <a:spcPct val="90000"/>
              </a:lnSpc>
            </a:pPr>
            <a:r>
              <a:rPr lang="zh-CN" altLang="en-US"/>
              <a:t>系统从人事管理数据库中</a:t>
            </a:r>
            <a:r>
              <a:rPr lang="zh-CN" altLang="en-US">
                <a:solidFill>
                  <a:srgbClr val="0000FF"/>
                </a:solidFill>
              </a:rPr>
              <a:t>获知该员工及其经理的电子邮件地址</a:t>
            </a:r>
            <a:r>
              <a:rPr lang="zh-CN" altLang="en-US"/>
              <a:t>。</a:t>
            </a:r>
            <a:endParaRPr lang="zh-CN" altLang="en-US"/>
          </a:p>
          <a:p>
            <a:pPr lvl="2">
              <a:lnSpc>
                <a:spcPct val="90000"/>
              </a:lnSpc>
            </a:pPr>
            <a:r>
              <a:rPr lang="zh-CN" altLang="en-US"/>
              <a:t>系统将自动生成一份以当前报销单为内容的</a:t>
            </a:r>
            <a:r>
              <a:rPr lang="zh-CN" altLang="en-US">
                <a:solidFill>
                  <a:srgbClr val="0000FF"/>
                </a:solidFill>
              </a:rPr>
              <a:t>电子邮件发送</a:t>
            </a:r>
            <a:r>
              <a:rPr lang="zh-CN" altLang="en-US"/>
              <a:t>到该员工及其经理的信箱中。当</a:t>
            </a:r>
            <a:r>
              <a:rPr lang="zh-CN" altLang="en-US">
                <a:solidFill>
                  <a:srgbClr val="0000FF"/>
                </a:solidFill>
              </a:rPr>
              <a:t>邮件成功发送后，员工得到一个确认信息</a:t>
            </a:r>
            <a:r>
              <a:rPr lang="zh-CN" altLang="en-US"/>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75811">
                                            <p:txEl>
                                              <p:pRg st="1" end="1"/>
                                            </p:txEl>
                                          </p:spTgt>
                                        </p:tgtEl>
                                        <p:attrNameLst>
                                          <p:attrName>style.visibility</p:attrName>
                                        </p:attrNameLst>
                                      </p:cBhvr>
                                      <p:to>
                                        <p:strVal val="visible"/>
                                      </p:to>
                                    </p:set>
                                    <p:animEffect transition="in" filter="strips(downRight)">
                                      <p:cBhvr>
                                        <p:cTn id="7" dur="500"/>
                                        <p:tgtEl>
                                          <p:spTgt spid="3758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75811">
                                            <p:txEl>
                                              <p:pRg st="2" end="2"/>
                                            </p:txEl>
                                          </p:spTgt>
                                        </p:tgtEl>
                                        <p:attrNameLst>
                                          <p:attrName>style.visibility</p:attrName>
                                        </p:attrNameLst>
                                      </p:cBhvr>
                                      <p:to>
                                        <p:strVal val="visible"/>
                                      </p:to>
                                    </p:set>
                                    <p:animEffect transition="in" filter="strips(downRight)">
                                      <p:cBhvr>
                                        <p:cTn id="12" dur="500"/>
                                        <p:tgtEl>
                                          <p:spTgt spid="3758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75811">
                                            <p:txEl>
                                              <p:pRg st="3" end="3"/>
                                            </p:txEl>
                                          </p:spTgt>
                                        </p:tgtEl>
                                        <p:attrNameLst>
                                          <p:attrName>style.visibility</p:attrName>
                                        </p:attrNameLst>
                                      </p:cBhvr>
                                      <p:to>
                                        <p:strVal val="visible"/>
                                      </p:to>
                                    </p:set>
                                    <p:animEffect transition="in" filter="strips(downRight)">
                                      <p:cBhvr>
                                        <p:cTn id="17" dur="500"/>
                                        <p:tgtEl>
                                          <p:spTgt spid="3758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75811">
                                            <p:txEl>
                                              <p:pRg st="4" end="4"/>
                                            </p:txEl>
                                          </p:spTgt>
                                        </p:tgtEl>
                                        <p:attrNameLst>
                                          <p:attrName>style.visibility</p:attrName>
                                        </p:attrNameLst>
                                      </p:cBhvr>
                                      <p:to>
                                        <p:strVal val="visible"/>
                                      </p:to>
                                    </p:set>
                                    <p:animEffect transition="in" filter="strips(downRight)">
                                      <p:cBhvr>
                                        <p:cTn id="22" dur="500"/>
                                        <p:tgtEl>
                                          <p:spTgt spid="3758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75811">
                                            <p:txEl>
                                              <p:pRg st="5" end="5"/>
                                            </p:txEl>
                                          </p:spTgt>
                                        </p:tgtEl>
                                        <p:attrNameLst>
                                          <p:attrName>style.visibility</p:attrName>
                                        </p:attrNameLst>
                                      </p:cBhvr>
                                      <p:to>
                                        <p:strVal val="visible"/>
                                      </p:to>
                                    </p:set>
                                    <p:animEffect transition="in" filter="strips(downRight)">
                                      <p:cBhvr>
                                        <p:cTn id="27" dur="500"/>
                                        <p:tgtEl>
                                          <p:spTgt spid="3758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75811">
                                            <p:txEl>
                                              <p:pRg st="6" end="6"/>
                                            </p:txEl>
                                          </p:spTgt>
                                        </p:tgtEl>
                                        <p:attrNameLst>
                                          <p:attrName>style.visibility</p:attrName>
                                        </p:attrNameLst>
                                      </p:cBhvr>
                                      <p:to>
                                        <p:strVal val="visible"/>
                                      </p:to>
                                    </p:set>
                                    <p:animEffect transition="in" filter="strips(downRight)">
                                      <p:cBhvr>
                                        <p:cTn id="32" dur="500"/>
                                        <p:tgtEl>
                                          <p:spTgt spid="3758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541F00D-9B88-46EB-AC57-818D2B16705F}" type="datetime1">
              <a:rPr lang="zh-CN" altLang="en-US"/>
            </a:fld>
            <a:endParaRPr lang="en-US" altLang="zh-CN"/>
          </a:p>
        </p:txBody>
      </p:sp>
      <p:sp>
        <p:nvSpPr>
          <p:cNvPr id="6" name="灯片编号占位符 4"/>
          <p:cNvSpPr>
            <a:spLocks noGrp="1"/>
          </p:cNvSpPr>
          <p:nvPr>
            <p:ph type="sldNum" sz="quarter" idx="11"/>
          </p:nvPr>
        </p:nvSpPr>
        <p:spPr/>
        <p:txBody>
          <a:bodyPr/>
          <a:lstStyle/>
          <a:p>
            <a:fld id="{B7853AC1-A228-4C6C-9E4A-312492AE07B7}" type="slidenum">
              <a:rPr lang="en-US" altLang="zh-CN"/>
            </a:fld>
            <a:endParaRPr lang="en-US" altLang="zh-CN"/>
          </a:p>
        </p:txBody>
      </p:sp>
      <p:sp>
        <p:nvSpPr>
          <p:cNvPr id="376834"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37683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基本事件序列</a:t>
            </a:r>
            <a:r>
              <a:rPr lang="en-US" altLang="zh-CN">
                <a:solidFill>
                  <a:srgbClr val="CC0000"/>
                </a:solidFill>
              </a:rPr>
              <a:t>】</a:t>
            </a:r>
            <a:endParaRPr lang="en-US" altLang="zh-CN">
              <a:solidFill>
                <a:srgbClr val="CC0000"/>
              </a:solidFill>
            </a:endParaRPr>
          </a:p>
          <a:p>
            <a:pPr lvl="1"/>
            <a:r>
              <a:rPr lang="en-US" altLang="zh-CN" sz="2300">
                <a:solidFill>
                  <a:srgbClr val="0000FF"/>
                </a:solidFill>
              </a:rPr>
              <a:t>5</a:t>
            </a:r>
            <a:r>
              <a:rPr lang="zh-CN" altLang="en-US" sz="2300">
                <a:solidFill>
                  <a:srgbClr val="0000FF"/>
                </a:solidFill>
              </a:rPr>
              <a:t>、</a:t>
            </a:r>
            <a:r>
              <a:rPr lang="zh-CN" altLang="en-US">
                <a:solidFill>
                  <a:srgbClr val="0000FF"/>
                </a:solidFill>
              </a:rPr>
              <a:t>提交报销单</a:t>
            </a:r>
            <a:endParaRPr lang="zh-CN" altLang="en-US">
              <a:solidFill>
                <a:srgbClr val="0000FF"/>
              </a:solidFill>
            </a:endParaRPr>
          </a:p>
          <a:p>
            <a:endParaRPr lang="en-US" altLang="zh-CN"/>
          </a:p>
        </p:txBody>
      </p:sp>
      <p:pic>
        <p:nvPicPr>
          <p:cNvPr id="376837" name="Picture 5" descr="5"/>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0" y="2130425"/>
            <a:ext cx="9144000" cy="4410075"/>
          </a:xfrm>
          <a:prstGeom prst="rect">
            <a:avLst/>
          </a:prstGeom>
          <a:noFill/>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E90432B7-1E28-463C-BE57-A04E899D5E2B}" type="datetime1">
              <a:rPr lang="zh-CN" altLang="en-US"/>
            </a:fld>
            <a:endParaRPr lang="en-US" altLang="zh-CN"/>
          </a:p>
        </p:txBody>
      </p:sp>
      <p:sp>
        <p:nvSpPr>
          <p:cNvPr id="6" name="灯片编号占位符 4"/>
          <p:cNvSpPr>
            <a:spLocks noGrp="1"/>
          </p:cNvSpPr>
          <p:nvPr>
            <p:ph type="sldNum" sz="quarter" idx="11"/>
          </p:nvPr>
        </p:nvSpPr>
        <p:spPr/>
        <p:txBody>
          <a:bodyPr/>
          <a:lstStyle/>
          <a:p>
            <a:fld id="{A488AEAB-B704-4C56-B90A-7F4949FC2BEF}" type="slidenum">
              <a:rPr lang="en-US" altLang="zh-CN"/>
            </a:fld>
            <a:endParaRPr lang="en-US" altLang="zh-CN"/>
          </a:p>
        </p:txBody>
      </p:sp>
      <p:sp>
        <p:nvSpPr>
          <p:cNvPr id="410626"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10627"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备选事件序列</a:t>
            </a:r>
            <a:r>
              <a:rPr lang="en-US" altLang="zh-CN">
                <a:solidFill>
                  <a:srgbClr val="CC0000"/>
                </a:solidFill>
              </a:rPr>
              <a:t>】</a:t>
            </a:r>
            <a:endParaRPr lang="en-US" altLang="zh-CN">
              <a:solidFill>
                <a:srgbClr val="CC0000"/>
              </a:solidFill>
            </a:endParaRPr>
          </a:p>
          <a:p>
            <a:pPr lvl="1"/>
            <a:r>
              <a:rPr lang="en-US" altLang="en-US">
                <a:solidFill>
                  <a:srgbClr val="0000FF"/>
                </a:solidFill>
              </a:rPr>
              <a:t>A1、删除报销记录</a:t>
            </a:r>
            <a:endParaRPr lang="zh-CN" altLang="en-US">
              <a:solidFill>
                <a:srgbClr val="0000FF"/>
              </a:solidFill>
            </a:endParaRPr>
          </a:p>
          <a:p>
            <a:endParaRPr lang="en-US" altLang="zh-CN">
              <a:solidFill>
                <a:srgbClr val="0000FF"/>
              </a:solidFill>
            </a:endParaRPr>
          </a:p>
        </p:txBody>
      </p:sp>
      <p:pic>
        <p:nvPicPr>
          <p:cNvPr id="410629" name="Picture 5" descr="A1、删除报销记录"/>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990600" y="1905000"/>
            <a:ext cx="7162800" cy="4613275"/>
          </a:xfrm>
          <a:prstGeom prst="rect">
            <a:avLst/>
          </a:prstGeom>
          <a:noFill/>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97E6AC36-022F-46E6-A508-FC1708CA8E28}" type="datetime1">
              <a:rPr lang="zh-CN" altLang="en-US"/>
            </a:fld>
            <a:endParaRPr lang="en-US" altLang="zh-CN"/>
          </a:p>
        </p:txBody>
      </p:sp>
      <p:sp>
        <p:nvSpPr>
          <p:cNvPr id="6" name="灯片编号占位符 4"/>
          <p:cNvSpPr>
            <a:spLocks noGrp="1"/>
          </p:cNvSpPr>
          <p:nvPr>
            <p:ph type="sldNum" sz="quarter" idx="11"/>
          </p:nvPr>
        </p:nvSpPr>
        <p:spPr/>
        <p:txBody>
          <a:bodyPr/>
          <a:lstStyle/>
          <a:p>
            <a:fld id="{06463EE1-E2F6-4FFB-BA50-E3D129A248B1}" type="slidenum">
              <a:rPr lang="en-US" altLang="zh-CN"/>
            </a:fld>
            <a:endParaRPr lang="en-US" altLang="zh-CN"/>
          </a:p>
        </p:txBody>
      </p:sp>
      <p:sp>
        <p:nvSpPr>
          <p:cNvPr id="411650"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11651"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备选事件序列</a:t>
            </a:r>
            <a:r>
              <a:rPr lang="en-US" altLang="zh-CN">
                <a:solidFill>
                  <a:srgbClr val="CC0000"/>
                </a:solidFill>
              </a:rPr>
              <a:t>】</a:t>
            </a:r>
            <a:endParaRPr lang="en-US" altLang="zh-CN">
              <a:solidFill>
                <a:srgbClr val="CC0000"/>
              </a:solidFill>
            </a:endParaRPr>
          </a:p>
          <a:p>
            <a:pPr lvl="1"/>
            <a:r>
              <a:rPr lang="en-US" altLang="en-US">
                <a:solidFill>
                  <a:srgbClr val="0000FF"/>
                </a:solidFill>
              </a:rPr>
              <a:t>A3、保存当月报销单</a:t>
            </a:r>
            <a:endParaRPr lang="zh-CN" altLang="en-US">
              <a:solidFill>
                <a:srgbClr val="0000FF"/>
              </a:solidFill>
            </a:endParaRPr>
          </a:p>
        </p:txBody>
      </p:sp>
      <p:pic>
        <p:nvPicPr>
          <p:cNvPr id="411652" name="Picture 4" descr="A3、保存当月报销单"/>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09600" y="1905000"/>
            <a:ext cx="7848600" cy="4722813"/>
          </a:xfrm>
          <a:prstGeom prst="rect">
            <a:avLst/>
          </a:prstGeom>
          <a:noFill/>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C5A37AA0-0DC1-46E7-A164-2952000E62A8}" type="datetime1">
              <a:rPr lang="zh-CN" altLang="en-US"/>
            </a:fld>
            <a:endParaRPr lang="en-US" altLang="zh-CN"/>
          </a:p>
        </p:txBody>
      </p:sp>
      <p:sp>
        <p:nvSpPr>
          <p:cNvPr id="8" name="灯片编号占位符 4"/>
          <p:cNvSpPr>
            <a:spLocks noGrp="1"/>
          </p:cNvSpPr>
          <p:nvPr>
            <p:ph type="sldNum" sz="quarter" idx="11"/>
          </p:nvPr>
        </p:nvSpPr>
        <p:spPr/>
        <p:txBody>
          <a:bodyPr/>
          <a:lstStyle/>
          <a:p>
            <a:fld id="{015C8F20-F132-4B2D-89DE-8B75125E91E3}" type="slidenum">
              <a:rPr lang="en-US" altLang="zh-CN"/>
            </a:fld>
            <a:endParaRPr lang="en-US" altLang="zh-CN"/>
          </a:p>
        </p:txBody>
      </p:sp>
      <p:sp>
        <p:nvSpPr>
          <p:cNvPr id="413698"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1369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备选事件序列</a:t>
            </a:r>
            <a:r>
              <a:rPr lang="en-US" altLang="zh-CN">
                <a:solidFill>
                  <a:srgbClr val="CC0000"/>
                </a:solidFill>
              </a:rPr>
              <a:t>】</a:t>
            </a:r>
            <a:endParaRPr lang="en-US" altLang="zh-CN">
              <a:solidFill>
                <a:srgbClr val="CC0000"/>
              </a:solidFill>
            </a:endParaRPr>
          </a:p>
          <a:p>
            <a:pPr lvl="1"/>
            <a:r>
              <a:rPr lang="en-US" altLang="en-US">
                <a:solidFill>
                  <a:srgbClr val="0000FF"/>
                </a:solidFill>
              </a:rPr>
              <a:t>A4、报销记录不合理</a:t>
            </a:r>
            <a:endParaRPr lang="zh-CN" altLang="en-US">
              <a:solidFill>
                <a:srgbClr val="0000FF"/>
              </a:solidFill>
            </a:endParaRPr>
          </a:p>
        </p:txBody>
      </p:sp>
      <p:pic>
        <p:nvPicPr>
          <p:cNvPr id="413701" name="Picture 5" descr="A4、报销记录不合理"/>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371600" y="876299"/>
            <a:ext cx="7210425" cy="7386863"/>
          </a:xfrm>
          <a:prstGeom prst="rect">
            <a:avLst/>
          </a:prstGeom>
          <a:noFill/>
        </p:spPr>
      </p:pic>
      <p:sp>
        <p:nvSpPr>
          <p:cNvPr id="413702" name="Rectangle 6"/>
          <p:cNvSpPr>
            <a:spLocks noChangeArrowheads="1"/>
          </p:cNvSpPr>
          <p:nvPr/>
        </p:nvSpPr>
        <p:spPr bwMode="auto">
          <a:xfrm>
            <a:off x="838200" y="5638800"/>
            <a:ext cx="7543800" cy="946150"/>
          </a:xfrm>
          <a:prstGeom prst="rect">
            <a:avLst/>
          </a:prstGeom>
          <a:solidFill>
            <a:srgbClr val="FFFFCC"/>
          </a:solidFill>
          <a:ln w="9525">
            <a:noFill/>
            <a:miter lim="800000"/>
          </a:ln>
          <a:effectLst/>
        </p:spPr>
        <p:txBody>
          <a:bodyPr>
            <a:spAutoFit/>
          </a:bodyPr>
          <a:lstStyle/>
          <a:p>
            <a:pPr lvl="2"/>
            <a:r>
              <a:rPr lang="zh-CN" altLang="en-US" sz="2800" b="1">
                <a:solidFill>
                  <a:srgbClr val="CC0000"/>
                </a:solidFill>
                <a:ea typeface="黑体" panose="02010609060101010101" charset="-122"/>
              </a:rPr>
              <a:t>返回</a:t>
            </a:r>
            <a:r>
              <a:rPr lang="en-US" altLang="zh-CN" sz="2800" b="1">
                <a:solidFill>
                  <a:srgbClr val="CC0000"/>
                </a:solidFill>
                <a:ea typeface="黑体" panose="02010609060101010101" charset="-122"/>
              </a:rPr>
              <a:t>(Return)</a:t>
            </a:r>
            <a:r>
              <a:rPr lang="zh-CN" altLang="en-US" sz="2800" b="1">
                <a:solidFill>
                  <a:srgbClr val="CC0000"/>
                </a:solidFill>
                <a:ea typeface="黑体" panose="02010609060101010101" charset="-122"/>
              </a:rPr>
              <a:t>消息</a:t>
            </a:r>
            <a:endParaRPr lang="zh-CN" altLang="en-US" sz="2800" b="1">
              <a:solidFill>
                <a:srgbClr val="CC0000"/>
              </a:solidFill>
              <a:ea typeface="黑体" panose="02010609060101010101" charset="-122"/>
            </a:endParaRPr>
          </a:p>
          <a:p>
            <a:pPr lvl="2"/>
            <a:r>
              <a:rPr lang="zh-CN" altLang="en-US" sz="2800" b="1">
                <a:ea typeface="黑体" panose="02010609060101010101" charset="-122"/>
              </a:rPr>
              <a:t>完成</a:t>
            </a:r>
            <a:r>
              <a:rPr lang="en-US" altLang="zh-CN" sz="2800" b="1">
                <a:solidFill>
                  <a:srgbClr val="CC0000"/>
                </a:solidFill>
                <a:ea typeface="黑体" panose="02010609060101010101" charset="-122"/>
              </a:rPr>
              <a:t>(Call)</a:t>
            </a:r>
            <a:r>
              <a:rPr lang="zh-CN" altLang="en-US" sz="2800" b="1">
                <a:solidFill>
                  <a:srgbClr val="CC0000"/>
                </a:solidFill>
                <a:ea typeface="黑体" panose="02010609060101010101" charset="-122"/>
              </a:rPr>
              <a:t>消息</a:t>
            </a:r>
            <a:r>
              <a:rPr lang="zh-CN" altLang="en-US" sz="2800" b="1">
                <a:ea typeface="黑体" panose="02010609060101010101" charset="-122"/>
              </a:rPr>
              <a:t>指定的功能中</a:t>
            </a:r>
            <a:r>
              <a:rPr lang="zh-CN" altLang="en-US" sz="2800" b="1">
                <a:solidFill>
                  <a:srgbClr val="0000FF"/>
                </a:solidFill>
                <a:ea typeface="黑体" panose="02010609060101010101" charset="-122"/>
              </a:rPr>
              <a:t>出现异常</a:t>
            </a:r>
            <a:endParaRPr lang="zh-CN" altLang="en-US" sz="2800" b="1">
              <a:ea typeface="黑体" panose="02010609060101010101" charset="-122"/>
            </a:endParaRPr>
          </a:p>
        </p:txBody>
      </p:sp>
      <p:sp>
        <p:nvSpPr>
          <p:cNvPr id="413703" name="AutoShape 7"/>
          <p:cNvSpPr>
            <a:spLocks noChangeArrowheads="1"/>
          </p:cNvSpPr>
          <p:nvPr/>
        </p:nvSpPr>
        <p:spPr bwMode="auto">
          <a:xfrm rot="10800000">
            <a:off x="6019800" y="5105400"/>
            <a:ext cx="304800" cy="533400"/>
          </a:xfrm>
          <a:prstGeom prst="downArrow">
            <a:avLst>
              <a:gd name="adj1" fmla="val 50000"/>
              <a:gd name="adj2" fmla="val 57143"/>
            </a:avLst>
          </a:prstGeom>
          <a:solidFill>
            <a:schemeClr val="accent1"/>
          </a:solidFill>
          <a:ln w="9525">
            <a:solidFill>
              <a:schemeClr val="tx1"/>
            </a:solidFill>
            <a:miter lim="800000"/>
          </a:ln>
          <a:effectLst/>
        </p:spPr>
        <p:txBody>
          <a:bodyPr vert="eaVert" wrap="none" anchor="ctr"/>
          <a:lstStyle/>
          <a:p>
            <a:endParaRPr lang="zh-CN" altLang="en-US"/>
          </a:p>
        </p:txBody>
      </p:sp>
      <p:sp>
        <p:nvSpPr>
          <p:cNvPr id="9" name="AutoShape 7"/>
          <p:cNvSpPr>
            <a:spLocks noChangeArrowheads="1"/>
          </p:cNvSpPr>
          <p:nvPr/>
        </p:nvSpPr>
        <p:spPr bwMode="auto">
          <a:xfrm rot="10800000">
            <a:off x="3886200" y="5257800"/>
            <a:ext cx="228600" cy="381000"/>
          </a:xfrm>
          <a:prstGeom prst="downArrow">
            <a:avLst>
              <a:gd name="adj1" fmla="val 50000"/>
              <a:gd name="adj2" fmla="val 57143"/>
            </a:avLst>
          </a:prstGeom>
          <a:solidFill>
            <a:schemeClr val="accent1"/>
          </a:solidFill>
          <a:ln w="9525">
            <a:solidFill>
              <a:schemeClr val="tx1"/>
            </a:solidFill>
            <a:miter lim="800000"/>
          </a:ln>
          <a:effectLst/>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413702"/>
                                        </p:tgtEl>
                                        <p:attrNameLst>
                                          <p:attrName>style.visibility</p:attrName>
                                        </p:attrNameLst>
                                      </p:cBhvr>
                                      <p:to>
                                        <p:strVal val="visible"/>
                                      </p:to>
                                    </p:set>
                                    <p:animEffect transition="in" filter="strips(upRight)">
                                      <p:cBhvr>
                                        <p:cTn id="7" dur="500"/>
                                        <p:tgtEl>
                                          <p:spTgt spid="413702"/>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413703"/>
                                        </p:tgtEl>
                                        <p:attrNameLst>
                                          <p:attrName>style.visibility</p:attrName>
                                        </p:attrNameLst>
                                      </p:cBhvr>
                                      <p:to>
                                        <p:strVal val="visible"/>
                                      </p:to>
                                    </p:set>
                                    <p:animEffect transition="in" filter="strips(upRight)">
                                      <p:cBhvr>
                                        <p:cTn id="10" dur="500"/>
                                        <p:tgtEl>
                                          <p:spTgt spid="413703"/>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upRigh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2" grpId="0" animBg="1"/>
      <p:bldP spid="413703"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AE49965-18CA-4A47-9956-73D1B4C482AC}" type="datetime1">
              <a:rPr lang="zh-CN" altLang="en-US"/>
            </a:fld>
            <a:endParaRPr lang="en-US" altLang="zh-CN"/>
          </a:p>
        </p:txBody>
      </p:sp>
      <p:sp>
        <p:nvSpPr>
          <p:cNvPr id="6" name="灯片编号占位符 4"/>
          <p:cNvSpPr>
            <a:spLocks noGrp="1"/>
          </p:cNvSpPr>
          <p:nvPr>
            <p:ph type="sldNum" sz="quarter" idx="11"/>
          </p:nvPr>
        </p:nvSpPr>
        <p:spPr/>
        <p:txBody>
          <a:bodyPr/>
          <a:lstStyle/>
          <a:p>
            <a:fld id="{7CB71D8B-614A-4143-BF9E-6E309B800D1B}" type="slidenum">
              <a:rPr lang="en-US" altLang="zh-CN"/>
            </a:fld>
            <a:endParaRPr lang="en-US" altLang="zh-CN"/>
          </a:p>
        </p:txBody>
      </p:sp>
      <p:sp>
        <p:nvSpPr>
          <p:cNvPr id="53250" name="Rectangle 2"/>
          <p:cNvSpPr>
            <a:spLocks noGrp="1" noChangeArrowheads="1"/>
          </p:cNvSpPr>
          <p:nvPr>
            <p:ph type="title"/>
          </p:nvPr>
        </p:nvSpPr>
        <p:spPr/>
        <p:txBody>
          <a:bodyPr/>
          <a:lstStyle/>
          <a:p>
            <a:r>
              <a:rPr kumimoji="1" lang="en-US" altLang="zh-CN" dirty="0"/>
              <a:t>9.2</a:t>
            </a:r>
            <a:r>
              <a:rPr kumimoji="1" lang="zh-CN" altLang="en-US" dirty="0"/>
              <a:t>面向对象基本概念</a:t>
            </a:r>
            <a:endParaRPr kumimoji="1" lang="zh-CN" altLang="en-US" dirty="0"/>
          </a:p>
        </p:txBody>
      </p:sp>
      <p:sp>
        <p:nvSpPr>
          <p:cNvPr id="53251" name="Rectangle 3"/>
          <p:cNvSpPr>
            <a:spLocks noGrp="1" noChangeArrowheads="1"/>
          </p:cNvSpPr>
          <p:nvPr>
            <p:ph type="body" idx="1"/>
          </p:nvPr>
        </p:nvSpPr>
        <p:spPr/>
        <p:txBody>
          <a:bodyPr/>
          <a:lstStyle/>
          <a:p>
            <a:r>
              <a:rPr lang="en-US" altLang="zh-CN" dirty="0" err="1">
                <a:solidFill>
                  <a:srgbClr val="CC0000"/>
                </a:solidFill>
              </a:rPr>
              <a:t>Coad</a:t>
            </a:r>
            <a:r>
              <a:rPr lang="zh-CN" altLang="en-US" dirty="0">
                <a:solidFill>
                  <a:srgbClr val="CC0000"/>
                </a:solidFill>
              </a:rPr>
              <a:t>和</a:t>
            </a:r>
            <a:r>
              <a:rPr lang="en-US" altLang="zh-CN" dirty="0">
                <a:solidFill>
                  <a:srgbClr val="CC0000"/>
                </a:solidFill>
              </a:rPr>
              <a:t>Yourdon</a:t>
            </a:r>
            <a:r>
              <a:rPr lang="zh-CN" altLang="en-US" dirty="0">
                <a:solidFill>
                  <a:srgbClr val="CC0000"/>
                </a:solidFill>
              </a:rPr>
              <a:t>的定义：</a:t>
            </a:r>
            <a:endParaRPr lang="zh-CN" altLang="en-US" dirty="0">
              <a:solidFill>
                <a:srgbClr val="CC0000"/>
              </a:solidFill>
            </a:endParaRPr>
          </a:p>
          <a:p>
            <a:endParaRPr lang="en-US" altLang="zh-CN" dirty="0">
              <a:solidFill>
                <a:srgbClr val="CC0000"/>
              </a:solidFill>
            </a:endParaRPr>
          </a:p>
        </p:txBody>
      </p:sp>
      <p:sp>
        <p:nvSpPr>
          <p:cNvPr id="53252" name="Rectangle 4"/>
          <p:cNvSpPr>
            <a:spLocks noChangeArrowheads="1"/>
          </p:cNvSpPr>
          <p:nvPr/>
        </p:nvSpPr>
        <p:spPr bwMode="auto">
          <a:xfrm>
            <a:off x="1524000" y="3657600"/>
            <a:ext cx="6297613" cy="641350"/>
          </a:xfrm>
          <a:prstGeom prst="rect">
            <a:avLst/>
          </a:prstGeom>
          <a:solidFill>
            <a:srgbClr val="FF0000"/>
          </a:solidFill>
          <a:ln w="9525">
            <a:noFill/>
            <a:miter lim="800000"/>
          </a:ln>
          <a:effectLst/>
        </p:spPr>
        <p:txBody>
          <a:bodyPr wrap="none">
            <a:spAutoFit/>
          </a:bodyPr>
          <a:lstStyle/>
          <a:p>
            <a:pPr algn="l"/>
            <a:r>
              <a:rPr lang="zh-CN" altLang="en-US" b="1" dirty="0">
                <a:solidFill>
                  <a:schemeClr val="bg1"/>
                </a:solidFill>
                <a:ea typeface="黑体" panose="02010609060101010101" charset="-122"/>
              </a:rPr>
              <a:t>面向对象</a:t>
            </a:r>
            <a:r>
              <a:rPr lang="en-US" altLang="zh-CN" b="1" dirty="0">
                <a:solidFill>
                  <a:schemeClr val="bg1"/>
                </a:solidFill>
                <a:ea typeface="黑体" panose="02010609060101010101" charset="-122"/>
              </a:rPr>
              <a:t>=</a:t>
            </a:r>
            <a:r>
              <a:rPr lang="zh-CN" altLang="en-US" b="1" dirty="0">
                <a:solidFill>
                  <a:schemeClr val="bg1"/>
                </a:solidFill>
                <a:ea typeface="黑体" panose="02010609060101010101" charset="-122"/>
              </a:rPr>
              <a:t>对象</a:t>
            </a:r>
            <a:r>
              <a:rPr lang="en-US" altLang="zh-CN" b="1" dirty="0">
                <a:solidFill>
                  <a:schemeClr val="bg1"/>
                </a:solidFill>
                <a:ea typeface="黑体" panose="02010609060101010101" charset="-122"/>
              </a:rPr>
              <a:t>+</a:t>
            </a:r>
            <a:r>
              <a:rPr lang="zh-CN" altLang="en-US" b="1" dirty="0">
                <a:solidFill>
                  <a:schemeClr val="bg1"/>
                </a:solidFill>
                <a:ea typeface="黑体" panose="02010609060101010101" charset="-122"/>
              </a:rPr>
              <a:t>类</a:t>
            </a:r>
            <a:r>
              <a:rPr lang="en-US" altLang="zh-CN" b="1" dirty="0">
                <a:solidFill>
                  <a:schemeClr val="bg1"/>
                </a:solidFill>
                <a:ea typeface="黑体" panose="02010609060101010101" charset="-122"/>
              </a:rPr>
              <a:t>+</a:t>
            </a:r>
            <a:r>
              <a:rPr lang="zh-CN" altLang="en-US" b="1" dirty="0">
                <a:solidFill>
                  <a:schemeClr val="bg1"/>
                </a:solidFill>
                <a:ea typeface="黑体" panose="02010609060101010101" charset="-122"/>
              </a:rPr>
              <a:t>继承</a:t>
            </a:r>
            <a:r>
              <a:rPr lang="en-US" altLang="zh-CN" b="1" dirty="0">
                <a:solidFill>
                  <a:schemeClr val="bg1"/>
                </a:solidFill>
                <a:ea typeface="黑体" panose="02010609060101010101" charset="-122"/>
              </a:rPr>
              <a:t>+</a:t>
            </a:r>
            <a:r>
              <a:rPr lang="zh-CN" altLang="en-US" b="1" dirty="0">
                <a:solidFill>
                  <a:schemeClr val="bg1"/>
                </a:solidFill>
                <a:ea typeface="黑体" panose="02010609060101010101" charset="-122"/>
              </a:rPr>
              <a:t>通信</a:t>
            </a:r>
            <a:endParaRPr lang="zh-CN" altLang="en-US" b="1" dirty="0">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anim calcmode="lin" valueType="num">
                                      <p:cBhvr additive="base">
                                        <p:cTn id="7" dur="500" fill="hold"/>
                                        <p:tgtEl>
                                          <p:spTgt spid="53252"/>
                                        </p:tgtEl>
                                        <p:attrNameLst>
                                          <p:attrName>ppt_x</p:attrName>
                                        </p:attrNameLst>
                                      </p:cBhvr>
                                      <p:tavLst>
                                        <p:tav tm="0">
                                          <p:val>
                                            <p:strVal val="#ppt_x"/>
                                          </p:val>
                                        </p:tav>
                                        <p:tav tm="100000">
                                          <p:val>
                                            <p:strVal val="#ppt_x"/>
                                          </p:val>
                                        </p:tav>
                                      </p:tavLst>
                                    </p:anim>
                                    <p:anim calcmode="lin" valueType="num">
                                      <p:cBhvr additive="base">
                                        <p:cTn id="8"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5B2AFC41-E648-4562-BC99-051F52926BC3}" type="datetime1">
              <a:rPr lang="zh-CN" altLang="en-US"/>
            </a:fld>
            <a:endParaRPr lang="en-US" altLang="zh-CN"/>
          </a:p>
        </p:txBody>
      </p:sp>
      <p:sp>
        <p:nvSpPr>
          <p:cNvPr id="8" name="灯片编号占位符 4"/>
          <p:cNvSpPr>
            <a:spLocks noGrp="1"/>
          </p:cNvSpPr>
          <p:nvPr>
            <p:ph type="sldNum" sz="quarter" idx="11"/>
          </p:nvPr>
        </p:nvSpPr>
        <p:spPr/>
        <p:txBody>
          <a:bodyPr/>
          <a:lstStyle/>
          <a:p>
            <a:fld id="{EF5165AB-8712-41AF-AE59-3ACE41436DE6}" type="slidenum">
              <a:rPr lang="en-US" altLang="zh-CN"/>
            </a:fld>
            <a:endParaRPr lang="en-US" altLang="zh-CN"/>
          </a:p>
        </p:txBody>
      </p:sp>
      <p:sp>
        <p:nvSpPr>
          <p:cNvPr id="414722"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14723"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备选事件序列</a:t>
            </a:r>
            <a:r>
              <a:rPr lang="en-US" altLang="zh-CN">
                <a:solidFill>
                  <a:srgbClr val="CC0000"/>
                </a:solidFill>
              </a:rPr>
              <a:t>】</a:t>
            </a:r>
            <a:endParaRPr lang="en-US" altLang="zh-CN">
              <a:solidFill>
                <a:srgbClr val="CC0000"/>
              </a:solidFill>
            </a:endParaRPr>
          </a:p>
          <a:p>
            <a:pPr lvl="1"/>
            <a:r>
              <a:rPr lang="en-US" altLang="en-US">
                <a:solidFill>
                  <a:srgbClr val="0000FF"/>
                </a:solidFill>
              </a:rPr>
              <a:t>A</a:t>
            </a:r>
            <a:r>
              <a:rPr lang="en-US" altLang="zh-CN">
                <a:solidFill>
                  <a:srgbClr val="0000FF"/>
                </a:solidFill>
              </a:rPr>
              <a:t>5</a:t>
            </a:r>
            <a:r>
              <a:rPr lang="en-US" altLang="en-US">
                <a:solidFill>
                  <a:srgbClr val="0000FF"/>
                </a:solidFill>
              </a:rPr>
              <a:t>、人事数据库不可用</a:t>
            </a:r>
            <a:endParaRPr lang="zh-CN" altLang="en-US">
              <a:solidFill>
                <a:srgbClr val="0000FF"/>
              </a:solidFill>
            </a:endParaRPr>
          </a:p>
        </p:txBody>
      </p:sp>
      <p:pic>
        <p:nvPicPr>
          <p:cNvPr id="414724" name="Picture 4" descr="A5、人事数据库不可用"/>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533400" y="2116138"/>
            <a:ext cx="7924800" cy="4741862"/>
          </a:xfrm>
          <a:prstGeom prst="rect">
            <a:avLst/>
          </a:prstGeom>
          <a:noFill/>
        </p:spPr>
      </p:pic>
      <p:sp>
        <p:nvSpPr>
          <p:cNvPr id="414726" name="AutoShape 6"/>
          <p:cNvSpPr>
            <a:spLocks noChangeArrowheads="1"/>
          </p:cNvSpPr>
          <p:nvPr/>
        </p:nvSpPr>
        <p:spPr bwMode="auto">
          <a:xfrm rot="10800000">
            <a:off x="6705600" y="4267200"/>
            <a:ext cx="533400" cy="1219200"/>
          </a:xfrm>
          <a:prstGeom prst="downArrow">
            <a:avLst>
              <a:gd name="adj1" fmla="val 50000"/>
              <a:gd name="adj2" fmla="val 57143"/>
            </a:avLst>
          </a:prstGeom>
          <a:solidFill>
            <a:schemeClr val="accent1"/>
          </a:solidFill>
          <a:ln w="9525">
            <a:solidFill>
              <a:schemeClr val="tx1"/>
            </a:solidFill>
            <a:miter lim="800000"/>
          </a:ln>
          <a:effectLst/>
        </p:spPr>
        <p:txBody>
          <a:bodyPr vert="eaVert" wrap="none" anchor="ctr"/>
          <a:lstStyle/>
          <a:p>
            <a:endParaRPr lang="zh-CN" altLang="en-US"/>
          </a:p>
        </p:txBody>
      </p:sp>
      <p:sp>
        <p:nvSpPr>
          <p:cNvPr id="9" name="AutoShape 6"/>
          <p:cNvSpPr>
            <a:spLocks noChangeArrowheads="1"/>
          </p:cNvSpPr>
          <p:nvPr/>
        </p:nvSpPr>
        <p:spPr bwMode="auto">
          <a:xfrm rot="10800000">
            <a:off x="4114800" y="4800600"/>
            <a:ext cx="457200" cy="762000"/>
          </a:xfrm>
          <a:prstGeom prst="downArrow">
            <a:avLst>
              <a:gd name="adj1" fmla="val 50000"/>
              <a:gd name="adj2" fmla="val 57143"/>
            </a:avLst>
          </a:prstGeom>
          <a:solidFill>
            <a:schemeClr val="accent1"/>
          </a:solidFill>
          <a:ln w="9525">
            <a:solidFill>
              <a:schemeClr val="tx1"/>
            </a:solidFill>
            <a:miter lim="800000"/>
          </a:ln>
          <a:effectLst/>
        </p:spPr>
        <p:txBody>
          <a:bodyPr vert="eaVert" wrap="none" anchor="ctr"/>
          <a:lstStyle/>
          <a:p>
            <a:endParaRPr lang="zh-CN" altLang="en-US"/>
          </a:p>
        </p:txBody>
      </p:sp>
      <p:sp>
        <p:nvSpPr>
          <p:cNvPr id="10" name="AutoShape 6"/>
          <p:cNvSpPr>
            <a:spLocks noChangeArrowheads="1"/>
          </p:cNvSpPr>
          <p:nvPr/>
        </p:nvSpPr>
        <p:spPr bwMode="auto">
          <a:xfrm rot="10800000">
            <a:off x="2057400" y="5257800"/>
            <a:ext cx="304800" cy="609600"/>
          </a:xfrm>
          <a:prstGeom prst="downArrow">
            <a:avLst>
              <a:gd name="adj1" fmla="val 50000"/>
              <a:gd name="adj2" fmla="val 63025"/>
            </a:avLst>
          </a:prstGeom>
          <a:solidFill>
            <a:schemeClr val="accent1"/>
          </a:solidFill>
          <a:ln w="9525">
            <a:solidFill>
              <a:schemeClr val="tx1"/>
            </a:solidFill>
            <a:miter lim="800000"/>
          </a:ln>
          <a:effectLst/>
        </p:spPr>
        <p:txBody>
          <a:bodyPr vert="eaVert" wrap="none" anchor="ctr"/>
          <a:lstStyle/>
          <a:p>
            <a:endParaRPr lang="zh-CN" altLang="en-US"/>
          </a:p>
        </p:txBody>
      </p:sp>
      <p:sp>
        <p:nvSpPr>
          <p:cNvPr id="414725" name="Rectangle 5"/>
          <p:cNvSpPr>
            <a:spLocks noChangeArrowheads="1"/>
          </p:cNvSpPr>
          <p:nvPr/>
        </p:nvSpPr>
        <p:spPr bwMode="auto">
          <a:xfrm>
            <a:off x="1371600" y="5638800"/>
            <a:ext cx="7391400" cy="946150"/>
          </a:xfrm>
          <a:prstGeom prst="rect">
            <a:avLst/>
          </a:prstGeom>
          <a:solidFill>
            <a:srgbClr val="FFFFCC"/>
          </a:solidFill>
          <a:ln w="9525">
            <a:noFill/>
            <a:miter lim="800000"/>
          </a:ln>
          <a:effectLst/>
        </p:spPr>
        <p:txBody>
          <a:bodyPr>
            <a:spAutoFit/>
          </a:bodyPr>
          <a:lstStyle/>
          <a:p>
            <a:pPr lvl="2"/>
            <a:r>
              <a:rPr lang="zh-CN" altLang="en-US" sz="2800" b="1">
                <a:solidFill>
                  <a:srgbClr val="CC0000"/>
                </a:solidFill>
                <a:ea typeface="黑体" panose="02010609060101010101" charset="-122"/>
              </a:rPr>
              <a:t>返回</a:t>
            </a:r>
            <a:r>
              <a:rPr lang="en-US" altLang="zh-CN" sz="2800" b="1">
                <a:solidFill>
                  <a:srgbClr val="CC0000"/>
                </a:solidFill>
                <a:ea typeface="黑体" panose="02010609060101010101" charset="-122"/>
              </a:rPr>
              <a:t>(Return)</a:t>
            </a:r>
            <a:r>
              <a:rPr lang="zh-CN" altLang="en-US" sz="2800" b="1">
                <a:solidFill>
                  <a:srgbClr val="CC0000"/>
                </a:solidFill>
                <a:ea typeface="黑体" panose="02010609060101010101" charset="-122"/>
              </a:rPr>
              <a:t>消息</a:t>
            </a:r>
            <a:endParaRPr lang="zh-CN" altLang="en-US" sz="2800" b="1">
              <a:solidFill>
                <a:srgbClr val="CC0000"/>
              </a:solidFill>
              <a:ea typeface="黑体" panose="02010609060101010101" charset="-122"/>
            </a:endParaRPr>
          </a:p>
          <a:p>
            <a:pPr lvl="2"/>
            <a:r>
              <a:rPr lang="zh-CN" altLang="en-US" sz="2800" b="1">
                <a:ea typeface="黑体" panose="02010609060101010101" charset="-122"/>
              </a:rPr>
              <a:t>完成</a:t>
            </a:r>
            <a:r>
              <a:rPr lang="en-US" altLang="zh-CN" sz="2800" b="1">
                <a:solidFill>
                  <a:srgbClr val="CC0000"/>
                </a:solidFill>
                <a:ea typeface="黑体" panose="02010609060101010101" charset="-122"/>
              </a:rPr>
              <a:t>(Call)</a:t>
            </a:r>
            <a:r>
              <a:rPr lang="zh-CN" altLang="en-US" sz="2800" b="1">
                <a:solidFill>
                  <a:srgbClr val="CC0000"/>
                </a:solidFill>
                <a:ea typeface="黑体" panose="02010609060101010101" charset="-122"/>
              </a:rPr>
              <a:t>消息</a:t>
            </a:r>
            <a:r>
              <a:rPr lang="zh-CN" altLang="en-US" sz="2800" b="1">
                <a:ea typeface="黑体" panose="02010609060101010101" charset="-122"/>
              </a:rPr>
              <a:t>指定的功能中</a:t>
            </a:r>
            <a:r>
              <a:rPr lang="zh-CN" altLang="en-US" sz="2800" b="1">
                <a:solidFill>
                  <a:srgbClr val="0000FF"/>
                </a:solidFill>
                <a:ea typeface="黑体" panose="02010609060101010101" charset="-122"/>
              </a:rPr>
              <a:t>出现异常</a:t>
            </a:r>
            <a:endParaRPr lang="zh-CN" altLang="en-US" sz="2800" b="1">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414725"/>
                                        </p:tgtEl>
                                        <p:attrNameLst>
                                          <p:attrName>style.visibility</p:attrName>
                                        </p:attrNameLst>
                                      </p:cBhvr>
                                      <p:to>
                                        <p:strVal val="visible"/>
                                      </p:to>
                                    </p:set>
                                    <p:animEffect transition="in" filter="strips(upRight)">
                                      <p:cBhvr>
                                        <p:cTn id="7" dur="500"/>
                                        <p:tgtEl>
                                          <p:spTgt spid="414725"/>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414726"/>
                                        </p:tgtEl>
                                        <p:attrNameLst>
                                          <p:attrName>style.visibility</p:attrName>
                                        </p:attrNameLst>
                                      </p:cBhvr>
                                      <p:to>
                                        <p:strVal val="visible"/>
                                      </p:to>
                                    </p:set>
                                    <p:animEffect transition="in" filter="strips(upRight)">
                                      <p:cBhvr>
                                        <p:cTn id="10" dur="500"/>
                                        <p:tgtEl>
                                          <p:spTgt spid="414726"/>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upRight)">
                                      <p:cBhvr>
                                        <p:cTn id="13" dur="500"/>
                                        <p:tgtEl>
                                          <p:spTgt spid="9"/>
                                        </p:tgtEl>
                                      </p:cBhvr>
                                    </p:animEffect>
                                  </p:childTnLst>
                                </p:cTn>
                              </p:par>
                              <p:par>
                                <p:cTn id="14" presetID="18" presetClass="entr" presetSubtype="3"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6" grpId="0" animBg="1"/>
      <p:bldP spid="9" grpId="0" animBg="1"/>
      <p:bldP spid="10" grpId="0" animBg="1"/>
      <p:bldP spid="414725"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94A94254-9E31-4CEB-97B5-FAAFC68ED062}" type="datetime1">
              <a:rPr lang="zh-CN" altLang="en-US"/>
            </a:fld>
            <a:endParaRPr lang="en-US" altLang="zh-CN"/>
          </a:p>
        </p:txBody>
      </p:sp>
      <p:sp>
        <p:nvSpPr>
          <p:cNvPr id="8" name="灯片编号占位符 4"/>
          <p:cNvSpPr>
            <a:spLocks noGrp="1"/>
          </p:cNvSpPr>
          <p:nvPr>
            <p:ph type="sldNum" sz="quarter" idx="11"/>
          </p:nvPr>
        </p:nvSpPr>
        <p:spPr/>
        <p:txBody>
          <a:bodyPr/>
          <a:lstStyle/>
          <a:p>
            <a:fld id="{71DF9810-55A9-43E4-B422-9F3F651E89A2}" type="slidenum">
              <a:rPr lang="en-US" altLang="zh-CN"/>
            </a:fld>
            <a:endParaRPr lang="en-US" altLang="zh-CN"/>
          </a:p>
        </p:txBody>
      </p:sp>
      <p:sp>
        <p:nvSpPr>
          <p:cNvPr id="415746"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sp>
        <p:nvSpPr>
          <p:cNvPr id="415747"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备选事件序列</a:t>
            </a:r>
            <a:r>
              <a:rPr lang="en-US" altLang="zh-CN">
                <a:solidFill>
                  <a:srgbClr val="CC0000"/>
                </a:solidFill>
              </a:rPr>
              <a:t>】</a:t>
            </a:r>
            <a:endParaRPr lang="en-US" altLang="zh-CN">
              <a:solidFill>
                <a:srgbClr val="CC0000"/>
              </a:solidFill>
            </a:endParaRPr>
          </a:p>
          <a:p>
            <a:pPr lvl="1"/>
            <a:r>
              <a:rPr lang="en-US" altLang="en-US">
                <a:solidFill>
                  <a:srgbClr val="0000FF"/>
                </a:solidFill>
              </a:rPr>
              <a:t>A</a:t>
            </a:r>
            <a:r>
              <a:rPr lang="en-US" altLang="zh-CN">
                <a:solidFill>
                  <a:srgbClr val="0000FF"/>
                </a:solidFill>
              </a:rPr>
              <a:t>6</a:t>
            </a:r>
            <a:r>
              <a:rPr lang="en-US" altLang="en-US">
                <a:solidFill>
                  <a:srgbClr val="0000FF"/>
                </a:solidFill>
              </a:rPr>
              <a:t>、邮件未及时发出</a:t>
            </a:r>
            <a:endParaRPr lang="zh-CN" altLang="en-US">
              <a:solidFill>
                <a:srgbClr val="0000FF"/>
              </a:solidFill>
            </a:endParaRPr>
          </a:p>
        </p:txBody>
      </p:sp>
      <p:pic>
        <p:nvPicPr>
          <p:cNvPr id="415748" name="Picture 4" descr="A6、邮件未及时发出"/>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990600" y="1905000"/>
            <a:ext cx="7315200" cy="4573588"/>
          </a:xfrm>
          <a:prstGeom prst="rect">
            <a:avLst/>
          </a:prstGeom>
          <a:noFill/>
        </p:spPr>
      </p:pic>
      <p:sp>
        <p:nvSpPr>
          <p:cNvPr id="415749" name="Rectangle 5"/>
          <p:cNvSpPr>
            <a:spLocks noChangeArrowheads="1"/>
          </p:cNvSpPr>
          <p:nvPr/>
        </p:nvSpPr>
        <p:spPr bwMode="auto">
          <a:xfrm>
            <a:off x="914400" y="5638800"/>
            <a:ext cx="7467600" cy="946150"/>
          </a:xfrm>
          <a:prstGeom prst="rect">
            <a:avLst/>
          </a:prstGeom>
          <a:solidFill>
            <a:srgbClr val="FFFFCC"/>
          </a:solidFill>
          <a:ln w="9525">
            <a:noFill/>
            <a:miter lim="800000"/>
          </a:ln>
          <a:effectLst/>
        </p:spPr>
        <p:txBody>
          <a:bodyPr>
            <a:spAutoFit/>
          </a:bodyPr>
          <a:lstStyle/>
          <a:p>
            <a:pPr lvl="2"/>
            <a:r>
              <a:rPr lang="zh-CN" altLang="en-US" sz="2800" b="1">
                <a:solidFill>
                  <a:srgbClr val="CC0000"/>
                </a:solidFill>
                <a:ea typeface="黑体" panose="02010609060101010101" charset="-122"/>
              </a:rPr>
              <a:t>返回</a:t>
            </a:r>
            <a:r>
              <a:rPr lang="en-US" altLang="zh-CN" sz="2800" b="1">
                <a:solidFill>
                  <a:srgbClr val="CC0000"/>
                </a:solidFill>
                <a:ea typeface="黑体" panose="02010609060101010101" charset="-122"/>
              </a:rPr>
              <a:t>(Return)</a:t>
            </a:r>
            <a:r>
              <a:rPr lang="zh-CN" altLang="en-US" sz="2800" b="1">
                <a:solidFill>
                  <a:srgbClr val="CC0000"/>
                </a:solidFill>
                <a:ea typeface="黑体" panose="02010609060101010101" charset="-122"/>
              </a:rPr>
              <a:t>消息</a:t>
            </a:r>
            <a:endParaRPr lang="zh-CN" altLang="en-US" sz="2800" b="1">
              <a:solidFill>
                <a:srgbClr val="CC0000"/>
              </a:solidFill>
              <a:ea typeface="黑体" panose="02010609060101010101" charset="-122"/>
            </a:endParaRPr>
          </a:p>
          <a:p>
            <a:pPr lvl="2"/>
            <a:r>
              <a:rPr lang="zh-CN" altLang="en-US" sz="2800" b="1">
                <a:ea typeface="黑体" panose="02010609060101010101" charset="-122"/>
              </a:rPr>
              <a:t>完成</a:t>
            </a:r>
            <a:r>
              <a:rPr lang="en-US" altLang="zh-CN" sz="2800" b="1">
                <a:solidFill>
                  <a:srgbClr val="CC0000"/>
                </a:solidFill>
                <a:ea typeface="黑体" panose="02010609060101010101" charset="-122"/>
              </a:rPr>
              <a:t>(Call)</a:t>
            </a:r>
            <a:r>
              <a:rPr lang="zh-CN" altLang="en-US" sz="2800" b="1">
                <a:solidFill>
                  <a:srgbClr val="CC0000"/>
                </a:solidFill>
                <a:ea typeface="黑体" panose="02010609060101010101" charset="-122"/>
              </a:rPr>
              <a:t>消息</a:t>
            </a:r>
            <a:r>
              <a:rPr lang="zh-CN" altLang="en-US" sz="2800" b="1">
                <a:ea typeface="黑体" panose="02010609060101010101" charset="-122"/>
              </a:rPr>
              <a:t>指定的功能中</a:t>
            </a:r>
            <a:r>
              <a:rPr lang="zh-CN" altLang="en-US" sz="2800" b="1">
                <a:solidFill>
                  <a:srgbClr val="0000FF"/>
                </a:solidFill>
                <a:ea typeface="黑体" panose="02010609060101010101" charset="-122"/>
              </a:rPr>
              <a:t>出现异常</a:t>
            </a:r>
            <a:endParaRPr lang="zh-CN" altLang="en-US" sz="2800" b="1">
              <a:ea typeface="黑体" panose="02010609060101010101" charset="-122"/>
            </a:endParaRPr>
          </a:p>
        </p:txBody>
      </p:sp>
      <p:sp>
        <p:nvSpPr>
          <p:cNvPr id="415750" name="AutoShape 6"/>
          <p:cNvSpPr>
            <a:spLocks noChangeArrowheads="1"/>
          </p:cNvSpPr>
          <p:nvPr/>
        </p:nvSpPr>
        <p:spPr bwMode="auto">
          <a:xfrm rot="10800000">
            <a:off x="6324600" y="4267200"/>
            <a:ext cx="533400" cy="1219200"/>
          </a:xfrm>
          <a:prstGeom prst="downArrow">
            <a:avLst>
              <a:gd name="adj1" fmla="val 50000"/>
              <a:gd name="adj2" fmla="val 57143"/>
            </a:avLst>
          </a:prstGeom>
          <a:solidFill>
            <a:schemeClr val="accent1"/>
          </a:solidFill>
          <a:ln w="9525">
            <a:solidFill>
              <a:schemeClr val="tx1"/>
            </a:solidFill>
            <a:miter lim="800000"/>
          </a:ln>
          <a:effectLst/>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415749"/>
                                        </p:tgtEl>
                                        <p:attrNameLst>
                                          <p:attrName>style.visibility</p:attrName>
                                        </p:attrNameLst>
                                      </p:cBhvr>
                                      <p:to>
                                        <p:strVal val="visible"/>
                                      </p:to>
                                    </p:set>
                                    <p:animEffect transition="in" filter="strips(upRight)">
                                      <p:cBhvr>
                                        <p:cTn id="7" dur="500"/>
                                        <p:tgtEl>
                                          <p:spTgt spid="415749"/>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415750"/>
                                        </p:tgtEl>
                                        <p:attrNameLst>
                                          <p:attrName>style.visibility</p:attrName>
                                        </p:attrNameLst>
                                      </p:cBhvr>
                                      <p:to>
                                        <p:strVal val="visible"/>
                                      </p:to>
                                    </p:set>
                                    <p:animEffect transition="in" filter="strips(upRight)">
                                      <p:cBhvr>
                                        <p:cTn id="10" dur="500"/>
                                        <p:tgtEl>
                                          <p:spTgt spid="415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9" grpId="0" animBg="1"/>
      <p:bldP spid="415750"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51B59B11-36F7-4031-B29A-E014C3674326}" type="datetime1">
              <a:rPr lang="zh-CN" altLang="en-US"/>
            </a:fld>
            <a:endParaRPr lang="en-US" altLang="zh-CN"/>
          </a:p>
        </p:txBody>
      </p:sp>
      <p:sp>
        <p:nvSpPr>
          <p:cNvPr id="6" name="灯片编号占位符 4"/>
          <p:cNvSpPr>
            <a:spLocks noGrp="1"/>
          </p:cNvSpPr>
          <p:nvPr>
            <p:ph type="sldNum" sz="quarter" idx="11"/>
          </p:nvPr>
        </p:nvSpPr>
        <p:spPr/>
        <p:txBody>
          <a:bodyPr/>
          <a:lstStyle/>
          <a:p>
            <a:fld id="{9F490324-A805-43A6-8876-263B0E458226}" type="slidenum">
              <a:rPr lang="en-US" altLang="zh-CN"/>
            </a:fld>
            <a:endParaRPr lang="en-US" altLang="zh-CN"/>
          </a:p>
        </p:txBody>
      </p:sp>
      <p:sp>
        <p:nvSpPr>
          <p:cNvPr id="379906" name="Rectangle 2"/>
          <p:cNvSpPr>
            <a:spLocks noGrp="1" noChangeArrowheads="1"/>
          </p:cNvSpPr>
          <p:nvPr>
            <p:ph type="title"/>
          </p:nvPr>
        </p:nvSpPr>
        <p:spPr/>
        <p:txBody>
          <a:bodyPr/>
          <a:lstStyle/>
          <a:p>
            <a:r>
              <a:rPr lang="zh-CN" altLang="en-US"/>
              <a:t>例</a:t>
            </a:r>
            <a:r>
              <a:rPr lang="en-US" altLang="zh-CN"/>
              <a:t>5 </a:t>
            </a:r>
            <a:r>
              <a:rPr lang="zh-CN" altLang="en-US"/>
              <a:t>提交报销申请的协作图</a:t>
            </a:r>
            <a:endParaRPr lang="zh-CN" altLang="en-US"/>
          </a:p>
        </p:txBody>
      </p:sp>
      <p:pic>
        <p:nvPicPr>
          <p:cNvPr id="379908" name="Picture 4" descr="基本事件序列协作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219200" y="515938"/>
            <a:ext cx="6705600" cy="6342062"/>
          </a:xfrm>
          <a:prstGeom prst="rect">
            <a:avLst/>
          </a:prstGeom>
          <a:noFill/>
          <a:ln w="9525">
            <a:noFill/>
            <a:miter lim="800000"/>
            <a:headEnd/>
            <a:tailEnd/>
          </a:ln>
        </p:spPr>
      </p:pic>
      <p:sp>
        <p:nvSpPr>
          <p:cNvPr id="379909" name="Rectangle 5"/>
          <p:cNvSpPr>
            <a:spLocks noChangeArrowheads="1"/>
          </p:cNvSpPr>
          <p:nvPr/>
        </p:nvSpPr>
        <p:spPr bwMode="auto">
          <a:xfrm>
            <a:off x="3581400" y="4724400"/>
            <a:ext cx="3657600" cy="1371600"/>
          </a:xfrm>
          <a:prstGeom prst="rect">
            <a:avLst/>
          </a:prstGeom>
          <a:noFill/>
          <a:ln w="76200">
            <a:solidFill>
              <a:srgbClr val="0000FF"/>
            </a:solidFill>
            <a:miter lim="800000"/>
          </a:ln>
          <a:effectLst/>
        </p:spPr>
        <p:txBody>
          <a:bodyPr wrap="none" anchor="ctr"/>
          <a:lstStyle/>
          <a:p>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9909"/>
                                        </p:tgtEl>
                                        <p:attrNameLst>
                                          <p:attrName>style.visibility</p:attrName>
                                        </p:attrNameLst>
                                      </p:cBhvr>
                                      <p:to>
                                        <p:strVal val="visible"/>
                                      </p:to>
                                    </p:set>
                                    <p:anim calcmode="lin" valueType="num">
                                      <p:cBhvr additive="base">
                                        <p:cTn id="7" dur="500" fill="hold"/>
                                        <p:tgtEl>
                                          <p:spTgt spid="379909"/>
                                        </p:tgtEl>
                                        <p:attrNameLst>
                                          <p:attrName>ppt_x</p:attrName>
                                        </p:attrNameLst>
                                      </p:cBhvr>
                                      <p:tavLst>
                                        <p:tav tm="0">
                                          <p:val>
                                            <p:strVal val="#ppt_x"/>
                                          </p:val>
                                        </p:tav>
                                        <p:tav tm="100000">
                                          <p:val>
                                            <p:strVal val="#ppt_x"/>
                                          </p:val>
                                        </p:tav>
                                      </p:tavLst>
                                    </p:anim>
                                    <p:anim calcmode="lin" valueType="num">
                                      <p:cBhvr additive="base">
                                        <p:cTn id="8" dur="500" fill="hold"/>
                                        <p:tgtEl>
                                          <p:spTgt spid="3799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9"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A1F86B64-87FD-4886-ACD5-94E9165F6AAA}" type="datetime1">
              <a:rPr lang="zh-CN" altLang="en-US"/>
            </a:fld>
            <a:endParaRPr lang="en-US" altLang="zh-CN"/>
          </a:p>
        </p:txBody>
      </p:sp>
      <p:sp>
        <p:nvSpPr>
          <p:cNvPr id="9" name="灯片编号占位符 4"/>
          <p:cNvSpPr>
            <a:spLocks noGrp="1"/>
          </p:cNvSpPr>
          <p:nvPr>
            <p:ph type="sldNum" sz="quarter" idx="11"/>
          </p:nvPr>
        </p:nvSpPr>
        <p:spPr/>
        <p:txBody>
          <a:bodyPr/>
          <a:lstStyle/>
          <a:p>
            <a:fld id="{8BBB6C19-0DA0-448A-951A-FDAC47AA1740}" type="slidenum">
              <a:rPr lang="en-US" altLang="zh-CN"/>
            </a:fld>
            <a:endParaRPr lang="en-US" altLang="zh-CN"/>
          </a:p>
        </p:txBody>
      </p:sp>
      <p:sp>
        <p:nvSpPr>
          <p:cNvPr id="356354" name="Rectangle 2"/>
          <p:cNvSpPr>
            <a:spLocks noGrp="1" noChangeArrowheads="1"/>
          </p:cNvSpPr>
          <p:nvPr>
            <p:ph type="title"/>
          </p:nvPr>
        </p:nvSpPr>
        <p:spPr/>
        <p:txBody>
          <a:bodyPr/>
          <a:lstStyle/>
          <a:p>
            <a:r>
              <a:rPr lang="zh-CN" altLang="en-US"/>
              <a:t>例</a:t>
            </a:r>
            <a:r>
              <a:rPr lang="en-US" altLang="zh-CN"/>
              <a:t>5 </a:t>
            </a:r>
            <a:r>
              <a:rPr lang="zh-CN" altLang="en-US"/>
              <a:t>提交报销申请的交互图</a:t>
            </a:r>
            <a:endParaRPr lang="zh-CN" altLang="en-US"/>
          </a:p>
        </p:txBody>
      </p:sp>
      <p:pic>
        <p:nvPicPr>
          <p:cNvPr id="356356" name="Picture 4" descr="提交报销申请USE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828800" y="914400"/>
            <a:ext cx="5181600" cy="3067050"/>
          </a:xfrm>
          <a:prstGeom prst="rect">
            <a:avLst/>
          </a:prstGeom>
          <a:noFill/>
          <a:ln w="9525">
            <a:noFill/>
            <a:miter lim="800000"/>
            <a:headEnd/>
            <a:tailEnd/>
          </a:ln>
        </p:spPr>
      </p:pic>
      <p:pic>
        <p:nvPicPr>
          <p:cNvPr id="356357" name="Picture 5" descr="实体类"/>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57200" y="1600200"/>
            <a:ext cx="3463925" cy="5019675"/>
          </a:xfrm>
          <a:prstGeom prst="rect">
            <a:avLst/>
          </a:prstGeom>
          <a:noFill/>
        </p:spPr>
      </p:pic>
      <p:pic>
        <p:nvPicPr>
          <p:cNvPr id="356358" name="Picture 6" descr="ClassDiagram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14800" y="3663950"/>
            <a:ext cx="4495800" cy="3194050"/>
          </a:xfrm>
          <a:prstGeom prst="rect">
            <a:avLst/>
          </a:prstGeom>
          <a:noFill/>
        </p:spPr>
      </p:pic>
      <p:sp>
        <p:nvSpPr>
          <p:cNvPr id="356359" name="Rectangle 7"/>
          <p:cNvSpPr>
            <a:spLocks noChangeArrowheads="1"/>
          </p:cNvSpPr>
          <p:nvPr/>
        </p:nvSpPr>
        <p:spPr bwMode="auto">
          <a:xfrm>
            <a:off x="457200" y="5105400"/>
            <a:ext cx="3657600" cy="1371600"/>
          </a:xfrm>
          <a:prstGeom prst="rect">
            <a:avLst/>
          </a:prstGeom>
          <a:noFill/>
          <a:ln w="76200">
            <a:solidFill>
              <a:srgbClr val="0000FF"/>
            </a:solidFill>
            <a:miter lim="800000"/>
          </a:ln>
          <a:effectLst/>
        </p:spPr>
        <p:txBody>
          <a:bodyPr wrap="none" anchor="ctr"/>
          <a:lstStyle/>
          <a:p>
            <a:endParaRPr lang="zh-CN" altLang="zh-CN"/>
          </a:p>
        </p:txBody>
      </p:sp>
      <p:sp>
        <p:nvSpPr>
          <p:cNvPr id="356360" name="Rectangle 8"/>
          <p:cNvSpPr>
            <a:spLocks noChangeArrowheads="1"/>
          </p:cNvSpPr>
          <p:nvPr/>
        </p:nvSpPr>
        <p:spPr bwMode="auto">
          <a:xfrm>
            <a:off x="1219200" y="4448175"/>
            <a:ext cx="2317750" cy="519113"/>
          </a:xfrm>
          <a:prstGeom prst="rect">
            <a:avLst/>
          </a:prstGeom>
          <a:noFill/>
          <a:ln w="9525">
            <a:noFill/>
            <a:miter lim="800000"/>
          </a:ln>
          <a:effectLst/>
        </p:spPr>
        <p:txBody>
          <a:bodyPr wrap="none">
            <a:spAutoFit/>
          </a:bodyPr>
          <a:lstStyle/>
          <a:p>
            <a:pPr>
              <a:spcBef>
                <a:spcPct val="30000"/>
              </a:spcBef>
            </a:pPr>
            <a:r>
              <a:rPr lang="zh-CN" altLang="en-US" sz="2800" dirty="0">
                <a:solidFill>
                  <a:srgbClr val="0000FF"/>
                </a:solidFill>
                <a:ea typeface="黑体" panose="02010609060101010101" charset="-122"/>
              </a:rPr>
              <a:t>与协作图不符</a:t>
            </a:r>
            <a:endParaRPr lang="zh-CN" altLang="en-US" sz="2800" dirty="0">
              <a:solidFill>
                <a:srgbClr val="0000FF"/>
              </a:solidFill>
              <a:ea typeface="黑体" panose="02010609060101010101" charset="-122"/>
            </a:endParaRPr>
          </a:p>
        </p:txBody>
      </p:sp>
      <p:cxnSp>
        <p:nvCxnSpPr>
          <p:cNvPr id="11" name="直接箭头连接符 10"/>
          <p:cNvCxnSpPr/>
          <p:nvPr/>
        </p:nvCxnSpPr>
        <p:spPr bwMode="auto">
          <a:xfrm>
            <a:off x="1447800" y="3810000"/>
            <a:ext cx="1600200" cy="1447800"/>
          </a:xfrm>
          <a:prstGeom prst="straightConnector1">
            <a:avLst/>
          </a:prstGeom>
          <a:solidFill>
            <a:schemeClr val="accent1"/>
          </a:solidFill>
          <a:ln w="31750" cap="flat" cmpd="sng" algn="ctr">
            <a:solidFill>
              <a:srgbClr val="FF0000"/>
            </a:solidFill>
            <a:prstDash val="sysDash"/>
            <a:round/>
            <a:headEnd type="none" w="med" len="med"/>
            <a:tailEnd type="stealth" w="lg" len="lg"/>
          </a:ln>
          <a:effectLst/>
        </p:spPr>
      </p:cxnSp>
      <p:sp>
        <p:nvSpPr>
          <p:cNvPr id="12" name="矩形 11"/>
          <p:cNvSpPr/>
          <p:nvPr/>
        </p:nvSpPr>
        <p:spPr bwMode="auto">
          <a:xfrm>
            <a:off x="1524000" y="5334000"/>
            <a:ext cx="1295400" cy="457200"/>
          </a:xfrm>
          <a:prstGeom prst="rect">
            <a:avLst/>
          </a:prstGeom>
          <a:solidFill>
            <a:schemeClr val="bg1"/>
          </a:solidFill>
          <a:ln w="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p:nvPr/>
        </p:nvCxnSpPr>
        <p:spPr bwMode="auto">
          <a:xfrm>
            <a:off x="5334000" y="4953000"/>
            <a:ext cx="990600" cy="533400"/>
          </a:xfrm>
          <a:prstGeom prst="straightConnector1">
            <a:avLst/>
          </a:prstGeom>
          <a:solidFill>
            <a:schemeClr val="accent1"/>
          </a:solidFill>
          <a:ln w="31750" cap="flat" cmpd="sng" algn="ctr">
            <a:solidFill>
              <a:srgbClr val="FF0000"/>
            </a:solidFill>
            <a:prstDash val="sysDash"/>
            <a:round/>
            <a:headEnd type="none" w="med" len="med"/>
            <a:tailEnd type="stealth" w="lg" len="lg"/>
          </a:ln>
          <a:effectLst/>
        </p:spPr>
      </p:cxnSp>
      <p:cxnSp>
        <p:nvCxnSpPr>
          <p:cNvPr id="16" name="直接箭头连接符 15"/>
          <p:cNvCxnSpPr/>
          <p:nvPr/>
        </p:nvCxnSpPr>
        <p:spPr bwMode="auto">
          <a:xfrm flipH="1" flipV="1">
            <a:off x="1524000" y="2514600"/>
            <a:ext cx="4648200" cy="3276600"/>
          </a:xfrm>
          <a:prstGeom prst="straightConnector1">
            <a:avLst/>
          </a:prstGeom>
          <a:solidFill>
            <a:schemeClr val="accent1"/>
          </a:solidFill>
          <a:ln w="31750" cap="flat" cmpd="sng" algn="ctr">
            <a:solidFill>
              <a:srgbClr val="FF0000"/>
            </a:solidFill>
            <a:prstDash val="sysDash"/>
            <a:round/>
            <a:headEnd type="none" w="med" len="med"/>
            <a:tailEnd type="stealth" w="lg" len="lg"/>
          </a:ln>
          <a:effectLst/>
        </p:spPr>
      </p:cxnSp>
      <p:cxnSp>
        <p:nvCxnSpPr>
          <p:cNvPr id="19" name="直接箭头连接符 18"/>
          <p:cNvCxnSpPr/>
          <p:nvPr/>
        </p:nvCxnSpPr>
        <p:spPr bwMode="auto">
          <a:xfrm flipV="1">
            <a:off x="6934200" y="5029200"/>
            <a:ext cx="685800" cy="685800"/>
          </a:xfrm>
          <a:prstGeom prst="straightConnector1">
            <a:avLst/>
          </a:prstGeom>
          <a:solidFill>
            <a:schemeClr val="accent1"/>
          </a:solidFill>
          <a:ln w="31750" cap="flat" cmpd="sng" algn="ctr">
            <a:solidFill>
              <a:srgbClr val="FF0000"/>
            </a:solidFill>
            <a:prstDash val="sysDash"/>
            <a:round/>
            <a:headEnd type="none" w="med" len="med"/>
            <a:tailEnd type="stealth" w="lg" len="lg"/>
          </a:ln>
          <a:effectLst/>
        </p:spPr>
      </p:cxnSp>
      <p:cxnSp>
        <p:nvCxnSpPr>
          <p:cNvPr id="22" name="直接箭头连接符 21"/>
          <p:cNvCxnSpPr/>
          <p:nvPr/>
        </p:nvCxnSpPr>
        <p:spPr bwMode="auto">
          <a:xfrm flipV="1">
            <a:off x="6477000" y="4876800"/>
            <a:ext cx="0" cy="533400"/>
          </a:xfrm>
          <a:prstGeom prst="straightConnector1">
            <a:avLst/>
          </a:prstGeom>
          <a:solidFill>
            <a:schemeClr val="accent1"/>
          </a:solidFill>
          <a:ln w="31750" cap="flat" cmpd="sng" algn="ctr">
            <a:solidFill>
              <a:srgbClr val="FF0000"/>
            </a:solidFill>
            <a:prstDash val="sysDash"/>
            <a:round/>
            <a:headEnd type="none" w="med" len="med"/>
            <a:tailEnd type="stealth" w="lg" len="lg"/>
          </a:ln>
          <a:effectLst/>
        </p:spPr>
      </p:cxnSp>
      <p:cxnSp>
        <p:nvCxnSpPr>
          <p:cNvPr id="26" name="直接箭头连接符 25"/>
          <p:cNvCxnSpPr/>
          <p:nvPr/>
        </p:nvCxnSpPr>
        <p:spPr bwMode="auto">
          <a:xfrm flipH="1" flipV="1">
            <a:off x="1447800" y="3657600"/>
            <a:ext cx="4800600" cy="2362200"/>
          </a:xfrm>
          <a:prstGeom prst="straightConnector1">
            <a:avLst/>
          </a:prstGeom>
          <a:solidFill>
            <a:schemeClr val="accent1"/>
          </a:solidFill>
          <a:ln w="31750" cap="flat" cmpd="sng" algn="ctr">
            <a:solidFill>
              <a:srgbClr val="FF0000"/>
            </a:solidFill>
            <a:prstDash val="sysDash"/>
            <a:round/>
            <a:headEnd type="none" w="med" len="med"/>
            <a:tailEnd type="stealth" w="lg" len="lg"/>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6356"/>
                                        </p:tgtEl>
                                        <p:attrNameLst>
                                          <p:attrName>style.visibility</p:attrName>
                                        </p:attrNameLst>
                                      </p:cBhvr>
                                      <p:to>
                                        <p:strVal val="visible"/>
                                      </p:to>
                                    </p:set>
                                    <p:anim calcmode="lin" valueType="num">
                                      <p:cBhvr additive="base">
                                        <p:cTn id="7" dur="500" fill="hold"/>
                                        <p:tgtEl>
                                          <p:spTgt spid="356356"/>
                                        </p:tgtEl>
                                        <p:attrNameLst>
                                          <p:attrName>ppt_x</p:attrName>
                                        </p:attrNameLst>
                                      </p:cBhvr>
                                      <p:tavLst>
                                        <p:tav tm="0">
                                          <p:val>
                                            <p:strVal val="#ppt_x"/>
                                          </p:val>
                                        </p:tav>
                                        <p:tav tm="100000">
                                          <p:val>
                                            <p:strVal val="#ppt_x"/>
                                          </p:val>
                                        </p:tav>
                                      </p:tavLst>
                                    </p:anim>
                                    <p:anim calcmode="lin" valueType="num">
                                      <p:cBhvr additive="base">
                                        <p:cTn id="8" dur="500" fill="hold"/>
                                        <p:tgtEl>
                                          <p:spTgt spid="3563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6358"/>
                                        </p:tgtEl>
                                        <p:attrNameLst>
                                          <p:attrName>style.visibility</p:attrName>
                                        </p:attrNameLst>
                                      </p:cBhvr>
                                      <p:to>
                                        <p:strVal val="visible"/>
                                      </p:to>
                                    </p:set>
                                    <p:anim calcmode="lin" valueType="num">
                                      <p:cBhvr additive="base">
                                        <p:cTn id="13" dur="500" fill="hold"/>
                                        <p:tgtEl>
                                          <p:spTgt spid="356358"/>
                                        </p:tgtEl>
                                        <p:attrNameLst>
                                          <p:attrName>ppt_x</p:attrName>
                                        </p:attrNameLst>
                                      </p:cBhvr>
                                      <p:tavLst>
                                        <p:tav tm="0">
                                          <p:val>
                                            <p:strVal val="#ppt_x"/>
                                          </p:val>
                                        </p:tav>
                                        <p:tav tm="100000">
                                          <p:val>
                                            <p:strVal val="#ppt_x"/>
                                          </p:val>
                                        </p:tav>
                                      </p:tavLst>
                                    </p:anim>
                                    <p:anim calcmode="lin" valueType="num">
                                      <p:cBhvr additive="base">
                                        <p:cTn id="14" dur="500" fill="hold"/>
                                        <p:tgtEl>
                                          <p:spTgt spid="35635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56357"/>
                                        </p:tgtEl>
                                        <p:attrNameLst>
                                          <p:attrName>style.visibility</p:attrName>
                                        </p:attrNameLst>
                                      </p:cBhvr>
                                      <p:to>
                                        <p:strVal val="visible"/>
                                      </p:to>
                                    </p:set>
                                    <p:anim calcmode="lin" valueType="num">
                                      <p:cBhvr additive="base">
                                        <p:cTn id="17" dur="500" fill="hold"/>
                                        <p:tgtEl>
                                          <p:spTgt spid="356357"/>
                                        </p:tgtEl>
                                        <p:attrNameLst>
                                          <p:attrName>ppt_x</p:attrName>
                                        </p:attrNameLst>
                                      </p:cBhvr>
                                      <p:tavLst>
                                        <p:tav tm="0">
                                          <p:val>
                                            <p:strVal val="#ppt_x"/>
                                          </p:val>
                                        </p:tav>
                                        <p:tav tm="100000">
                                          <p:val>
                                            <p:strVal val="#ppt_x"/>
                                          </p:val>
                                        </p:tav>
                                      </p:tavLst>
                                    </p:anim>
                                    <p:anim calcmode="lin" valueType="num">
                                      <p:cBhvr additive="base">
                                        <p:cTn id="18" dur="500" fill="hold"/>
                                        <p:tgtEl>
                                          <p:spTgt spid="35635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56359"/>
                                        </p:tgtEl>
                                        <p:attrNameLst>
                                          <p:attrName>style.visibility</p:attrName>
                                        </p:attrNameLst>
                                      </p:cBhvr>
                                      <p:to>
                                        <p:strVal val="visible"/>
                                      </p:to>
                                    </p:set>
                                    <p:anim calcmode="lin" valueType="num">
                                      <p:cBhvr additive="base">
                                        <p:cTn id="23" dur="500" fill="hold"/>
                                        <p:tgtEl>
                                          <p:spTgt spid="356359"/>
                                        </p:tgtEl>
                                        <p:attrNameLst>
                                          <p:attrName>ppt_x</p:attrName>
                                        </p:attrNameLst>
                                      </p:cBhvr>
                                      <p:tavLst>
                                        <p:tav tm="0">
                                          <p:val>
                                            <p:strVal val="#ppt_x"/>
                                          </p:val>
                                        </p:tav>
                                        <p:tav tm="100000">
                                          <p:val>
                                            <p:strVal val="#ppt_x"/>
                                          </p:val>
                                        </p:tav>
                                      </p:tavLst>
                                    </p:anim>
                                    <p:anim calcmode="lin" valueType="num">
                                      <p:cBhvr additive="base">
                                        <p:cTn id="24" dur="500" fill="hold"/>
                                        <p:tgtEl>
                                          <p:spTgt spid="35635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6360"/>
                                        </p:tgtEl>
                                        <p:attrNameLst>
                                          <p:attrName>style.visibility</p:attrName>
                                        </p:attrNameLst>
                                      </p:cBhvr>
                                      <p:to>
                                        <p:strVal val="visible"/>
                                      </p:to>
                                    </p:set>
                                    <p:anim calcmode="lin" valueType="num">
                                      <p:cBhvr additive="base">
                                        <p:cTn id="27" dur="500" fill="hold"/>
                                        <p:tgtEl>
                                          <p:spTgt spid="356360"/>
                                        </p:tgtEl>
                                        <p:attrNameLst>
                                          <p:attrName>ppt_x</p:attrName>
                                        </p:attrNameLst>
                                      </p:cBhvr>
                                      <p:tavLst>
                                        <p:tav tm="0">
                                          <p:val>
                                            <p:strVal val="#ppt_x"/>
                                          </p:val>
                                        </p:tav>
                                        <p:tav tm="100000">
                                          <p:val>
                                            <p:strVal val="#ppt_x"/>
                                          </p:val>
                                        </p:tav>
                                      </p:tavLst>
                                    </p:anim>
                                    <p:anim calcmode="lin" valueType="num">
                                      <p:cBhvr additive="base">
                                        <p:cTn id="28" dur="500" fill="hold"/>
                                        <p:tgtEl>
                                          <p:spTgt spid="35636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strips(downLeft)">
                                      <p:cBhvr>
                                        <p:cTn id="33" dur="500"/>
                                        <p:tgtEl>
                                          <p:spTgt spid="11"/>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strips(down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strips(downLef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strips(downLeft)">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Lef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strips(downLeft)">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12"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strips(downLeft)">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9" grpId="0" animBg="1"/>
      <p:bldP spid="356360" grpId="0"/>
      <p:bldP spid="12"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BA386FC1-A143-48FA-927E-987AEA04A17B}" type="datetime1">
              <a:rPr lang="zh-CN" altLang="en-US"/>
            </a:fld>
            <a:endParaRPr lang="en-US" altLang="zh-CN"/>
          </a:p>
        </p:txBody>
      </p:sp>
      <p:sp>
        <p:nvSpPr>
          <p:cNvPr id="6" name="灯片编号占位符 4"/>
          <p:cNvSpPr>
            <a:spLocks noGrp="1"/>
          </p:cNvSpPr>
          <p:nvPr>
            <p:ph type="sldNum" sz="quarter" idx="11"/>
          </p:nvPr>
        </p:nvSpPr>
        <p:spPr/>
        <p:txBody>
          <a:bodyPr/>
          <a:lstStyle/>
          <a:p>
            <a:fld id="{24562519-8048-48E3-9653-5DE090DAE222}" type="slidenum">
              <a:rPr lang="en-US" altLang="zh-CN"/>
            </a:fld>
            <a:endParaRPr lang="en-US" altLang="zh-CN"/>
          </a:p>
        </p:txBody>
      </p:sp>
      <p:sp>
        <p:nvSpPr>
          <p:cNvPr id="392194"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92195" name="Rectangle 3"/>
          <p:cNvSpPr>
            <a:spLocks noGrp="1" noChangeArrowheads="1"/>
          </p:cNvSpPr>
          <p:nvPr>
            <p:ph type="body" idx="1"/>
          </p:nvPr>
        </p:nvSpPr>
        <p:spPr>
          <a:xfrm>
            <a:off x="468313" y="1052513"/>
            <a:ext cx="8229600" cy="5500687"/>
          </a:xfrm>
        </p:spPr>
        <p:txBody>
          <a:bodyPr/>
          <a:lstStyle/>
          <a:p>
            <a:r>
              <a:rPr lang="en-US" altLang="zh-CN" dirty="0">
                <a:solidFill>
                  <a:srgbClr val="CC0000"/>
                </a:solidFill>
              </a:rPr>
              <a:t>【</a:t>
            </a:r>
            <a:r>
              <a:rPr lang="zh-CN" altLang="en-US" dirty="0">
                <a:solidFill>
                  <a:srgbClr val="CC0000"/>
                </a:solidFill>
              </a:rPr>
              <a:t>交互图（</a:t>
            </a:r>
            <a:r>
              <a:rPr lang="en-US" altLang="zh-CN" dirty="0">
                <a:solidFill>
                  <a:srgbClr val="CC0000"/>
                </a:solidFill>
              </a:rPr>
              <a:t>interaction diagram</a:t>
            </a:r>
            <a:r>
              <a:rPr lang="zh-CN" altLang="en-US" dirty="0">
                <a:solidFill>
                  <a:srgbClr val="CC0000"/>
                </a:solidFill>
              </a:rPr>
              <a:t>）</a:t>
            </a:r>
            <a:r>
              <a:rPr lang="en-US" altLang="zh-CN" dirty="0">
                <a:solidFill>
                  <a:srgbClr val="CC0000"/>
                </a:solidFill>
              </a:rPr>
              <a:t>】</a:t>
            </a:r>
            <a:endParaRPr lang="en-US" altLang="zh-CN" dirty="0">
              <a:solidFill>
                <a:srgbClr val="CC0000"/>
              </a:solidFill>
            </a:endParaRPr>
          </a:p>
          <a:p>
            <a:pPr lvl="1"/>
            <a:r>
              <a:rPr lang="zh-CN" altLang="en-US" dirty="0"/>
              <a:t>对共同工作的</a:t>
            </a:r>
            <a:r>
              <a:rPr lang="zh-CN" altLang="en-US" dirty="0">
                <a:solidFill>
                  <a:srgbClr val="CC0000"/>
                </a:solidFill>
              </a:rPr>
              <a:t>对象群体的行为建模</a:t>
            </a:r>
            <a:r>
              <a:rPr lang="zh-CN" altLang="en-US" dirty="0"/>
              <a:t>。</a:t>
            </a:r>
            <a:endParaRPr lang="zh-CN" altLang="en-US" dirty="0"/>
          </a:p>
          <a:p>
            <a:pPr lvl="1"/>
            <a:r>
              <a:rPr lang="zh-CN" altLang="en-US" dirty="0">
                <a:solidFill>
                  <a:srgbClr val="0000FF"/>
                </a:solidFill>
                <a:latin typeface="黑体" panose="02010609060101010101" charset="-122"/>
              </a:rPr>
              <a:t>⑴</a:t>
            </a:r>
            <a:r>
              <a:rPr lang="zh-CN" altLang="en-US" dirty="0">
                <a:solidFill>
                  <a:srgbClr val="0000FF"/>
                </a:solidFill>
              </a:rPr>
              <a:t>序列图</a:t>
            </a:r>
            <a:r>
              <a:rPr lang="zh-CN" altLang="en-US" dirty="0"/>
              <a:t>（</a:t>
            </a:r>
            <a:r>
              <a:rPr lang="en-US" altLang="zh-CN" dirty="0"/>
              <a:t>Sequence Diagram</a:t>
            </a:r>
            <a:r>
              <a:rPr lang="zh-CN" altLang="en-US" dirty="0"/>
              <a:t>）</a:t>
            </a:r>
            <a:endParaRPr lang="zh-CN" altLang="en-US" dirty="0"/>
          </a:p>
          <a:p>
            <a:pPr lvl="2"/>
            <a:r>
              <a:rPr lang="zh-CN" altLang="en-US" dirty="0">
                <a:solidFill>
                  <a:srgbClr val="0000FF"/>
                </a:solidFill>
              </a:rPr>
              <a:t>强调消息的时间顺序</a:t>
            </a:r>
            <a:r>
              <a:rPr lang="zh-CN" altLang="en-US" dirty="0"/>
              <a:t>的交互图。</a:t>
            </a:r>
            <a:endParaRPr lang="zh-CN" altLang="en-US" dirty="0"/>
          </a:p>
          <a:p>
            <a:pPr lvl="1"/>
            <a:r>
              <a:rPr lang="zh-CN" altLang="en-US" dirty="0">
                <a:solidFill>
                  <a:srgbClr val="0000FF"/>
                </a:solidFill>
                <a:latin typeface="黑体" panose="02010609060101010101" charset="-122"/>
              </a:rPr>
              <a:t>⑵</a:t>
            </a:r>
            <a:r>
              <a:rPr lang="zh-CN" altLang="en-US" dirty="0">
                <a:solidFill>
                  <a:srgbClr val="0000FF"/>
                </a:solidFill>
              </a:rPr>
              <a:t>协作图</a:t>
            </a:r>
            <a:r>
              <a:rPr lang="zh-CN" altLang="en-US" dirty="0"/>
              <a:t>（</a:t>
            </a:r>
            <a:r>
              <a:rPr lang="en-US" altLang="zh-CN" dirty="0"/>
              <a:t>Collaboration Diagram</a:t>
            </a:r>
            <a:r>
              <a:rPr lang="zh-CN" altLang="en-US" dirty="0"/>
              <a:t>）</a:t>
            </a:r>
            <a:endParaRPr lang="zh-CN" altLang="en-US" dirty="0"/>
          </a:p>
          <a:p>
            <a:pPr lvl="2"/>
            <a:r>
              <a:rPr lang="zh-CN" altLang="en-US" dirty="0"/>
              <a:t>强调发送和接受消息的</a:t>
            </a:r>
            <a:r>
              <a:rPr lang="zh-CN" altLang="en-US" dirty="0">
                <a:solidFill>
                  <a:srgbClr val="0000FF"/>
                </a:solidFill>
              </a:rPr>
              <a:t>对象之间的组织结构</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2195">
                                            <p:txEl>
                                              <p:pRg st="1" end="1"/>
                                            </p:txEl>
                                          </p:spTgt>
                                        </p:tgtEl>
                                        <p:attrNameLst>
                                          <p:attrName>style.visibility</p:attrName>
                                        </p:attrNameLst>
                                      </p:cBhvr>
                                      <p:to>
                                        <p:strVal val="visible"/>
                                      </p:to>
                                    </p:set>
                                    <p:animEffect transition="in" filter="strips(downRight)">
                                      <p:cBhvr>
                                        <p:cTn id="7" dur="500"/>
                                        <p:tgtEl>
                                          <p:spTgt spid="3921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0A28BAA7-E75B-4CD4-AE2E-4BA4BBD46636}" type="datetime1">
              <a:rPr lang="zh-CN" altLang="en-US"/>
            </a:fld>
            <a:endParaRPr lang="en-US" altLang="zh-CN"/>
          </a:p>
        </p:txBody>
      </p:sp>
      <p:sp>
        <p:nvSpPr>
          <p:cNvPr id="8" name="灯片编号占位符 4"/>
          <p:cNvSpPr>
            <a:spLocks noGrp="1"/>
          </p:cNvSpPr>
          <p:nvPr>
            <p:ph type="sldNum" sz="quarter" idx="11"/>
          </p:nvPr>
        </p:nvSpPr>
        <p:spPr/>
        <p:txBody>
          <a:bodyPr/>
          <a:lstStyle/>
          <a:p>
            <a:fld id="{8BAE19BA-0428-482B-B99D-6A5A07B06197}" type="slidenum">
              <a:rPr lang="en-US" altLang="zh-CN"/>
            </a:fld>
            <a:endParaRPr lang="en-US" altLang="zh-CN"/>
          </a:p>
        </p:txBody>
      </p:sp>
      <p:sp>
        <p:nvSpPr>
          <p:cNvPr id="458754"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458755" name="Rectangle 3"/>
          <p:cNvSpPr>
            <a:spLocks noGrp="1" noChangeArrowheads="1"/>
          </p:cNvSpPr>
          <p:nvPr>
            <p:ph type="body" idx="1"/>
          </p:nvPr>
        </p:nvSpPr>
        <p:spPr/>
        <p:txBody>
          <a:bodyPr/>
          <a:lstStyle/>
          <a:p>
            <a:r>
              <a:rPr lang="en-US" altLang="zh-CN">
                <a:solidFill>
                  <a:srgbClr val="0000FF"/>
                </a:solidFill>
                <a:latin typeface="黑体" panose="02010609060101010101" charset="-122"/>
              </a:rPr>
              <a:t>⑷</a:t>
            </a:r>
            <a:r>
              <a:rPr lang="zh-CN" altLang="en-US">
                <a:solidFill>
                  <a:srgbClr val="0000FF"/>
                </a:solidFill>
              </a:rPr>
              <a:t>活动图</a:t>
            </a:r>
            <a:r>
              <a:rPr lang="zh-CN" altLang="en-US"/>
              <a:t>（</a:t>
            </a:r>
            <a:r>
              <a:rPr lang="en-US" altLang="zh-CN"/>
              <a:t>Activity Diagram</a:t>
            </a:r>
            <a:r>
              <a:rPr lang="zh-CN" altLang="en-US"/>
              <a:t>）</a:t>
            </a:r>
            <a:endParaRPr lang="zh-CN" altLang="en-US"/>
          </a:p>
          <a:p>
            <a:pPr lvl="1"/>
            <a:r>
              <a:rPr lang="zh-CN" altLang="en-US"/>
              <a:t>属于一个特定的</a:t>
            </a:r>
            <a:r>
              <a:rPr lang="en-US" altLang="zh-CN">
                <a:solidFill>
                  <a:srgbClr val="CC0000"/>
                </a:solidFill>
              </a:rPr>
              <a:t>Use Case</a:t>
            </a:r>
            <a:r>
              <a:rPr lang="zh-CN" altLang="en-US"/>
              <a:t>；</a:t>
            </a:r>
            <a:endParaRPr lang="zh-CN" altLang="en-US"/>
          </a:p>
          <a:p>
            <a:pPr lvl="1"/>
            <a:r>
              <a:rPr lang="zh-CN" altLang="en-US"/>
              <a:t>描述</a:t>
            </a:r>
            <a:r>
              <a:rPr lang="en-US" altLang="zh-CN">
                <a:solidFill>
                  <a:srgbClr val="CC0000"/>
                </a:solidFill>
              </a:rPr>
              <a:t>Use Case</a:t>
            </a:r>
            <a:r>
              <a:rPr lang="zh-CN" altLang="en-US"/>
              <a:t>的控制流结构；</a:t>
            </a:r>
            <a:endParaRPr lang="zh-CN" altLang="en-US"/>
          </a:p>
          <a:p>
            <a:pPr lvl="1"/>
            <a:r>
              <a:rPr lang="zh-CN" altLang="en-US"/>
              <a:t>关注对象间发生的</a:t>
            </a:r>
            <a:r>
              <a:rPr lang="zh-CN" altLang="en-US">
                <a:solidFill>
                  <a:srgbClr val="0000FF"/>
                </a:solidFill>
              </a:rPr>
              <a:t>活动</a:t>
            </a:r>
            <a:r>
              <a:rPr lang="zh-CN" altLang="en-US"/>
              <a:t>。</a:t>
            </a:r>
            <a:endParaRPr lang="zh-CN" altLang="en-US"/>
          </a:p>
        </p:txBody>
      </p:sp>
      <p:sp>
        <p:nvSpPr>
          <p:cNvPr id="458757" name="AutoShape 5"/>
          <p:cNvSpPr/>
          <p:nvPr/>
        </p:nvSpPr>
        <p:spPr bwMode="auto">
          <a:xfrm>
            <a:off x="762000" y="5105400"/>
            <a:ext cx="3124200" cy="609600"/>
          </a:xfrm>
          <a:prstGeom prst="borderCallout1">
            <a:avLst>
              <a:gd name="adj1" fmla="val 112500"/>
              <a:gd name="adj2" fmla="val 3657"/>
              <a:gd name="adj3" fmla="val 112500"/>
              <a:gd name="adj4" fmla="val 126523"/>
            </a:avLst>
          </a:prstGeom>
          <a:solidFill>
            <a:srgbClr val="FF0000"/>
          </a:solidFill>
          <a:ln w="9525">
            <a:solidFill>
              <a:schemeClr val="tx1"/>
            </a:solidFill>
            <a:miter lim="800000"/>
          </a:ln>
          <a:effectLst/>
        </p:spPr>
        <p:txBody>
          <a:bodyPr anchor="ctr" anchorCtr="1"/>
          <a:lstStyle/>
          <a:p>
            <a:r>
              <a:rPr lang="en-US" altLang="zh-CN" sz="2400" b="1">
                <a:solidFill>
                  <a:schemeClr val="bg1"/>
                </a:solidFill>
                <a:latin typeface="黑体" panose="02010609060101010101" charset="-122"/>
                <a:ea typeface="黑体" panose="02010609060101010101" charset="-122"/>
              </a:rPr>
              <a:t>①</a:t>
            </a:r>
            <a:r>
              <a:rPr lang="zh-CN" altLang="en-US" sz="2400" b="1">
                <a:solidFill>
                  <a:schemeClr val="bg1"/>
                </a:solidFill>
                <a:ea typeface="黑体" panose="02010609060101010101" charset="-122"/>
              </a:rPr>
              <a:t>活动</a:t>
            </a:r>
            <a:r>
              <a:rPr lang="en-US" altLang="zh-CN" sz="2400" b="1">
                <a:solidFill>
                  <a:schemeClr val="bg1"/>
                </a:solidFill>
                <a:ea typeface="黑体" panose="02010609060101010101" charset="-122"/>
              </a:rPr>
              <a:t>(Activity)</a:t>
            </a:r>
            <a:endParaRPr lang="en-US" altLang="zh-CN" sz="2400" b="1">
              <a:solidFill>
                <a:schemeClr val="bg1"/>
              </a:solidFill>
              <a:ea typeface="黑体" panose="02010609060101010101" charset="-122"/>
            </a:endParaRPr>
          </a:p>
        </p:txBody>
      </p:sp>
      <p:sp>
        <p:nvSpPr>
          <p:cNvPr id="458758" name="AutoShape 6"/>
          <p:cNvSpPr/>
          <p:nvPr/>
        </p:nvSpPr>
        <p:spPr bwMode="auto">
          <a:xfrm>
            <a:off x="1524000" y="3581400"/>
            <a:ext cx="3124200" cy="609600"/>
          </a:xfrm>
          <a:prstGeom prst="borderCallout1">
            <a:avLst>
              <a:gd name="adj1" fmla="val 112500"/>
              <a:gd name="adj2" fmla="val 3657"/>
              <a:gd name="adj3" fmla="val 112500"/>
              <a:gd name="adj4" fmla="val 126523"/>
            </a:avLst>
          </a:prstGeom>
          <a:solidFill>
            <a:srgbClr val="FF0000"/>
          </a:solidFill>
          <a:ln w="9525">
            <a:solidFill>
              <a:schemeClr val="tx1"/>
            </a:solidFill>
            <a:miter lim="800000"/>
          </a:ln>
          <a:effectLst/>
        </p:spPr>
        <p:txBody>
          <a:bodyPr anchor="ctr" anchorCtr="1"/>
          <a:lstStyle/>
          <a:p>
            <a:r>
              <a:rPr lang="en-US" altLang="zh-CN" sz="2400" b="1">
                <a:solidFill>
                  <a:schemeClr val="bg1"/>
                </a:solidFill>
                <a:latin typeface="黑体" panose="02010609060101010101" charset="-122"/>
                <a:ea typeface="黑体" panose="02010609060101010101" charset="-122"/>
              </a:rPr>
              <a:t>②</a:t>
            </a:r>
            <a:r>
              <a:rPr lang="zh-CN" altLang="en-US" sz="2400" b="1">
                <a:solidFill>
                  <a:schemeClr val="bg1"/>
                </a:solidFill>
                <a:ea typeface="黑体" panose="02010609060101010101" charset="-122"/>
              </a:rPr>
              <a:t>决策点</a:t>
            </a:r>
            <a:endParaRPr lang="zh-CN" altLang="en-US" sz="2400" b="1">
              <a:solidFill>
                <a:schemeClr val="bg1"/>
              </a:solidFill>
              <a:ea typeface="黑体" panose="02010609060101010101" charset="-122"/>
            </a:endParaRPr>
          </a:p>
        </p:txBody>
      </p:sp>
      <p:pic>
        <p:nvPicPr>
          <p:cNvPr id="458761" name="Picture 9" descr="ActivityDiagram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419600" y="609600"/>
            <a:ext cx="4686300" cy="5991225"/>
          </a:xfrm>
          <a:prstGeom prst="rect">
            <a:avLst/>
          </a:prstGeom>
          <a:noFill/>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D676D9A7-A8F9-42B3-8BD6-298F42A6D623}" type="datetime1">
              <a:rPr lang="zh-CN" altLang="en-US"/>
            </a:fld>
            <a:endParaRPr lang="en-US" altLang="zh-CN"/>
          </a:p>
        </p:txBody>
      </p:sp>
      <p:sp>
        <p:nvSpPr>
          <p:cNvPr id="8" name="灯片编号占位符 4"/>
          <p:cNvSpPr>
            <a:spLocks noGrp="1"/>
          </p:cNvSpPr>
          <p:nvPr>
            <p:ph type="sldNum" sz="quarter" idx="11"/>
          </p:nvPr>
        </p:nvSpPr>
        <p:spPr/>
        <p:txBody>
          <a:bodyPr/>
          <a:lstStyle/>
          <a:p>
            <a:fld id="{22E579B2-CE7A-40F5-8C91-8872F166FD9F}" type="slidenum">
              <a:rPr lang="en-US" altLang="zh-CN"/>
            </a:fld>
            <a:endParaRPr lang="en-US" altLang="zh-CN"/>
          </a:p>
        </p:txBody>
      </p:sp>
      <p:sp>
        <p:nvSpPr>
          <p:cNvPr id="315394"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15395" name="Rectangle 3"/>
          <p:cNvSpPr>
            <a:spLocks noGrp="1" noChangeArrowheads="1"/>
          </p:cNvSpPr>
          <p:nvPr>
            <p:ph type="body" idx="1"/>
          </p:nvPr>
        </p:nvSpPr>
        <p:spPr/>
        <p:txBody>
          <a:bodyPr/>
          <a:lstStyle/>
          <a:p>
            <a:r>
              <a:rPr lang="en-US" altLang="zh-CN">
                <a:solidFill>
                  <a:srgbClr val="0000FF"/>
                </a:solidFill>
                <a:latin typeface="黑体" panose="02010609060101010101" charset="-122"/>
              </a:rPr>
              <a:t>⑷</a:t>
            </a:r>
            <a:r>
              <a:rPr lang="zh-CN" altLang="en-US">
                <a:solidFill>
                  <a:srgbClr val="0000FF"/>
                </a:solidFill>
              </a:rPr>
              <a:t>活动图</a:t>
            </a:r>
            <a:r>
              <a:rPr lang="zh-CN" altLang="en-US"/>
              <a:t>（</a:t>
            </a:r>
            <a:r>
              <a:rPr lang="en-US" altLang="zh-CN"/>
              <a:t>Activity Diagram</a:t>
            </a:r>
            <a:r>
              <a:rPr lang="zh-CN" altLang="en-US"/>
              <a:t>）</a:t>
            </a:r>
            <a:endParaRPr lang="zh-CN" altLang="en-US"/>
          </a:p>
          <a:p>
            <a:pPr lvl="1"/>
            <a:r>
              <a:rPr lang="zh-CN" altLang="en-US">
                <a:solidFill>
                  <a:srgbClr val="CC0000"/>
                </a:solidFill>
                <a:latin typeface="黑体" panose="02010609060101010101" charset="-122"/>
              </a:rPr>
              <a:t>③同步棒</a:t>
            </a:r>
            <a:r>
              <a:rPr lang="zh-CN" altLang="en-US"/>
              <a:t>对业务过程的</a:t>
            </a:r>
            <a:r>
              <a:rPr lang="zh-CN" altLang="en-US">
                <a:solidFill>
                  <a:srgbClr val="CC0000"/>
                </a:solidFill>
              </a:rPr>
              <a:t>并发流</a:t>
            </a:r>
            <a:r>
              <a:rPr lang="zh-CN" altLang="en-US"/>
              <a:t>建模</a:t>
            </a:r>
            <a:r>
              <a:rPr lang="zh-CN" altLang="en-US">
                <a:solidFill>
                  <a:srgbClr val="CC0000"/>
                </a:solidFill>
              </a:rPr>
              <a:t>；</a:t>
            </a:r>
            <a:endParaRPr lang="zh-CN" altLang="en-US">
              <a:solidFill>
                <a:srgbClr val="CC0000"/>
              </a:solidFill>
            </a:endParaRPr>
          </a:p>
        </p:txBody>
      </p:sp>
      <p:pic>
        <p:nvPicPr>
          <p:cNvPr id="315397" name="Picture 5" descr="活动图—并行"/>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210050" y="1081088"/>
            <a:ext cx="4933950" cy="5776912"/>
          </a:xfrm>
          <a:prstGeom prst="rect">
            <a:avLst/>
          </a:prstGeom>
          <a:noFill/>
        </p:spPr>
      </p:pic>
      <p:sp>
        <p:nvSpPr>
          <p:cNvPr id="315398" name="AutoShape 6"/>
          <p:cNvSpPr/>
          <p:nvPr/>
        </p:nvSpPr>
        <p:spPr bwMode="auto">
          <a:xfrm>
            <a:off x="1143000" y="4876800"/>
            <a:ext cx="2819400" cy="914400"/>
          </a:xfrm>
          <a:prstGeom prst="borderCallout1">
            <a:avLst>
              <a:gd name="adj1" fmla="val -8333"/>
              <a:gd name="adj2" fmla="val 4056"/>
              <a:gd name="adj3" fmla="val -8333"/>
              <a:gd name="adj4" fmla="val 164134"/>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同步棒</a:t>
            </a:r>
            <a:endParaRPr lang="zh-CN" altLang="en-US" sz="2400" b="1">
              <a:solidFill>
                <a:schemeClr val="bg1"/>
              </a:solidFill>
              <a:ea typeface="黑体" panose="02010609060101010101" charset="-122"/>
            </a:endParaRPr>
          </a:p>
          <a:p>
            <a:r>
              <a:rPr lang="zh-CN" altLang="en-US" sz="2400" b="1">
                <a:solidFill>
                  <a:schemeClr val="bg1"/>
                </a:solidFill>
                <a:ea typeface="黑体" panose="02010609060101010101" charset="-122"/>
              </a:rPr>
              <a:t>会合</a:t>
            </a:r>
            <a:endParaRPr lang="zh-CN" altLang="en-US" sz="2400" b="1">
              <a:solidFill>
                <a:schemeClr val="bg1"/>
              </a:solidFill>
              <a:ea typeface="黑体" panose="02010609060101010101" charset="-122"/>
            </a:endParaRPr>
          </a:p>
        </p:txBody>
      </p:sp>
      <p:sp>
        <p:nvSpPr>
          <p:cNvPr id="315401" name="AutoShape 9"/>
          <p:cNvSpPr/>
          <p:nvPr/>
        </p:nvSpPr>
        <p:spPr bwMode="auto">
          <a:xfrm>
            <a:off x="990600" y="3062288"/>
            <a:ext cx="2895600" cy="914400"/>
          </a:xfrm>
          <a:prstGeom prst="borderCallout1">
            <a:avLst>
              <a:gd name="adj1" fmla="val -8333"/>
              <a:gd name="adj2" fmla="val 3949"/>
              <a:gd name="adj3" fmla="val -8333"/>
              <a:gd name="adj4" fmla="val 165130"/>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同步棒</a:t>
            </a:r>
            <a:endParaRPr lang="zh-CN" altLang="en-US" sz="2400" b="1">
              <a:solidFill>
                <a:schemeClr val="bg1"/>
              </a:solidFill>
              <a:ea typeface="黑体" panose="02010609060101010101" charset="-122"/>
            </a:endParaRPr>
          </a:p>
          <a:p>
            <a:r>
              <a:rPr lang="zh-CN" altLang="en-US" sz="2400" b="1">
                <a:solidFill>
                  <a:schemeClr val="bg1"/>
                </a:solidFill>
                <a:ea typeface="黑体" panose="02010609060101010101" charset="-122"/>
              </a:rPr>
              <a:t>分叉</a:t>
            </a:r>
            <a:endParaRPr lang="zh-CN" altLang="en-US" sz="2400" b="1">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5397"/>
                                        </p:tgtEl>
                                        <p:attrNameLst>
                                          <p:attrName>style.visibility</p:attrName>
                                        </p:attrNameLst>
                                      </p:cBhvr>
                                      <p:to>
                                        <p:strVal val="visible"/>
                                      </p:to>
                                    </p:set>
                                    <p:anim calcmode="lin" valueType="num">
                                      <p:cBhvr additive="base">
                                        <p:cTn id="7" dur="500" fill="hold"/>
                                        <p:tgtEl>
                                          <p:spTgt spid="315397"/>
                                        </p:tgtEl>
                                        <p:attrNameLst>
                                          <p:attrName>ppt_x</p:attrName>
                                        </p:attrNameLst>
                                      </p:cBhvr>
                                      <p:tavLst>
                                        <p:tav tm="0">
                                          <p:val>
                                            <p:strVal val="#ppt_x"/>
                                          </p:val>
                                        </p:tav>
                                        <p:tav tm="100000">
                                          <p:val>
                                            <p:strVal val="#ppt_x"/>
                                          </p:val>
                                        </p:tav>
                                      </p:tavLst>
                                    </p:anim>
                                    <p:anim calcmode="lin" valueType="num">
                                      <p:cBhvr additive="base">
                                        <p:cTn id="8" dur="500" fill="hold"/>
                                        <p:tgtEl>
                                          <p:spTgt spid="3153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315401"/>
                                        </p:tgtEl>
                                        <p:attrNameLst>
                                          <p:attrName>style.visibility</p:attrName>
                                        </p:attrNameLst>
                                      </p:cBhvr>
                                      <p:to>
                                        <p:strVal val="visible"/>
                                      </p:to>
                                    </p:set>
                                    <p:animEffect transition="in" filter="strips(downRight)">
                                      <p:cBhvr>
                                        <p:cTn id="13" dur="500"/>
                                        <p:tgtEl>
                                          <p:spTgt spid="31540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15398"/>
                                        </p:tgtEl>
                                        <p:attrNameLst>
                                          <p:attrName>style.visibility</p:attrName>
                                        </p:attrNameLst>
                                      </p:cBhvr>
                                      <p:to>
                                        <p:strVal val="visible"/>
                                      </p:to>
                                    </p:set>
                                    <p:animEffect transition="in" filter="strips(downRight)">
                                      <p:cBhvr>
                                        <p:cTn id="18" dur="500"/>
                                        <p:tgtEl>
                                          <p:spTgt spid="315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8" grpId="0" animBg="1"/>
      <p:bldP spid="315401"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C2807A9C-460B-4EEE-B46B-8970BE3EADA4}" type="datetime1">
              <a:rPr lang="zh-CN" altLang="en-US"/>
            </a:fld>
            <a:endParaRPr lang="en-US" altLang="zh-CN"/>
          </a:p>
        </p:txBody>
      </p:sp>
      <p:sp>
        <p:nvSpPr>
          <p:cNvPr id="6" name="灯片编号占位符 4"/>
          <p:cNvSpPr>
            <a:spLocks noGrp="1"/>
          </p:cNvSpPr>
          <p:nvPr>
            <p:ph type="sldNum" sz="quarter" idx="11"/>
          </p:nvPr>
        </p:nvSpPr>
        <p:spPr/>
        <p:txBody>
          <a:bodyPr/>
          <a:lstStyle/>
          <a:p>
            <a:fld id="{1702FD98-D5CA-4D55-A780-AE0ADEDD3797}" type="slidenum">
              <a:rPr lang="en-US" altLang="zh-CN"/>
            </a:fld>
            <a:endParaRPr lang="en-US" altLang="zh-CN"/>
          </a:p>
        </p:txBody>
      </p:sp>
      <p:sp>
        <p:nvSpPr>
          <p:cNvPr id="316418"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16419" name="Rectangle 3"/>
          <p:cNvSpPr>
            <a:spLocks noGrp="1" noChangeArrowheads="1"/>
          </p:cNvSpPr>
          <p:nvPr>
            <p:ph type="body" idx="1"/>
          </p:nvPr>
        </p:nvSpPr>
        <p:spPr>
          <a:xfrm>
            <a:off x="468313" y="1052513"/>
            <a:ext cx="2960687" cy="5073650"/>
          </a:xfrm>
        </p:spPr>
        <p:txBody>
          <a:bodyPr/>
          <a:lstStyle/>
          <a:p>
            <a:r>
              <a:rPr lang="en-US" altLang="zh-CN">
                <a:solidFill>
                  <a:srgbClr val="0000FF"/>
                </a:solidFill>
                <a:latin typeface="黑体" panose="02010609060101010101" charset="-122"/>
              </a:rPr>
              <a:t>⑷</a:t>
            </a:r>
            <a:r>
              <a:rPr lang="zh-CN" altLang="en-US">
                <a:solidFill>
                  <a:srgbClr val="0000FF"/>
                </a:solidFill>
              </a:rPr>
              <a:t>活动图</a:t>
            </a:r>
            <a:r>
              <a:rPr lang="zh-CN" altLang="en-US"/>
              <a:t>（</a:t>
            </a:r>
            <a:r>
              <a:rPr lang="en-US" altLang="zh-CN"/>
              <a:t>Activity Diagram</a:t>
            </a:r>
            <a:r>
              <a:rPr lang="zh-CN" altLang="en-US"/>
              <a:t>）</a:t>
            </a:r>
            <a:endParaRPr lang="zh-CN" altLang="en-US"/>
          </a:p>
          <a:p>
            <a:r>
              <a:rPr lang="zh-CN" altLang="en-US">
                <a:solidFill>
                  <a:srgbClr val="CC0000"/>
                </a:solidFill>
                <a:latin typeface="黑体" panose="02010609060101010101" charset="-122"/>
              </a:rPr>
              <a:t>④</a:t>
            </a:r>
            <a:r>
              <a:rPr lang="zh-CN" altLang="en-US">
                <a:solidFill>
                  <a:srgbClr val="CC0000"/>
                </a:solidFill>
              </a:rPr>
              <a:t>泳道对活动分组</a:t>
            </a:r>
            <a:endParaRPr lang="zh-CN" altLang="en-US">
              <a:solidFill>
                <a:srgbClr val="CC0000"/>
              </a:solidFill>
            </a:endParaRPr>
          </a:p>
          <a:p>
            <a:pPr lvl="1"/>
            <a:r>
              <a:rPr lang="zh-CN" altLang="en-US">
                <a:solidFill>
                  <a:srgbClr val="0000FF"/>
                </a:solidFill>
              </a:rPr>
              <a:t>描述了完成各个活动的一个或多个类</a:t>
            </a:r>
            <a:r>
              <a:rPr lang="zh-CN" altLang="en-US">
                <a:solidFill>
                  <a:schemeClr val="tx2"/>
                </a:solidFill>
              </a:rPr>
              <a:t>。</a:t>
            </a:r>
            <a:endParaRPr lang="zh-CN" altLang="en-US"/>
          </a:p>
        </p:txBody>
      </p:sp>
      <p:pic>
        <p:nvPicPr>
          <p:cNvPr id="316423" name="Picture 7" descr="活动图—泳道"/>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200400" y="838200"/>
            <a:ext cx="5943600" cy="5372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16419">
                                            <p:txEl>
                                              <p:pRg st="1" end="1"/>
                                            </p:txEl>
                                          </p:spTgt>
                                        </p:tgtEl>
                                        <p:attrNameLst>
                                          <p:attrName>style.visibility</p:attrName>
                                        </p:attrNameLst>
                                      </p:cBhvr>
                                      <p:to>
                                        <p:strVal val="visible"/>
                                      </p:to>
                                    </p:set>
                                    <p:animEffect transition="in" filter="strips(downRight)">
                                      <p:cBhvr>
                                        <p:cTn id="7" dur="500"/>
                                        <p:tgtEl>
                                          <p:spTgt spid="316419">
                                            <p:txEl>
                                              <p:pRg st="1" end="1"/>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16419">
                                            <p:txEl>
                                              <p:pRg st="2" end="2"/>
                                            </p:txEl>
                                          </p:spTgt>
                                        </p:tgtEl>
                                        <p:attrNameLst>
                                          <p:attrName>style.visibility</p:attrName>
                                        </p:attrNameLst>
                                      </p:cBhvr>
                                      <p:to>
                                        <p:strVal val="visible"/>
                                      </p:to>
                                    </p:set>
                                    <p:animEffect transition="in" filter="strips(downRight)">
                                      <p:cBhvr>
                                        <p:cTn id="10" dur="500"/>
                                        <p:tgtEl>
                                          <p:spTgt spid="31641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316423"/>
                                        </p:tgtEl>
                                        <p:attrNameLst>
                                          <p:attrName>style.visibility</p:attrName>
                                        </p:attrNameLst>
                                      </p:cBhvr>
                                      <p:to>
                                        <p:strVal val="visible"/>
                                      </p:to>
                                    </p:set>
                                    <p:animEffect transition="in" filter="strips(downRight)">
                                      <p:cBhvr>
                                        <p:cTn id="15" dur="500"/>
                                        <p:tgtEl>
                                          <p:spTgt spid="316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half" idx="10"/>
          </p:nvPr>
        </p:nvSpPr>
        <p:spPr/>
        <p:txBody>
          <a:bodyPr/>
          <a:lstStyle/>
          <a:p>
            <a:fld id="{C506FD85-86AD-44B3-97DB-A85F33ED6D88}" type="datetime1">
              <a:rPr lang="zh-CN" altLang="en-US"/>
            </a:fld>
            <a:endParaRPr lang="en-US" altLang="zh-CN"/>
          </a:p>
        </p:txBody>
      </p:sp>
      <p:sp>
        <p:nvSpPr>
          <p:cNvPr id="16" name="灯片编号占位符 4"/>
          <p:cNvSpPr>
            <a:spLocks noGrp="1"/>
          </p:cNvSpPr>
          <p:nvPr>
            <p:ph type="sldNum" sz="quarter" idx="11"/>
          </p:nvPr>
        </p:nvSpPr>
        <p:spPr/>
        <p:txBody>
          <a:bodyPr/>
          <a:lstStyle/>
          <a:p>
            <a:fld id="{DF6C9897-312F-4F52-BF70-E8060D9BCDCA}" type="slidenum">
              <a:rPr lang="en-US" altLang="zh-CN"/>
            </a:fld>
            <a:endParaRPr lang="en-US" altLang="zh-CN"/>
          </a:p>
        </p:txBody>
      </p:sp>
      <p:sp>
        <p:nvSpPr>
          <p:cNvPr id="389122"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89123" name="Rectangle 3"/>
          <p:cNvSpPr>
            <a:spLocks noGrp="1" noChangeArrowheads="1"/>
          </p:cNvSpPr>
          <p:nvPr>
            <p:ph type="body" idx="1"/>
          </p:nvPr>
        </p:nvSpPr>
        <p:spPr>
          <a:xfrm>
            <a:off x="468313" y="1052513"/>
            <a:ext cx="2960687" cy="5073650"/>
          </a:xfrm>
        </p:spPr>
        <p:txBody>
          <a:bodyPr/>
          <a:lstStyle/>
          <a:p>
            <a:r>
              <a:rPr lang="en-US" altLang="zh-CN">
                <a:solidFill>
                  <a:srgbClr val="0000FF"/>
                </a:solidFill>
                <a:latin typeface="黑体" panose="02010609060101010101" charset="-122"/>
              </a:rPr>
              <a:t>⑷</a:t>
            </a:r>
            <a:r>
              <a:rPr lang="zh-CN" altLang="en-US">
                <a:solidFill>
                  <a:srgbClr val="0000FF"/>
                </a:solidFill>
              </a:rPr>
              <a:t>活动图</a:t>
            </a:r>
            <a:r>
              <a:rPr lang="zh-CN" altLang="en-US"/>
              <a:t>（</a:t>
            </a:r>
            <a:r>
              <a:rPr lang="en-US" altLang="zh-CN"/>
              <a:t>Activity Diagram</a:t>
            </a:r>
            <a:r>
              <a:rPr lang="zh-CN" altLang="en-US"/>
              <a:t>）</a:t>
            </a:r>
            <a:endParaRPr lang="zh-CN" altLang="en-US"/>
          </a:p>
          <a:p>
            <a:r>
              <a:rPr lang="zh-CN" altLang="en-US">
                <a:solidFill>
                  <a:srgbClr val="CC0000"/>
                </a:solidFill>
              </a:rPr>
              <a:t>⑤对象流</a:t>
            </a:r>
            <a:endParaRPr lang="zh-CN" altLang="en-US">
              <a:solidFill>
                <a:srgbClr val="CC0000"/>
              </a:solidFill>
            </a:endParaRPr>
          </a:p>
          <a:p>
            <a:pPr lvl="1"/>
            <a:r>
              <a:rPr lang="zh-CN" altLang="en-US">
                <a:solidFill>
                  <a:srgbClr val="CC0000"/>
                </a:solidFill>
              </a:rPr>
              <a:t>表示活动涉及的对象</a:t>
            </a:r>
            <a:endParaRPr lang="zh-CN" altLang="en-US">
              <a:solidFill>
                <a:srgbClr val="CC0000"/>
              </a:solidFill>
            </a:endParaRPr>
          </a:p>
          <a:p>
            <a:pPr lvl="1"/>
            <a:r>
              <a:rPr lang="zh-CN" altLang="en-US"/>
              <a:t>如，</a:t>
            </a:r>
            <a:r>
              <a:rPr lang="zh-CN" altLang="en-US">
                <a:solidFill>
                  <a:srgbClr val="0000FF"/>
                </a:solidFill>
              </a:rPr>
              <a:t>退款申请</a:t>
            </a:r>
            <a:endParaRPr lang="zh-CN" altLang="en-US">
              <a:solidFill>
                <a:srgbClr val="0000FF"/>
              </a:solidFill>
            </a:endParaRPr>
          </a:p>
          <a:p>
            <a:pPr lvl="1"/>
            <a:r>
              <a:rPr lang="zh-CN" altLang="en-US"/>
              <a:t>用</a:t>
            </a:r>
            <a:r>
              <a:rPr lang="zh-CN" altLang="en-US">
                <a:solidFill>
                  <a:srgbClr val="CC0000"/>
                </a:solidFill>
              </a:rPr>
              <a:t>依赖关系</a:t>
            </a:r>
            <a:r>
              <a:rPr lang="zh-CN" altLang="en-US"/>
              <a:t>连接创建、修改、撤销该</a:t>
            </a:r>
            <a:r>
              <a:rPr lang="zh-CN" altLang="en-US">
                <a:solidFill>
                  <a:srgbClr val="CC0000"/>
                </a:solidFill>
              </a:rPr>
              <a:t>对象</a:t>
            </a:r>
            <a:r>
              <a:rPr lang="zh-CN" altLang="en-US"/>
              <a:t>的</a:t>
            </a:r>
            <a:r>
              <a:rPr lang="zh-CN" altLang="en-US">
                <a:solidFill>
                  <a:srgbClr val="CC0000"/>
                </a:solidFill>
              </a:rPr>
              <a:t>活动</a:t>
            </a:r>
            <a:endParaRPr lang="zh-CN" altLang="en-US">
              <a:solidFill>
                <a:srgbClr val="CC0000"/>
              </a:solidFill>
            </a:endParaRPr>
          </a:p>
        </p:txBody>
      </p:sp>
      <p:pic>
        <p:nvPicPr>
          <p:cNvPr id="389124" name="Picture 4" descr="活动图—泳道"/>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200400" y="838200"/>
            <a:ext cx="5943600" cy="5372100"/>
          </a:xfrm>
          <a:prstGeom prst="rect">
            <a:avLst/>
          </a:prstGeom>
          <a:noFill/>
        </p:spPr>
      </p:pic>
      <p:sp>
        <p:nvSpPr>
          <p:cNvPr id="389125" name="Rectangle 5"/>
          <p:cNvSpPr>
            <a:spLocks noChangeArrowheads="1"/>
          </p:cNvSpPr>
          <p:nvPr/>
        </p:nvSpPr>
        <p:spPr bwMode="auto">
          <a:xfrm>
            <a:off x="3657600" y="2819400"/>
            <a:ext cx="1103313" cy="457200"/>
          </a:xfrm>
          <a:prstGeom prst="rect">
            <a:avLst/>
          </a:prstGeom>
          <a:noFill/>
          <a:ln w="9525">
            <a:noFill/>
            <a:miter lim="800000"/>
          </a:ln>
          <a:effectLst/>
        </p:spPr>
        <p:txBody>
          <a:bodyPr wrap="none">
            <a:spAutoFit/>
          </a:bodyPr>
          <a:lstStyle/>
          <a:p>
            <a:r>
              <a:rPr lang="en-US" altLang="zh-CN" sz="2400" b="1">
                <a:solidFill>
                  <a:srgbClr val="0000FF"/>
                </a:solidFill>
                <a:ea typeface="黑体" panose="02010609060101010101" charset="-122"/>
              </a:rPr>
              <a:t>①</a:t>
            </a:r>
            <a:r>
              <a:rPr lang="zh-CN" altLang="en-US" sz="2400" b="1">
                <a:solidFill>
                  <a:srgbClr val="0000FF"/>
                </a:solidFill>
                <a:ea typeface="黑体" panose="02010609060101010101" charset="-122"/>
              </a:rPr>
              <a:t>新建</a:t>
            </a:r>
            <a:endParaRPr lang="zh-CN" altLang="en-US" sz="2400" b="1">
              <a:solidFill>
                <a:srgbClr val="0000FF"/>
              </a:solidFill>
              <a:ea typeface="黑体" panose="02010609060101010101" charset="-122"/>
            </a:endParaRPr>
          </a:p>
        </p:txBody>
      </p:sp>
      <p:sp>
        <p:nvSpPr>
          <p:cNvPr id="389126" name="Rectangle 6"/>
          <p:cNvSpPr>
            <a:spLocks noChangeArrowheads="1"/>
          </p:cNvSpPr>
          <p:nvPr/>
        </p:nvSpPr>
        <p:spPr bwMode="auto">
          <a:xfrm>
            <a:off x="3584575" y="3886200"/>
            <a:ext cx="1103313" cy="457200"/>
          </a:xfrm>
          <a:prstGeom prst="rect">
            <a:avLst/>
          </a:prstGeom>
          <a:noFill/>
          <a:ln w="9525">
            <a:noFill/>
            <a:miter lim="800000"/>
          </a:ln>
          <a:effectLst/>
        </p:spPr>
        <p:txBody>
          <a:bodyPr wrap="none">
            <a:spAutoFit/>
          </a:bodyPr>
          <a:lstStyle/>
          <a:p>
            <a:r>
              <a:rPr lang="en-US" altLang="zh-CN" sz="2400" b="1">
                <a:solidFill>
                  <a:srgbClr val="0000FF"/>
                </a:solidFill>
                <a:latin typeface="黑体" panose="02010609060101010101" charset="-122"/>
                <a:ea typeface="黑体" panose="02010609060101010101" charset="-122"/>
              </a:rPr>
              <a:t>②</a:t>
            </a:r>
            <a:r>
              <a:rPr lang="zh-CN" altLang="en-US" sz="2400" b="1">
                <a:solidFill>
                  <a:srgbClr val="0000FF"/>
                </a:solidFill>
                <a:latin typeface="黑体" panose="02010609060101010101" charset="-122"/>
                <a:ea typeface="黑体" panose="02010609060101010101" charset="-122"/>
              </a:rPr>
              <a:t>退回</a:t>
            </a:r>
            <a:endParaRPr lang="zh-CN" altLang="en-US" sz="2400" b="1">
              <a:solidFill>
                <a:srgbClr val="0000FF"/>
              </a:solidFill>
              <a:latin typeface="黑体" panose="02010609060101010101" charset="-122"/>
              <a:ea typeface="黑体" panose="02010609060101010101" charset="-122"/>
            </a:endParaRPr>
          </a:p>
        </p:txBody>
      </p:sp>
      <p:sp>
        <p:nvSpPr>
          <p:cNvPr id="389127" name="Rectangle 7"/>
          <p:cNvSpPr>
            <a:spLocks noChangeArrowheads="1"/>
          </p:cNvSpPr>
          <p:nvPr/>
        </p:nvSpPr>
        <p:spPr bwMode="auto">
          <a:xfrm>
            <a:off x="3736975" y="5943600"/>
            <a:ext cx="1103313" cy="457200"/>
          </a:xfrm>
          <a:prstGeom prst="rect">
            <a:avLst/>
          </a:prstGeom>
          <a:noFill/>
          <a:ln w="9525">
            <a:noFill/>
            <a:miter lim="800000"/>
          </a:ln>
          <a:effectLst/>
        </p:spPr>
        <p:txBody>
          <a:bodyPr wrap="none">
            <a:spAutoFit/>
          </a:bodyPr>
          <a:lstStyle/>
          <a:p>
            <a:r>
              <a:rPr lang="en-US" altLang="zh-CN" sz="2400" b="1">
                <a:solidFill>
                  <a:srgbClr val="0000FF"/>
                </a:solidFill>
                <a:latin typeface="黑体" panose="02010609060101010101" charset="-122"/>
                <a:ea typeface="黑体" panose="02010609060101010101" charset="-122"/>
              </a:rPr>
              <a:t>③</a:t>
            </a:r>
            <a:r>
              <a:rPr lang="zh-CN" altLang="en-US" sz="2400" b="1">
                <a:solidFill>
                  <a:srgbClr val="0000FF"/>
                </a:solidFill>
                <a:ea typeface="黑体" panose="02010609060101010101" charset="-122"/>
              </a:rPr>
              <a:t>同意</a:t>
            </a:r>
            <a:endParaRPr lang="zh-CN" altLang="en-US" sz="2400" b="1">
              <a:solidFill>
                <a:srgbClr val="0000FF"/>
              </a:solidFill>
              <a:ea typeface="黑体" panose="02010609060101010101" charset="-122"/>
            </a:endParaRPr>
          </a:p>
        </p:txBody>
      </p:sp>
      <p:sp>
        <p:nvSpPr>
          <p:cNvPr id="389128" name="Line 8"/>
          <p:cNvSpPr>
            <a:spLocks noChangeShapeType="1"/>
          </p:cNvSpPr>
          <p:nvPr/>
        </p:nvSpPr>
        <p:spPr bwMode="auto">
          <a:xfrm flipH="1">
            <a:off x="4191000" y="2133600"/>
            <a:ext cx="0" cy="381000"/>
          </a:xfrm>
          <a:prstGeom prst="line">
            <a:avLst/>
          </a:prstGeom>
          <a:noFill/>
          <a:ln w="76200">
            <a:solidFill>
              <a:srgbClr val="CC0000"/>
            </a:solidFill>
            <a:prstDash val="sysDot"/>
            <a:round/>
            <a:tailEnd type="triangle" w="med" len="med"/>
          </a:ln>
          <a:effectLst/>
        </p:spPr>
        <p:txBody>
          <a:bodyPr/>
          <a:lstStyle/>
          <a:p>
            <a:endParaRPr lang="zh-CN" altLang="en-US"/>
          </a:p>
        </p:txBody>
      </p:sp>
      <p:sp>
        <p:nvSpPr>
          <p:cNvPr id="389129" name="Line 9"/>
          <p:cNvSpPr>
            <a:spLocks noChangeShapeType="1"/>
          </p:cNvSpPr>
          <p:nvPr/>
        </p:nvSpPr>
        <p:spPr bwMode="auto">
          <a:xfrm flipV="1">
            <a:off x="4495800" y="1905000"/>
            <a:ext cx="1600200" cy="609600"/>
          </a:xfrm>
          <a:prstGeom prst="line">
            <a:avLst/>
          </a:prstGeom>
          <a:noFill/>
          <a:ln w="76200">
            <a:solidFill>
              <a:srgbClr val="CC0000"/>
            </a:solidFill>
            <a:prstDash val="sysDot"/>
            <a:round/>
            <a:tailEnd type="triangle" w="med" len="med"/>
          </a:ln>
          <a:effectLst/>
        </p:spPr>
        <p:txBody>
          <a:bodyPr/>
          <a:lstStyle/>
          <a:p>
            <a:endParaRPr lang="zh-CN" altLang="en-US"/>
          </a:p>
        </p:txBody>
      </p:sp>
      <p:sp>
        <p:nvSpPr>
          <p:cNvPr id="389130" name="Line 10"/>
          <p:cNvSpPr>
            <a:spLocks noChangeShapeType="1"/>
          </p:cNvSpPr>
          <p:nvPr/>
        </p:nvSpPr>
        <p:spPr bwMode="auto">
          <a:xfrm flipH="1">
            <a:off x="4724400" y="3505200"/>
            <a:ext cx="533400" cy="0"/>
          </a:xfrm>
          <a:prstGeom prst="line">
            <a:avLst/>
          </a:prstGeom>
          <a:noFill/>
          <a:ln w="76200">
            <a:solidFill>
              <a:srgbClr val="CC0000"/>
            </a:solidFill>
            <a:prstDash val="sysDot"/>
            <a:round/>
            <a:tailEnd type="triangle" w="med" len="med"/>
          </a:ln>
          <a:effectLst/>
        </p:spPr>
        <p:txBody>
          <a:bodyPr/>
          <a:lstStyle/>
          <a:p>
            <a:endParaRPr lang="zh-CN" altLang="en-US"/>
          </a:p>
        </p:txBody>
      </p:sp>
      <p:sp>
        <p:nvSpPr>
          <p:cNvPr id="389132" name="Line 12"/>
          <p:cNvSpPr>
            <a:spLocks noChangeShapeType="1"/>
          </p:cNvSpPr>
          <p:nvPr/>
        </p:nvSpPr>
        <p:spPr bwMode="auto">
          <a:xfrm flipH="1">
            <a:off x="4724400" y="5715000"/>
            <a:ext cx="1371600" cy="0"/>
          </a:xfrm>
          <a:prstGeom prst="line">
            <a:avLst/>
          </a:prstGeom>
          <a:noFill/>
          <a:ln w="76200">
            <a:solidFill>
              <a:srgbClr val="CC0000"/>
            </a:solidFill>
            <a:prstDash val="sysDot"/>
            <a:round/>
            <a:tailEnd type="triangle" w="med" len="med"/>
          </a:ln>
          <a:effectLst/>
        </p:spPr>
        <p:txBody>
          <a:bodyPr/>
          <a:lstStyle/>
          <a:p>
            <a:endParaRPr lang="zh-CN" altLang="en-US"/>
          </a:p>
        </p:txBody>
      </p:sp>
      <p:sp>
        <p:nvSpPr>
          <p:cNvPr id="389134" name="Rectangle 14"/>
          <p:cNvSpPr>
            <a:spLocks noChangeArrowheads="1"/>
          </p:cNvSpPr>
          <p:nvPr/>
        </p:nvSpPr>
        <p:spPr bwMode="auto">
          <a:xfrm>
            <a:off x="3657600" y="3352800"/>
            <a:ext cx="1066800" cy="381000"/>
          </a:xfrm>
          <a:prstGeom prst="rect">
            <a:avLst/>
          </a:prstGeom>
          <a:noFill/>
          <a:ln w="38100">
            <a:solidFill>
              <a:srgbClr val="0000FF"/>
            </a:solidFill>
            <a:miter lim="800000"/>
          </a:ln>
          <a:effectLst/>
        </p:spPr>
        <p:txBody>
          <a:bodyPr wrap="none" anchor="ctr"/>
          <a:lstStyle/>
          <a:p>
            <a:endParaRPr lang="zh-CN" altLang="en-US"/>
          </a:p>
        </p:txBody>
      </p:sp>
      <p:sp>
        <p:nvSpPr>
          <p:cNvPr id="389135" name="Rectangle 15"/>
          <p:cNvSpPr>
            <a:spLocks noChangeArrowheads="1"/>
          </p:cNvSpPr>
          <p:nvPr/>
        </p:nvSpPr>
        <p:spPr bwMode="auto">
          <a:xfrm>
            <a:off x="3676650" y="2454275"/>
            <a:ext cx="990600" cy="419100"/>
          </a:xfrm>
          <a:prstGeom prst="rect">
            <a:avLst/>
          </a:prstGeom>
          <a:noFill/>
          <a:ln w="38100">
            <a:solidFill>
              <a:srgbClr val="0000FF"/>
            </a:solidFill>
            <a:miter lim="800000"/>
          </a:ln>
          <a:effectLst/>
        </p:spPr>
        <p:txBody>
          <a:bodyPr wrap="none" anchor="ctr"/>
          <a:lstStyle/>
          <a:p>
            <a:endParaRPr lang="zh-CN" altLang="en-US"/>
          </a:p>
        </p:txBody>
      </p:sp>
      <p:sp>
        <p:nvSpPr>
          <p:cNvPr id="389136" name="Rectangle 16"/>
          <p:cNvSpPr>
            <a:spLocks noChangeArrowheads="1"/>
          </p:cNvSpPr>
          <p:nvPr/>
        </p:nvSpPr>
        <p:spPr bwMode="auto">
          <a:xfrm>
            <a:off x="3733800" y="5502275"/>
            <a:ext cx="990600" cy="419100"/>
          </a:xfrm>
          <a:prstGeom prst="rect">
            <a:avLst/>
          </a:prstGeom>
          <a:noFill/>
          <a:ln w="38100">
            <a:solidFill>
              <a:srgbClr val="0000FF"/>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89123">
                                            <p:txEl>
                                              <p:pRg st="1" end="1"/>
                                            </p:txEl>
                                          </p:spTgt>
                                        </p:tgtEl>
                                        <p:attrNameLst>
                                          <p:attrName>style.visibility</p:attrName>
                                        </p:attrNameLst>
                                      </p:cBhvr>
                                      <p:to>
                                        <p:strVal val="visible"/>
                                      </p:to>
                                    </p:set>
                                    <p:animEffect transition="in" filter="strips(downRight)">
                                      <p:cBhvr>
                                        <p:cTn id="7" dur="500"/>
                                        <p:tgtEl>
                                          <p:spTgt spid="3891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89123">
                                            <p:txEl>
                                              <p:pRg st="2" end="2"/>
                                            </p:txEl>
                                          </p:spTgt>
                                        </p:tgtEl>
                                        <p:attrNameLst>
                                          <p:attrName>style.visibility</p:attrName>
                                        </p:attrNameLst>
                                      </p:cBhvr>
                                      <p:to>
                                        <p:strVal val="visible"/>
                                      </p:to>
                                    </p:set>
                                    <p:animEffect transition="in" filter="strips(downRight)">
                                      <p:cBhvr>
                                        <p:cTn id="12" dur="500"/>
                                        <p:tgtEl>
                                          <p:spTgt spid="389123">
                                            <p:txEl>
                                              <p:pRg st="2" end="2"/>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389123">
                                            <p:txEl>
                                              <p:pRg st="3" end="3"/>
                                            </p:txEl>
                                          </p:spTgt>
                                        </p:tgtEl>
                                        <p:attrNameLst>
                                          <p:attrName>style.visibility</p:attrName>
                                        </p:attrNameLst>
                                      </p:cBhvr>
                                      <p:to>
                                        <p:strVal val="visible"/>
                                      </p:to>
                                    </p:set>
                                    <p:animEffect transition="in" filter="strips(downRight)">
                                      <p:cBhvr>
                                        <p:cTn id="15" dur="500"/>
                                        <p:tgtEl>
                                          <p:spTgt spid="38912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89136"/>
                                        </p:tgtEl>
                                        <p:attrNameLst>
                                          <p:attrName>style.visibility</p:attrName>
                                        </p:attrNameLst>
                                      </p:cBhvr>
                                      <p:to>
                                        <p:strVal val="visible"/>
                                      </p:to>
                                    </p:set>
                                    <p:anim calcmode="lin" valueType="num">
                                      <p:cBhvr additive="base">
                                        <p:cTn id="20" dur="500" fill="hold"/>
                                        <p:tgtEl>
                                          <p:spTgt spid="389136"/>
                                        </p:tgtEl>
                                        <p:attrNameLst>
                                          <p:attrName>ppt_x</p:attrName>
                                        </p:attrNameLst>
                                      </p:cBhvr>
                                      <p:tavLst>
                                        <p:tav tm="0">
                                          <p:val>
                                            <p:strVal val="#ppt_x"/>
                                          </p:val>
                                        </p:tav>
                                        <p:tav tm="100000">
                                          <p:val>
                                            <p:strVal val="#ppt_x"/>
                                          </p:val>
                                        </p:tav>
                                      </p:tavLst>
                                    </p:anim>
                                    <p:anim calcmode="lin" valueType="num">
                                      <p:cBhvr additive="base">
                                        <p:cTn id="21" dur="500" fill="hold"/>
                                        <p:tgtEl>
                                          <p:spTgt spid="38913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89135"/>
                                        </p:tgtEl>
                                        <p:attrNameLst>
                                          <p:attrName>style.visibility</p:attrName>
                                        </p:attrNameLst>
                                      </p:cBhvr>
                                      <p:to>
                                        <p:strVal val="visible"/>
                                      </p:to>
                                    </p:set>
                                    <p:anim calcmode="lin" valueType="num">
                                      <p:cBhvr additive="base">
                                        <p:cTn id="24" dur="500" fill="hold"/>
                                        <p:tgtEl>
                                          <p:spTgt spid="389135"/>
                                        </p:tgtEl>
                                        <p:attrNameLst>
                                          <p:attrName>ppt_x</p:attrName>
                                        </p:attrNameLst>
                                      </p:cBhvr>
                                      <p:tavLst>
                                        <p:tav tm="0">
                                          <p:val>
                                            <p:strVal val="#ppt_x"/>
                                          </p:val>
                                        </p:tav>
                                        <p:tav tm="100000">
                                          <p:val>
                                            <p:strVal val="#ppt_x"/>
                                          </p:val>
                                        </p:tav>
                                      </p:tavLst>
                                    </p:anim>
                                    <p:anim calcmode="lin" valueType="num">
                                      <p:cBhvr additive="base">
                                        <p:cTn id="25" dur="500" fill="hold"/>
                                        <p:tgtEl>
                                          <p:spTgt spid="38913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89134"/>
                                        </p:tgtEl>
                                        <p:attrNameLst>
                                          <p:attrName>style.visibility</p:attrName>
                                        </p:attrNameLst>
                                      </p:cBhvr>
                                      <p:to>
                                        <p:strVal val="visible"/>
                                      </p:to>
                                    </p:set>
                                    <p:anim calcmode="lin" valueType="num">
                                      <p:cBhvr additive="base">
                                        <p:cTn id="28" dur="500" fill="hold"/>
                                        <p:tgtEl>
                                          <p:spTgt spid="389134"/>
                                        </p:tgtEl>
                                        <p:attrNameLst>
                                          <p:attrName>ppt_x</p:attrName>
                                        </p:attrNameLst>
                                      </p:cBhvr>
                                      <p:tavLst>
                                        <p:tav tm="0">
                                          <p:val>
                                            <p:strVal val="#ppt_x"/>
                                          </p:val>
                                        </p:tav>
                                        <p:tav tm="100000">
                                          <p:val>
                                            <p:strVal val="#ppt_x"/>
                                          </p:val>
                                        </p:tav>
                                      </p:tavLst>
                                    </p:anim>
                                    <p:anim calcmode="lin" valueType="num">
                                      <p:cBhvr additive="base">
                                        <p:cTn id="29" dur="500" fill="hold"/>
                                        <p:tgtEl>
                                          <p:spTgt spid="38913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389123">
                                            <p:txEl>
                                              <p:pRg st="4" end="4"/>
                                            </p:txEl>
                                          </p:spTgt>
                                        </p:tgtEl>
                                        <p:attrNameLst>
                                          <p:attrName>style.visibility</p:attrName>
                                        </p:attrNameLst>
                                      </p:cBhvr>
                                      <p:to>
                                        <p:strVal val="visible"/>
                                      </p:to>
                                    </p:set>
                                    <p:animEffect transition="in" filter="strips(downRight)">
                                      <p:cBhvr>
                                        <p:cTn id="34" dur="500"/>
                                        <p:tgtEl>
                                          <p:spTgt spid="38912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389128"/>
                                        </p:tgtEl>
                                        <p:attrNameLst>
                                          <p:attrName>style.visibility</p:attrName>
                                        </p:attrNameLst>
                                      </p:cBhvr>
                                      <p:to>
                                        <p:strVal val="visible"/>
                                      </p:to>
                                    </p:set>
                                    <p:animEffect transition="in" filter="strips(downLeft)">
                                      <p:cBhvr>
                                        <p:cTn id="39" dur="500"/>
                                        <p:tgtEl>
                                          <p:spTgt spid="389128"/>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3" fill="hold" grpId="0" nodeType="clickEffect">
                                  <p:stCondLst>
                                    <p:cond delay="0"/>
                                  </p:stCondLst>
                                  <p:childTnLst>
                                    <p:set>
                                      <p:cBhvr>
                                        <p:cTn id="43" dur="1" fill="hold">
                                          <p:stCondLst>
                                            <p:cond delay="0"/>
                                          </p:stCondLst>
                                        </p:cTn>
                                        <p:tgtEl>
                                          <p:spTgt spid="389129"/>
                                        </p:tgtEl>
                                        <p:attrNameLst>
                                          <p:attrName>style.visibility</p:attrName>
                                        </p:attrNameLst>
                                      </p:cBhvr>
                                      <p:to>
                                        <p:strVal val="visible"/>
                                      </p:to>
                                    </p:set>
                                    <p:animEffect transition="in" filter="strips(upRight)">
                                      <p:cBhvr>
                                        <p:cTn id="44" dur="500"/>
                                        <p:tgtEl>
                                          <p:spTgt spid="389129"/>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389130"/>
                                        </p:tgtEl>
                                        <p:attrNameLst>
                                          <p:attrName>style.visibility</p:attrName>
                                        </p:attrNameLst>
                                      </p:cBhvr>
                                      <p:to>
                                        <p:strVal val="visible"/>
                                      </p:to>
                                    </p:set>
                                    <p:animEffect transition="in" filter="strips(downLeft)">
                                      <p:cBhvr>
                                        <p:cTn id="49" dur="500"/>
                                        <p:tgtEl>
                                          <p:spTgt spid="389130"/>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12" fill="hold" grpId="0" nodeType="clickEffect">
                                  <p:stCondLst>
                                    <p:cond delay="0"/>
                                  </p:stCondLst>
                                  <p:childTnLst>
                                    <p:set>
                                      <p:cBhvr>
                                        <p:cTn id="53" dur="1" fill="hold">
                                          <p:stCondLst>
                                            <p:cond delay="0"/>
                                          </p:stCondLst>
                                        </p:cTn>
                                        <p:tgtEl>
                                          <p:spTgt spid="389132"/>
                                        </p:tgtEl>
                                        <p:attrNameLst>
                                          <p:attrName>style.visibility</p:attrName>
                                        </p:attrNameLst>
                                      </p:cBhvr>
                                      <p:to>
                                        <p:strVal val="visible"/>
                                      </p:to>
                                    </p:set>
                                    <p:animEffect transition="in" filter="strips(downLeft)">
                                      <p:cBhvr>
                                        <p:cTn id="54" dur="500"/>
                                        <p:tgtEl>
                                          <p:spTgt spid="389132"/>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grpId="0" nodeType="clickEffect">
                                  <p:stCondLst>
                                    <p:cond delay="0"/>
                                  </p:stCondLst>
                                  <p:childTnLst>
                                    <p:set>
                                      <p:cBhvr>
                                        <p:cTn id="58" dur="1" fill="hold">
                                          <p:stCondLst>
                                            <p:cond delay="0"/>
                                          </p:stCondLst>
                                        </p:cTn>
                                        <p:tgtEl>
                                          <p:spTgt spid="389125"/>
                                        </p:tgtEl>
                                        <p:attrNameLst>
                                          <p:attrName>style.visibility</p:attrName>
                                        </p:attrNameLst>
                                      </p:cBhvr>
                                      <p:to>
                                        <p:strVal val="visible"/>
                                      </p:to>
                                    </p:set>
                                    <p:animEffect transition="in" filter="strips(downRight)">
                                      <p:cBhvr>
                                        <p:cTn id="59" dur="500"/>
                                        <p:tgtEl>
                                          <p:spTgt spid="389125"/>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389126"/>
                                        </p:tgtEl>
                                        <p:attrNameLst>
                                          <p:attrName>style.visibility</p:attrName>
                                        </p:attrNameLst>
                                      </p:cBhvr>
                                      <p:to>
                                        <p:strVal val="visible"/>
                                      </p:to>
                                    </p:set>
                                    <p:animEffect transition="in" filter="strips(downRight)">
                                      <p:cBhvr>
                                        <p:cTn id="64" dur="500"/>
                                        <p:tgtEl>
                                          <p:spTgt spid="389126"/>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grpId="0" nodeType="clickEffect">
                                  <p:stCondLst>
                                    <p:cond delay="0"/>
                                  </p:stCondLst>
                                  <p:childTnLst>
                                    <p:set>
                                      <p:cBhvr>
                                        <p:cTn id="68" dur="1" fill="hold">
                                          <p:stCondLst>
                                            <p:cond delay="0"/>
                                          </p:stCondLst>
                                        </p:cTn>
                                        <p:tgtEl>
                                          <p:spTgt spid="389127"/>
                                        </p:tgtEl>
                                        <p:attrNameLst>
                                          <p:attrName>style.visibility</p:attrName>
                                        </p:attrNameLst>
                                      </p:cBhvr>
                                      <p:to>
                                        <p:strVal val="visible"/>
                                      </p:to>
                                    </p:set>
                                    <p:animEffect transition="in" filter="strips(downRight)">
                                      <p:cBhvr>
                                        <p:cTn id="69" dur="500"/>
                                        <p:tgtEl>
                                          <p:spTgt spid="389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3" grpId="0" uiExpand="1" build="p"/>
      <p:bldP spid="389125" grpId="0"/>
      <p:bldP spid="389126" grpId="0"/>
      <p:bldP spid="389127" grpId="0"/>
      <p:bldP spid="389128" grpId="0" animBg="1"/>
      <p:bldP spid="389129" grpId="0" animBg="1"/>
      <p:bldP spid="389130" grpId="0" animBg="1"/>
      <p:bldP spid="389132" grpId="0" animBg="1"/>
      <p:bldP spid="389134" grpId="0" animBg="1"/>
      <p:bldP spid="389135" grpId="0" animBg="1"/>
      <p:bldP spid="389136"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02FF867-2888-416C-9DC7-836B0666AD95}" type="datetime1">
              <a:rPr lang="zh-CN" altLang="en-US"/>
            </a:fld>
            <a:endParaRPr lang="en-US" altLang="zh-CN"/>
          </a:p>
        </p:txBody>
      </p:sp>
      <p:sp>
        <p:nvSpPr>
          <p:cNvPr id="5" name="灯片编号占位符 4"/>
          <p:cNvSpPr>
            <a:spLocks noGrp="1"/>
          </p:cNvSpPr>
          <p:nvPr>
            <p:ph type="sldNum" sz="quarter" idx="11"/>
          </p:nvPr>
        </p:nvSpPr>
        <p:spPr/>
        <p:txBody>
          <a:bodyPr/>
          <a:lstStyle/>
          <a:p>
            <a:fld id="{BA8FADB3-3F53-4D64-A632-FF38254394FD}" type="slidenum">
              <a:rPr lang="en-US" altLang="zh-CN"/>
            </a:fld>
            <a:endParaRPr lang="en-US" altLang="zh-CN"/>
          </a:p>
        </p:txBody>
      </p:sp>
      <p:sp>
        <p:nvSpPr>
          <p:cNvPr id="460802" name="Rectangle 2"/>
          <p:cNvSpPr>
            <a:spLocks noGrp="1" noChangeArrowheads="1"/>
          </p:cNvSpPr>
          <p:nvPr>
            <p:ph type="title"/>
          </p:nvPr>
        </p:nvSpPr>
        <p:spPr/>
        <p:txBody>
          <a:bodyPr/>
          <a:lstStyle/>
          <a:p>
            <a:r>
              <a:rPr lang="zh-CN" altLang="en-US" b="0">
                <a:solidFill>
                  <a:srgbClr val="FF0000"/>
                </a:solidFill>
              </a:rPr>
              <a:t>活动图的用途</a:t>
            </a:r>
            <a:endParaRPr lang="zh-CN" altLang="en-US" b="0">
              <a:solidFill>
                <a:srgbClr val="FF0000"/>
              </a:solidFill>
            </a:endParaRPr>
          </a:p>
        </p:txBody>
      </p:sp>
      <p:sp>
        <p:nvSpPr>
          <p:cNvPr id="460803" name="Rectangle 3"/>
          <p:cNvSpPr>
            <a:spLocks noGrp="1" noChangeArrowheads="1"/>
          </p:cNvSpPr>
          <p:nvPr>
            <p:ph type="body" idx="1"/>
          </p:nvPr>
        </p:nvSpPr>
        <p:spPr>
          <a:xfrm>
            <a:off x="685800" y="1371600"/>
            <a:ext cx="7772400" cy="4495800"/>
          </a:xfrm>
        </p:spPr>
        <p:txBody>
          <a:bodyPr/>
          <a:lstStyle/>
          <a:p>
            <a:r>
              <a:rPr lang="zh-CN" altLang="en-US" dirty="0">
                <a:solidFill>
                  <a:srgbClr val="0000FF"/>
                </a:solidFill>
              </a:rPr>
              <a:t>为什么要在</a:t>
            </a:r>
            <a:r>
              <a:rPr lang="en-US" altLang="zh-CN" dirty="0">
                <a:solidFill>
                  <a:srgbClr val="0000FF"/>
                </a:solidFill>
              </a:rPr>
              <a:t>UML</a:t>
            </a:r>
            <a:r>
              <a:rPr lang="zh-CN" altLang="en-US" dirty="0">
                <a:solidFill>
                  <a:srgbClr val="0000FF"/>
                </a:solidFill>
              </a:rPr>
              <a:t>中引入活动图</a:t>
            </a:r>
            <a:r>
              <a:rPr lang="en-US" altLang="zh-CN" dirty="0">
                <a:solidFill>
                  <a:srgbClr val="0000FF"/>
                </a:solidFill>
              </a:rPr>
              <a:t>?</a:t>
            </a:r>
            <a:endParaRPr lang="en-US" altLang="zh-CN" dirty="0">
              <a:solidFill>
                <a:srgbClr val="0000FF"/>
              </a:solidFill>
            </a:endParaRPr>
          </a:p>
          <a:p>
            <a:pPr lvl="1"/>
            <a:r>
              <a:rPr lang="zh-CN" altLang="en-US" dirty="0">
                <a:solidFill>
                  <a:srgbClr val="0000FF"/>
                </a:solidFill>
              </a:rPr>
              <a:t>在</a:t>
            </a:r>
            <a:r>
              <a:rPr lang="en-US" altLang="zh-CN" dirty="0">
                <a:solidFill>
                  <a:srgbClr val="0000FF"/>
                </a:solidFill>
              </a:rPr>
              <a:t>OMT, </a:t>
            </a:r>
            <a:r>
              <a:rPr lang="en-US" altLang="zh-CN" dirty="0" err="1">
                <a:solidFill>
                  <a:srgbClr val="0000FF"/>
                </a:solidFill>
              </a:rPr>
              <a:t>Booch</a:t>
            </a:r>
            <a:r>
              <a:rPr lang="en-US" altLang="zh-CN" dirty="0">
                <a:solidFill>
                  <a:srgbClr val="0000FF"/>
                </a:solidFill>
              </a:rPr>
              <a:t>, OOSE</a:t>
            </a:r>
            <a:r>
              <a:rPr lang="zh-CN" altLang="en-US" dirty="0">
                <a:solidFill>
                  <a:srgbClr val="0000FF"/>
                </a:solidFill>
              </a:rPr>
              <a:t>方法中没有活动图的概念。</a:t>
            </a:r>
            <a:endParaRPr lang="zh-CN" altLang="en-US" dirty="0">
              <a:solidFill>
                <a:srgbClr val="0000FF"/>
              </a:solidFill>
            </a:endParaRPr>
          </a:p>
          <a:p>
            <a:r>
              <a:rPr lang="zh-CN" altLang="en-US" dirty="0" smtClean="0">
                <a:solidFill>
                  <a:srgbClr val="0000FF"/>
                </a:solidFill>
              </a:rPr>
              <a:t>活动图</a:t>
            </a:r>
            <a:r>
              <a:rPr lang="zh-CN" altLang="en-US" dirty="0">
                <a:solidFill>
                  <a:srgbClr val="0000FF"/>
                </a:solidFill>
              </a:rPr>
              <a:t>的应用非常广泛，包括：</a:t>
            </a:r>
            <a:endParaRPr lang="zh-CN" altLang="en-US" dirty="0">
              <a:solidFill>
                <a:srgbClr val="0000FF"/>
              </a:solidFill>
            </a:endParaRPr>
          </a:p>
          <a:p>
            <a:pPr lvl="1"/>
            <a:r>
              <a:rPr lang="en-US" altLang="zh-CN" dirty="0">
                <a:solidFill>
                  <a:srgbClr val="0000FF"/>
                </a:solidFill>
              </a:rPr>
              <a:t>1. </a:t>
            </a:r>
            <a:r>
              <a:rPr lang="zh-CN" altLang="en-US" dirty="0">
                <a:solidFill>
                  <a:srgbClr val="0000FF"/>
                </a:solidFill>
              </a:rPr>
              <a:t>对系统的</a:t>
            </a:r>
            <a:r>
              <a:rPr lang="zh-CN" altLang="en-US" dirty="0">
                <a:solidFill>
                  <a:srgbClr val="FF0000"/>
                </a:solidFill>
              </a:rPr>
              <a:t>工作流</a:t>
            </a:r>
            <a:r>
              <a:rPr lang="en-US" altLang="zh-CN" dirty="0">
                <a:solidFill>
                  <a:srgbClr val="FF0000"/>
                </a:solidFill>
              </a:rPr>
              <a:t>(workflow)</a:t>
            </a:r>
            <a:r>
              <a:rPr lang="zh-CN" altLang="en-US" dirty="0">
                <a:solidFill>
                  <a:srgbClr val="0000FF"/>
                </a:solidFill>
              </a:rPr>
              <a:t>建模，即对系统的</a:t>
            </a:r>
            <a:r>
              <a:rPr lang="zh-CN" altLang="en-US" dirty="0">
                <a:solidFill>
                  <a:srgbClr val="FF0000"/>
                </a:solidFill>
              </a:rPr>
              <a:t>业务过程建模</a:t>
            </a:r>
            <a:r>
              <a:rPr lang="zh-CN" altLang="en-US" dirty="0">
                <a:solidFill>
                  <a:srgbClr val="0000FF"/>
                </a:solidFill>
              </a:rPr>
              <a:t>。</a:t>
            </a:r>
            <a:r>
              <a:rPr lang="en-US" altLang="zh-CN" dirty="0">
                <a:solidFill>
                  <a:srgbClr val="0000FF"/>
                </a:solidFill>
              </a:rPr>
              <a:t>(</a:t>
            </a:r>
            <a:r>
              <a:rPr lang="en-US" altLang="zh-CN" dirty="0">
                <a:solidFill>
                  <a:srgbClr val="FF0000"/>
                </a:solidFill>
              </a:rPr>
              <a:t>Use Case</a:t>
            </a:r>
            <a:r>
              <a:rPr lang="zh-CN" altLang="en-US" dirty="0">
                <a:solidFill>
                  <a:srgbClr val="FF0000"/>
                </a:solidFill>
              </a:rPr>
              <a:t>分析</a:t>
            </a:r>
            <a:r>
              <a:rPr lang="en-US" altLang="zh-CN" dirty="0">
                <a:solidFill>
                  <a:srgbClr val="0000FF"/>
                </a:solidFill>
              </a:rPr>
              <a:t>)</a:t>
            </a:r>
            <a:endParaRPr lang="en-US" altLang="zh-CN" dirty="0">
              <a:solidFill>
                <a:srgbClr val="0000FF"/>
              </a:solidFill>
            </a:endParaRPr>
          </a:p>
          <a:p>
            <a:pPr lvl="1"/>
            <a:r>
              <a:rPr lang="en-US" altLang="zh-CN" dirty="0">
                <a:solidFill>
                  <a:srgbClr val="0000FF"/>
                </a:solidFill>
              </a:rPr>
              <a:t>2. </a:t>
            </a:r>
            <a:r>
              <a:rPr lang="zh-CN" altLang="en-US" dirty="0">
                <a:solidFill>
                  <a:srgbClr val="0000FF"/>
                </a:solidFill>
              </a:rPr>
              <a:t>对具体的操作建模，描述计算过程的细节。</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E670443C-5D9B-499C-B37E-17232A133869}" type="datetime1">
              <a:rPr lang="zh-CN" altLang="en-US"/>
            </a:fld>
            <a:endParaRPr lang="en-US" altLang="zh-CN"/>
          </a:p>
        </p:txBody>
      </p:sp>
      <p:sp>
        <p:nvSpPr>
          <p:cNvPr id="12" name="灯片编号占位符 4"/>
          <p:cNvSpPr>
            <a:spLocks noGrp="1"/>
          </p:cNvSpPr>
          <p:nvPr>
            <p:ph type="sldNum" sz="quarter" idx="11"/>
          </p:nvPr>
        </p:nvSpPr>
        <p:spPr/>
        <p:txBody>
          <a:bodyPr/>
          <a:lstStyle/>
          <a:p>
            <a:fld id="{223F217F-B954-43EC-8F87-58547A918535}" type="slidenum">
              <a:rPr lang="en-US" altLang="zh-CN"/>
            </a:fld>
            <a:endParaRPr lang="en-US" altLang="zh-CN"/>
          </a:p>
        </p:txBody>
      </p:sp>
      <p:sp>
        <p:nvSpPr>
          <p:cNvPr id="29698" name="Rectangle 2"/>
          <p:cNvSpPr>
            <a:spLocks noGrp="1" noChangeArrowheads="1"/>
          </p:cNvSpPr>
          <p:nvPr>
            <p:ph type="title"/>
          </p:nvPr>
        </p:nvSpPr>
        <p:spPr/>
        <p:txBody>
          <a:bodyPr/>
          <a:lstStyle/>
          <a:p>
            <a:r>
              <a:rPr kumimoji="1" lang="en-US" altLang="zh-CN"/>
              <a:t>9.2</a:t>
            </a:r>
            <a:r>
              <a:rPr kumimoji="1" lang="zh-CN" altLang="en-US"/>
              <a:t>面向对象基本概念</a:t>
            </a:r>
            <a:endParaRPr kumimoji="1" lang="zh-CN" altLang="en-US"/>
          </a:p>
        </p:txBody>
      </p:sp>
      <p:sp>
        <p:nvSpPr>
          <p:cNvPr id="2969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类</a:t>
            </a:r>
            <a:r>
              <a:rPr lang="en-US" altLang="zh-CN">
                <a:solidFill>
                  <a:srgbClr val="CC0000"/>
                </a:solidFill>
              </a:rPr>
              <a:t>】</a:t>
            </a:r>
            <a:r>
              <a:rPr lang="zh-CN" altLang="en-US"/>
              <a:t>是对</a:t>
            </a:r>
            <a:r>
              <a:rPr lang="zh-CN" altLang="en-US">
                <a:solidFill>
                  <a:srgbClr val="0000FF"/>
                </a:solidFill>
              </a:rPr>
              <a:t>一组</a:t>
            </a:r>
            <a:r>
              <a:rPr lang="zh-CN" altLang="en-US"/>
              <a:t>具有相同结构、操作，并遵守相同规则的</a:t>
            </a:r>
            <a:r>
              <a:rPr lang="zh-CN" altLang="en-US" u="sng">
                <a:solidFill>
                  <a:srgbClr val="CC0000"/>
                </a:solidFill>
              </a:rPr>
              <a:t>对象</a:t>
            </a:r>
            <a:r>
              <a:rPr lang="zh-CN" altLang="en-US"/>
              <a:t>的</a:t>
            </a:r>
            <a:r>
              <a:rPr lang="zh-CN" altLang="en-US">
                <a:solidFill>
                  <a:srgbClr val="0000FF"/>
                </a:solidFill>
              </a:rPr>
              <a:t>抽象</a:t>
            </a:r>
            <a:r>
              <a:rPr lang="zh-CN" altLang="en-US"/>
              <a:t>；</a:t>
            </a:r>
            <a:endParaRPr lang="zh-CN" altLang="en-US"/>
          </a:p>
          <a:p>
            <a:r>
              <a:rPr lang="en-US" altLang="zh-CN">
                <a:solidFill>
                  <a:srgbClr val="CC0000"/>
                </a:solidFill>
              </a:rPr>
              <a:t>【</a:t>
            </a:r>
            <a:r>
              <a:rPr lang="zh-CN" altLang="en-US">
                <a:solidFill>
                  <a:srgbClr val="CC0000"/>
                </a:solidFill>
              </a:rPr>
              <a:t>对象</a:t>
            </a:r>
            <a:r>
              <a:rPr lang="en-US" altLang="zh-CN">
                <a:solidFill>
                  <a:srgbClr val="CC0000"/>
                </a:solidFill>
              </a:rPr>
              <a:t>】</a:t>
            </a:r>
            <a:r>
              <a:rPr lang="zh-CN" altLang="en-US"/>
              <a:t>是</a:t>
            </a:r>
            <a:r>
              <a:rPr lang="zh-CN" altLang="en-US" u="sng">
                <a:solidFill>
                  <a:srgbClr val="CC0000"/>
                </a:solidFill>
              </a:rPr>
              <a:t>类</a:t>
            </a:r>
            <a:r>
              <a:rPr lang="zh-CN" altLang="en-US"/>
              <a:t>的一个</a:t>
            </a:r>
            <a:r>
              <a:rPr lang="zh-CN" altLang="en-US">
                <a:solidFill>
                  <a:srgbClr val="0000FF"/>
                </a:solidFill>
              </a:rPr>
              <a:t>实例</a:t>
            </a:r>
            <a:r>
              <a:rPr lang="zh-CN" altLang="en-US"/>
              <a:t>；</a:t>
            </a:r>
            <a:endParaRPr lang="zh-CN" altLang="en-US"/>
          </a:p>
        </p:txBody>
      </p:sp>
      <p:pic>
        <p:nvPicPr>
          <p:cNvPr id="29700" name="Picture 4" descr="铅笔3"/>
          <p:cNvPicPr>
            <a:picLocks noChangeAspect="1" noChangeArrowheads="1"/>
          </p:cNvPicPr>
          <p:nvPr/>
        </p:nvPicPr>
        <p:blipFill>
          <a:blip r:embed="rId1" cstate="print">
            <a:clrChange>
              <a:clrFrom>
                <a:srgbClr val="FEFEFE"/>
              </a:clrFrom>
              <a:clrTo>
                <a:srgbClr val="FEFEFE">
                  <a:alpha val="0"/>
                </a:srgbClr>
              </a:clrTo>
            </a:clrChange>
          </a:blip>
          <a:srcRect/>
          <a:stretch>
            <a:fillRect/>
          </a:stretch>
        </p:blipFill>
        <p:spPr bwMode="auto">
          <a:xfrm>
            <a:off x="468313" y="4868863"/>
            <a:ext cx="1328737" cy="1371600"/>
          </a:xfrm>
          <a:prstGeom prst="rect">
            <a:avLst/>
          </a:prstGeom>
          <a:noFill/>
        </p:spPr>
      </p:pic>
      <p:pic>
        <p:nvPicPr>
          <p:cNvPr id="29701" name="Picture 5" descr="铅笔1"/>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2195513" y="5013325"/>
            <a:ext cx="1728787" cy="1136650"/>
          </a:xfrm>
          <a:prstGeom prst="rect">
            <a:avLst/>
          </a:prstGeom>
          <a:noFill/>
        </p:spPr>
      </p:pic>
      <p:pic>
        <p:nvPicPr>
          <p:cNvPr id="29702" name="Picture 6" descr="铅笔2"/>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427538" y="4868863"/>
            <a:ext cx="1223962" cy="1223962"/>
          </a:xfrm>
          <a:prstGeom prst="rect">
            <a:avLst/>
          </a:prstGeom>
          <a:noFill/>
        </p:spPr>
      </p:pic>
      <p:sp>
        <p:nvSpPr>
          <p:cNvPr id="29703" name="Rectangle 7"/>
          <p:cNvSpPr>
            <a:spLocks noChangeArrowheads="1"/>
          </p:cNvSpPr>
          <p:nvPr/>
        </p:nvSpPr>
        <p:spPr bwMode="auto">
          <a:xfrm>
            <a:off x="2128838" y="3068638"/>
            <a:ext cx="2016125" cy="863600"/>
          </a:xfrm>
          <a:prstGeom prst="rect">
            <a:avLst/>
          </a:prstGeom>
          <a:solidFill>
            <a:srgbClr val="FFFF99"/>
          </a:solidFill>
          <a:ln w="9525">
            <a:solidFill>
              <a:schemeClr val="tx1"/>
            </a:solidFill>
            <a:miter lim="800000"/>
          </a:ln>
          <a:effectLst/>
        </p:spPr>
        <p:txBody>
          <a:bodyPr wrap="none" anchor="ctr" anchorCtr="1"/>
          <a:lstStyle/>
          <a:p>
            <a:r>
              <a:rPr lang="zh-CN" altLang="en-US" sz="2800" b="1">
                <a:ea typeface="黑体" panose="02010609060101010101" charset="-122"/>
              </a:rPr>
              <a:t>铅笔</a:t>
            </a:r>
            <a:endParaRPr lang="zh-CN" altLang="en-US" sz="2800" b="1">
              <a:ea typeface="黑体" panose="02010609060101010101" charset="-122"/>
            </a:endParaRPr>
          </a:p>
        </p:txBody>
      </p:sp>
      <p:sp>
        <p:nvSpPr>
          <p:cNvPr id="29704" name="AutoShape 8"/>
          <p:cNvSpPr/>
          <p:nvPr/>
        </p:nvSpPr>
        <p:spPr bwMode="auto">
          <a:xfrm rot="5400000">
            <a:off x="2808288" y="2744788"/>
            <a:ext cx="647700" cy="3168650"/>
          </a:xfrm>
          <a:prstGeom prst="leftBrace">
            <a:avLst>
              <a:gd name="adj1" fmla="val 40768"/>
              <a:gd name="adj2" fmla="val 50000"/>
            </a:avLst>
          </a:prstGeom>
          <a:noFill/>
          <a:ln w="76200">
            <a:solidFill>
              <a:srgbClr val="FF9900"/>
            </a:solidFill>
            <a:round/>
          </a:ln>
          <a:effectLst/>
        </p:spPr>
        <p:txBody>
          <a:bodyPr wrap="none" anchor="ctr"/>
          <a:lstStyle/>
          <a:p>
            <a:endParaRPr lang="zh-CN" altLang="en-US"/>
          </a:p>
        </p:txBody>
      </p:sp>
      <p:sp>
        <p:nvSpPr>
          <p:cNvPr id="29705" name="Rectangle 9"/>
          <p:cNvSpPr>
            <a:spLocks noChangeArrowheads="1"/>
          </p:cNvSpPr>
          <p:nvPr/>
        </p:nvSpPr>
        <p:spPr bwMode="auto">
          <a:xfrm>
            <a:off x="6035675" y="2978150"/>
            <a:ext cx="1560513" cy="641350"/>
          </a:xfrm>
          <a:prstGeom prst="rect">
            <a:avLst/>
          </a:prstGeom>
          <a:noFill/>
          <a:ln w="9525" algn="ctr">
            <a:noFill/>
            <a:miter lim="800000"/>
          </a:ln>
          <a:effectLst/>
        </p:spPr>
        <p:txBody>
          <a:bodyPr wrap="none">
            <a:spAutoFit/>
          </a:bodyPr>
          <a:lstStyle/>
          <a:p>
            <a:r>
              <a:rPr lang="en-US" altLang="zh-CN" b="1">
                <a:solidFill>
                  <a:srgbClr val="CC0000"/>
                </a:solidFill>
                <a:ea typeface="黑体" panose="02010609060101010101" charset="-122"/>
              </a:rPr>
              <a:t>【</a:t>
            </a:r>
            <a:r>
              <a:rPr lang="zh-CN" altLang="en-US" b="1">
                <a:solidFill>
                  <a:srgbClr val="CC0000"/>
                </a:solidFill>
                <a:ea typeface="黑体" panose="02010609060101010101" charset="-122"/>
              </a:rPr>
              <a:t>类</a:t>
            </a:r>
            <a:r>
              <a:rPr lang="en-US" altLang="zh-CN" b="1">
                <a:solidFill>
                  <a:srgbClr val="CC0000"/>
                </a:solidFill>
                <a:ea typeface="黑体" panose="02010609060101010101" charset="-122"/>
              </a:rPr>
              <a:t>】</a:t>
            </a:r>
            <a:endParaRPr lang="en-US" altLang="zh-CN" b="1">
              <a:solidFill>
                <a:srgbClr val="CC0000"/>
              </a:solidFill>
              <a:ea typeface="黑体" panose="02010609060101010101" charset="-122"/>
            </a:endParaRPr>
          </a:p>
        </p:txBody>
      </p:sp>
      <p:sp>
        <p:nvSpPr>
          <p:cNvPr id="29706" name="Rectangle 10"/>
          <p:cNvSpPr>
            <a:spLocks noChangeArrowheads="1"/>
          </p:cNvSpPr>
          <p:nvPr/>
        </p:nvSpPr>
        <p:spPr bwMode="auto">
          <a:xfrm>
            <a:off x="5843588" y="5210175"/>
            <a:ext cx="2019300" cy="641350"/>
          </a:xfrm>
          <a:prstGeom prst="rect">
            <a:avLst/>
          </a:prstGeom>
          <a:noFill/>
          <a:ln w="9525" algn="ctr">
            <a:noFill/>
            <a:miter lim="800000"/>
          </a:ln>
          <a:effectLst/>
        </p:spPr>
        <p:txBody>
          <a:bodyPr wrap="none">
            <a:spAutoFit/>
          </a:bodyPr>
          <a:lstStyle/>
          <a:p>
            <a:r>
              <a:rPr lang="en-US" altLang="zh-CN" b="1">
                <a:solidFill>
                  <a:srgbClr val="CC0000"/>
                </a:solidFill>
                <a:ea typeface="黑体" panose="02010609060101010101" charset="-122"/>
              </a:rPr>
              <a:t>【</a:t>
            </a:r>
            <a:r>
              <a:rPr lang="zh-CN" altLang="en-US" b="1">
                <a:solidFill>
                  <a:srgbClr val="CC0000"/>
                </a:solidFill>
                <a:ea typeface="黑体" panose="02010609060101010101" charset="-122"/>
              </a:rPr>
              <a:t>对象</a:t>
            </a:r>
            <a:r>
              <a:rPr lang="en-US" altLang="zh-CN" b="1">
                <a:solidFill>
                  <a:srgbClr val="CC0000"/>
                </a:solidFill>
                <a:ea typeface="黑体" panose="02010609060101010101" charset="-122"/>
              </a:rPr>
              <a:t>】</a:t>
            </a:r>
            <a:endParaRPr lang="en-US" altLang="zh-CN" b="1">
              <a:solidFill>
                <a:srgbClr val="CC0000"/>
              </a:solidFill>
              <a:ea typeface="黑体" panose="02010609060101010101" charset="-122"/>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BA386FC1-A143-48FA-927E-987AEA04A17B}" type="datetime1">
              <a:rPr lang="zh-CN" altLang="en-US"/>
            </a:fld>
            <a:endParaRPr lang="en-US" altLang="zh-CN"/>
          </a:p>
        </p:txBody>
      </p:sp>
      <p:sp>
        <p:nvSpPr>
          <p:cNvPr id="6" name="灯片编号占位符 4"/>
          <p:cNvSpPr>
            <a:spLocks noGrp="1"/>
          </p:cNvSpPr>
          <p:nvPr>
            <p:ph type="sldNum" sz="quarter" idx="11"/>
          </p:nvPr>
        </p:nvSpPr>
        <p:spPr/>
        <p:txBody>
          <a:bodyPr/>
          <a:lstStyle/>
          <a:p>
            <a:fld id="{24562519-8048-48E3-9653-5DE090DAE222}" type="slidenum">
              <a:rPr lang="en-US" altLang="zh-CN"/>
            </a:fld>
            <a:endParaRPr lang="en-US" altLang="zh-CN"/>
          </a:p>
        </p:txBody>
      </p:sp>
      <p:sp>
        <p:nvSpPr>
          <p:cNvPr id="392194"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92195" name="Rectangle 3"/>
          <p:cNvSpPr>
            <a:spLocks noGrp="1" noChangeArrowheads="1"/>
          </p:cNvSpPr>
          <p:nvPr>
            <p:ph type="body" idx="1"/>
          </p:nvPr>
        </p:nvSpPr>
        <p:spPr>
          <a:xfrm>
            <a:off x="468313" y="1052513"/>
            <a:ext cx="8229600" cy="5500687"/>
          </a:xfrm>
        </p:spPr>
        <p:txBody>
          <a:bodyPr/>
          <a:lstStyle/>
          <a:p>
            <a:r>
              <a:rPr lang="en-US" altLang="zh-CN" dirty="0">
                <a:solidFill>
                  <a:srgbClr val="CC0000"/>
                </a:solidFill>
              </a:rPr>
              <a:t>【</a:t>
            </a:r>
            <a:r>
              <a:rPr lang="zh-CN" altLang="en-US" dirty="0">
                <a:solidFill>
                  <a:srgbClr val="CC0000"/>
                </a:solidFill>
              </a:rPr>
              <a:t>交互图（</a:t>
            </a:r>
            <a:r>
              <a:rPr lang="en-US" altLang="zh-CN" dirty="0">
                <a:solidFill>
                  <a:srgbClr val="CC0000"/>
                </a:solidFill>
              </a:rPr>
              <a:t>interaction diagram</a:t>
            </a:r>
            <a:r>
              <a:rPr lang="zh-CN" altLang="en-US" dirty="0">
                <a:solidFill>
                  <a:srgbClr val="CC0000"/>
                </a:solidFill>
              </a:rPr>
              <a:t>）</a:t>
            </a:r>
            <a:r>
              <a:rPr lang="en-US" altLang="zh-CN" dirty="0">
                <a:solidFill>
                  <a:srgbClr val="CC0000"/>
                </a:solidFill>
              </a:rPr>
              <a:t>】</a:t>
            </a:r>
            <a:endParaRPr lang="en-US" altLang="zh-CN" dirty="0">
              <a:solidFill>
                <a:srgbClr val="CC0000"/>
              </a:solidFill>
            </a:endParaRPr>
          </a:p>
          <a:p>
            <a:pPr lvl="1"/>
            <a:r>
              <a:rPr lang="zh-CN" altLang="en-US" dirty="0"/>
              <a:t>对共同工作的</a:t>
            </a:r>
            <a:r>
              <a:rPr lang="zh-CN" altLang="en-US" dirty="0">
                <a:solidFill>
                  <a:srgbClr val="CC0000"/>
                </a:solidFill>
              </a:rPr>
              <a:t>对象群体的行为建模</a:t>
            </a:r>
            <a:r>
              <a:rPr lang="zh-CN" altLang="en-US" dirty="0"/>
              <a:t>。</a:t>
            </a:r>
            <a:endParaRPr lang="zh-CN" altLang="en-US" dirty="0"/>
          </a:p>
          <a:p>
            <a:pPr lvl="1"/>
            <a:r>
              <a:rPr lang="zh-CN" altLang="en-US" dirty="0">
                <a:solidFill>
                  <a:srgbClr val="0000FF"/>
                </a:solidFill>
                <a:latin typeface="黑体" panose="02010609060101010101" charset="-122"/>
              </a:rPr>
              <a:t>⑴</a:t>
            </a:r>
            <a:r>
              <a:rPr lang="zh-CN" altLang="en-US" dirty="0">
                <a:solidFill>
                  <a:srgbClr val="0000FF"/>
                </a:solidFill>
              </a:rPr>
              <a:t>序列图</a:t>
            </a:r>
            <a:r>
              <a:rPr lang="zh-CN" altLang="en-US" dirty="0"/>
              <a:t>（</a:t>
            </a:r>
            <a:r>
              <a:rPr lang="en-US" altLang="zh-CN" dirty="0"/>
              <a:t>Sequence Diagram</a:t>
            </a:r>
            <a:r>
              <a:rPr lang="zh-CN" altLang="en-US" dirty="0"/>
              <a:t>）</a:t>
            </a:r>
            <a:endParaRPr lang="zh-CN" altLang="en-US" dirty="0"/>
          </a:p>
          <a:p>
            <a:pPr lvl="2"/>
            <a:r>
              <a:rPr lang="zh-CN" altLang="en-US" dirty="0">
                <a:solidFill>
                  <a:srgbClr val="0000FF"/>
                </a:solidFill>
              </a:rPr>
              <a:t>强调消息的时间顺序</a:t>
            </a:r>
            <a:r>
              <a:rPr lang="zh-CN" altLang="en-US" dirty="0"/>
              <a:t>的交互图。</a:t>
            </a:r>
            <a:endParaRPr lang="zh-CN" altLang="en-US" dirty="0"/>
          </a:p>
          <a:p>
            <a:pPr lvl="1"/>
            <a:r>
              <a:rPr lang="zh-CN" altLang="en-US" dirty="0">
                <a:solidFill>
                  <a:srgbClr val="0000FF"/>
                </a:solidFill>
                <a:latin typeface="黑体" panose="02010609060101010101" charset="-122"/>
              </a:rPr>
              <a:t>⑵</a:t>
            </a:r>
            <a:r>
              <a:rPr lang="zh-CN" altLang="en-US" dirty="0">
                <a:solidFill>
                  <a:srgbClr val="0000FF"/>
                </a:solidFill>
              </a:rPr>
              <a:t>协作图</a:t>
            </a:r>
            <a:r>
              <a:rPr lang="zh-CN" altLang="en-US" dirty="0"/>
              <a:t>（</a:t>
            </a:r>
            <a:r>
              <a:rPr lang="en-US" altLang="zh-CN" dirty="0"/>
              <a:t>Collaboration Diagram</a:t>
            </a:r>
            <a:r>
              <a:rPr lang="zh-CN" altLang="en-US" dirty="0"/>
              <a:t>）</a:t>
            </a:r>
            <a:endParaRPr lang="zh-CN" altLang="en-US" dirty="0"/>
          </a:p>
          <a:p>
            <a:pPr lvl="2"/>
            <a:r>
              <a:rPr lang="zh-CN" altLang="en-US" dirty="0"/>
              <a:t>强调发送和接受消息的</a:t>
            </a:r>
            <a:r>
              <a:rPr lang="zh-CN" altLang="en-US" dirty="0">
                <a:solidFill>
                  <a:srgbClr val="0000FF"/>
                </a:solidFill>
              </a:rPr>
              <a:t>对象之间的组织结构</a:t>
            </a:r>
            <a:r>
              <a:rPr lang="zh-CN" altLang="en-US" dirty="0"/>
              <a:t>。</a:t>
            </a:r>
            <a:endParaRPr lang="zh-CN" altLang="en-US" dirty="0"/>
          </a:p>
          <a:p>
            <a:r>
              <a:rPr lang="en-US" altLang="zh-CN" dirty="0">
                <a:solidFill>
                  <a:srgbClr val="CC0000"/>
                </a:solidFill>
              </a:rPr>
              <a:t>【 </a:t>
            </a:r>
            <a:r>
              <a:rPr lang="zh-CN" altLang="en-US" dirty="0">
                <a:solidFill>
                  <a:srgbClr val="CC0000"/>
                </a:solidFill>
                <a:latin typeface="黑体" panose="02010609060101010101" charset="-122"/>
              </a:rPr>
              <a:t>状态机</a:t>
            </a:r>
            <a:r>
              <a:rPr lang="zh-CN" altLang="en-US" dirty="0">
                <a:solidFill>
                  <a:srgbClr val="CC0000"/>
                </a:solidFill>
              </a:rPr>
              <a:t> </a:t>
            </a:r>
            <a:r>
              <a:rPr lang="en-US" altLang="zh-CN" dirty="0">
                <a:solidFill>
                  <a:srgbClr val="CC0000"/>
                </a:solidFill>
              </a:rPr>
              <a:t>】</a:t>
            </a:r>
            <a:endParaRPr lang="en-US" altLang="zh-CN" dirty="0">
              <a:solidFill>
                <a:srgbClr val="CC0000"/>
              </a:solidFill>
            </a:endParaRPr>
          </a:p>
          <a:p>
            <a:pPr lvl="1"/>
            <a:r>
              <a:rPr lang="zh-CN" altLang="en-US" dirty="0">
                <a:solidFill>
                  <a:srgbClr val="CC0000"/>
                </a:solidFill>
              </a:rPr>
              <a:t>对单个对象的生命期建模</a:t>
            </a:r>
            <a:r>
              <a:rPr lang="zh-CN" altLang="en-US" dirty="0"/>
              <a:t>。</a:t>
            </a:r>
            <a:endParaRPr lang="zh-CN" altLang="en-US" dirty="0"/>
          </a:p>
          <a:p>
            <a:pPr lvl="1"/>
            <a:r>
              <a:rPr lang="zh-CN" altLang="en-US" dirty="0">
                <a:solidFill>
                  <a:srgbClr val="0000FF"/>
                </a:solidFill>
                <a:latin typeface="黑体" panose="02010609060101010101" charset="-122"/>
              </a:rPr>
              <a:t>⑶</a:t>
            </a:r>
            <a:r>
              <a:rPr lang="zh-CN" altLang="en-US" dirty="0">
                <a:solidFill>
                  <a:srgbClr val="0000FF"/>
                </a:solidFill>
              </a:rPr>
              <a:t>状态图</a:t>
            </a:r>
            <a:r>
              <a:rPr lang="zh-CN" altLang="en-US" dirty="0"/>
              <a:t>（</a:t>
            </a:r>
            <a:r>
              <a:rPr lang="en-US" altLang="zh-CN" dirty="0" err="1"/>
              <a:t>Statechart</a:t>
            </a:r>
            <a:r>
              <a:rPr lang="en-US" altLang="zh-CN" dirty="0"/>
              <a:t> Diagram</a:t>
            </a:r>
            <a:r>
              <a:rPr lang="zh-CN" altLang="en-US" dirty="0"/>
              <a:t>）</a:t>
            </a:r>
            <a:endParaRPr lang="zh-CN" altLang="en-US" dirty="0"/>
          </a:p>
          <a:p>
            <a:pPr lvl="2"/>
            <a:r>
              <a:rPr lang="zh-CN" altLang="en-US" dirty="0"/>
              <a:t>描述对象</a:t>
            </a:r>
            <a:r>
              <a:rPr lang="zh-CN" altLang="en-US" dirty="0">
                <a:solidFill>
                  <a:srgbClr val="0000FF"/>
                </a:solidFill>
                <a:latin typeface="黑体" panose="02010609060101010101" charset="-122"/>
              </a:rPr>
              <a:t>可能处于的状态；</a:t>
            </a:r>
            <a:endParaRPr lang="zh-CN" altLang="en-US" dirty="0">
              <a:solidFill>
                <a:srgbClr val="0000FF"/>
              </a:solidFill>
              <a:latin typeface="黑体" panose="02010609060101010101" charset="-122"/>
            </a:endParaRPr>
          </a:p>
          <a:p>
            <a:pPr lvl="2"/>
            <a:r>
              <a:rPr lang="zh-CN" altLang="en-US" dirty="0"/>
              <a:t>状态之间的转换（</a:t>
            </a:r>
            <a:r>
              <a:rPr lang="zh-CN" altLang="en-US" dirty="0">
                <a:solidFill>
                  <a:srgbClr val="0000FF"/>
                </a:solidFill>
              </a:rPr>
              <a:t>事件</a:t>
            </a:r>
            <a:r>
              <a:rPr lang="zh-CN" altLang="en-US" dirty="0"/>
              <a:t>、</a:t>
            </a:r>
            <a:r>
              <a:rPr lang="zh-CN" altLang="en-US" dirty="0">
                <a:solidFill>
                  <a:srgbClr val="0000FF"/>
                </a:solidFill>
              </a:rPr>
              <a:t>动作</a:t>
            </a:r>
            <a:r>
              <a:rPr lang="zh-CN" altLang="en-US" dirty="0"/>
              <a:t>）。</a:t>
            </a:r>
            <a:endParaRPr lang="zh-CN" altLang="en-US" dirty="0"/>
          </a:p>
        </p:txBody>
      </p:sp>
      <p:pic>
        <p:nvPicPr>
          <p:cNvPr id="392196" name="Picture 4"/>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019800" y="3886200"/>
            <a:ext cx="2484438" cy="2590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2195">
                                            <p:txEl>
                                              <p:pRg st="6" end="6"/>
                                            </p:txEl>
                                          </p:spTgt>
                                        </p:tgtEl>
                                        <p:attrNameLst>
                                          <p:attrName>style.visibility</p:attrName>
                                        </p:attrNameLst>
                                      </p:cBhvr>
                                      <p:to>
                                        <p:strVal val="visible"/>
                                      </p:to>
                                    </p:set>
                                    <p:animEffect transition="in" filter="strips(downRight)">
                                      <p:cBhvr>
                                        <p:cTn id="7" dur="500"/>
                                        <p:tgtEl>
                                          <p:spTgt spid="39219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92195">
                                            <p:txEl>
                                              <p:pRg st="7" end="7"/>
                                            </p:txEl>
                                          </p:spTgt>
                                        </p:tgtEl>
                                        <p:attrNameLst>
                                          <p:attrName>style.visibility</p:attrName>
                                        </p:attrNameLst>
                                      </p:cBhvr>
                                      <p:to>
                                        <p:strVal val="visible"/>
                                      </p:to>
                                    </p:set>
                                    <p:animEffect transition="in" filter="strips(downRight)">
                                      <p:cBhvr>
                                        <p:cTn id="12" dur="500"/>
                                        <p:tgtEl>
                                          <p:spTgt spid="39219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2196"/>
                                        </p:tgtEl>
                                        <p:attrNameLst>
                                          <p:attrName>style.visibility</p:attrName>
                                        </p:attrNameLst>
                                      </p:cBhvr>
                                      <p:to>
                                        <p:strVal val="visible"/>
                                      </p:to>
                                    </p:set>
                                    <p:anim calcmode="lin" valueType="num">
                                      <p:cBhvr additive="base">
                                        <p:cTn id="17" dur="500" fill="hold"/>
                                        <p:tgtEl>
                                          <p:spTgt spid="392196"/>
                                        </p:tgtEl>
                                        <p:attrNameLst>
                                          <p:attrName>ppt_x</p:attrName>
                                        </p:attrNameLst>
                                      </p:cBhvr>
                                      <p:tavLst>
                                        <p:tav tm="0">
                                          <p:val>
                                            <p:strVal val="#ppt_x"/>
                                          </p:val>
                                        </p:tav>
                                        <p:tav tm="100000">
                                          <p:val>
                                            <p:strVal val="#ppt_x"/>
                                          </p:val>
                                        </p:tav>
                                      </p:tavLst>
                                    </p:anim>
                                    <p:anim calcmode="lin" valueType="num">
                                      <p:cBhvr additive="base">
                                        <p:cTn id="18" dur="500" fill="hold"/>
                                        <p:tgtEl>
                                          <p:spTgt spid="39219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392195">
                                            <p:txEl>
                                              <p:pRg st="8" end="8"/>
                                            </p:txEl>
                                          </p:spTgt>
                                        </p:tgtEl>
                                        <p:attrNameLst>
                                          <p:attrName>style.visibility</p:attrName>
                                        </p:attrNameLst>
                                      </p:cBhvr>
                                      <p:to>
                                        <p:strVal val="visible"/>
                                      </p:to>
                                    </p:set>
                                    <p:animEffect transition="in" filter="strips(downRight)">
                                      <p:cBhvr>
                                        <p:cTn id="23" dur="500"/>
                                        <p:tgtEl>
                                          <p:spTgt spid="392195">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392195">
                                            <p:txEl>
                                              <p:pRg st="9" end="9"/>
                                            </p:txEl>
                                          </p:spTgt>
                                        </p:tgtEl>
                                        <p:attrNameLst>
                                          <p:attrName>style.visibility</p:attrName>
                                        </p:attrNameLst>
                                      </p:cBhvr>
                                      <p:to>
                                        <p:strVal val="visible"/>
                                      </p:to>
                                    </p:set>
                                    <p:animEffect transition="in" filter="strips(downRight)">
                                      <p:cBhvr>
                                        <p:cTn id="28" dur="500"/>
                                        <p:tgtEl>
                                          <p:spTgt spid="392195">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392195">
                                            <p:txEl>
                                              <p:pRg st="10" end="10"/>
                                            </p:txEl>
                                          </p:spTgt>
                                        </p:tgtEl>
                                        <p:attrNameLst>
                                          <p:attrName>style.visibility</p:attrName>
                                        </p:attrNameLst>
                                      </p:cBhvr>
                                      <p:to>
                                        <p:strVal val="visible"/>
                                      </p:to>
                                    </p:set>
                                    <p:animEffect transition="in" filter="strips(downRight)">
                                      <p:cBhvr>
                                        <p:cTn id="33" dur="500"/>
                                        <p:tgtEl>
                                          <p:spTgt spid="3921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E6346B8A-5E03-4DB8-A1AC-B4E44EFF5A7D}" type="datetime1">
              <a:rPr lang="zh-CN" altLang="en-US"/>
            </a:fld>
            <a:endParaRPr lang="en-US" altLang="zh-CN"/>
          </a:p>
        </p:txBody>
      </p:sp>
      <p:sp>
        <p:nvSpPr>
          <p:cNvPr id="7" name="灯片编号占位符 4"/>
          <p:cNvSpPr>
            <a:spLocks noGrp="1"/>
          </p:cNvSpPr>
          <p:nvPr>
            <p:ph type="sldNum" sz="quarter" idx="11"/>
          </p:nvPr>
        </p:nvSpPr>
        <p:spPr/>
        <p:txBody>
          <a:bodyPr/>
          <a:lstStyle/>
          <a:p>
            <a:fld id="{E47E35E5-0920-410A-9861-943A05E4BF58}" type="slidenum">
              <a:rPr lang="en-US" altLang="zh-CN"/>
            </a:fld>
            <a:endParaRPr lang="en-US" altLang="zh-CN"/>
          </a:p>
        </p:txBody>
      </p:sp>
      <p:sp>
        <p:nvSpPr>
          <p:cNvPr id="459778" name="Rectangle 2"/>
          <p:cNvSpPr>
            <a:spLocks noGrp="1" noChangeArrowheads="1"/>
          </p:cNvSpPr>
          <p:nvPr>
            <p:ph type="title"/>
          </p:nvPr>
        </p:nvSpPr>
        <p:spPr/>
        <p:txBody>
          <a:bodyPr/>
          <a:lstStyle/>
          <a:p>
            <a:r>
              <a:rPr lang="zh-CN" altLang="en-US" dirty="0"/>
              <a:t>状态图符号</a:t>
            </a:r>
            <a:endParaRPr lang="zh-CN" altLang="en-US" dirty="0"/>
          </a:p>
        </p:txBody>
      </p:sp>
      <p:sp>
        <p:nvSpPr>
          <p:cNvPr id="459779" name="Rectangle 3"/>
          <p:cNvSpPr>
            <a:spLocks noGrp="1" noChangeArrowheads="1"/>
          </p:cNvSpPr>
          <p:nvPr>
            <p:ph type="body" idx="1"/>
          </p:nvPr>
        </p:nvSpPr>
        <p:spPr>
          <a:xfrm>
            <a:off x="838200" y="1295400"/>
            <a:ext cx="7554913" cy="4602163"/>
          </a:xfrm>
        </p:spPr>
        <p:txBody>
          <a:bodyPr/>
          <a:lstStyle/>
          <a:p>
            <a:r>
              <a:rPr lang="zh-CN" altLang="en-US" dirty="0" smtClean="0">
                <a:solidFill>
                  <a:srgbClr val="0000FF"/>
                </a:solidFill>
                <a:latin typeface="黑体" panose="02010609060101010101" charset="-122"/>
              </a:rPr>
              <a:t>用矩形</a:t>
            </a:r>
            <a:r>
              <a:rPr lang="zh-CN" altLang="en-US" dirty="0">
                <a:solidFill>
                  <a:srgbClr val="0000FF"/>
                </a:solidFill>
                <a:latin typeface="黑体" panose="02010609060101010101" charset="-122"/>
              </a:rPr>
              <a:t>表示对象所处的状态 </a:t>
            </a:r>
            <a:endParaRPr lang="zh-CN" altLang="en-US" dirty="0">
              <a:solidFill>
                <a:srgbClr val="0000FF"/>
              </a:solidFill>
              <a:latin typeface="黑体" panose="02010609060101010101" charset="-122"/>
            </a:endParaRPr>
          </a:p>
          <a:p>
            <a:r>
              <a:rPr lang="zh-CN" altLang="en-US" dirty="0">
                <a:solidFill>
                  <a:srgbClr val="0000FF"/>
                </a:solidFill>
                <a:latin typeface="黑体" panose="02010609060101010101" charset="-122"/>
              </a:rPr>
              <a:t>开始状态</a:t>
            </a:r>
            <a:r>
              <a:rPr lang="en-US" altLang="zh-CN" dirty="0">
                <a:solidFill>
                  <a:srgbClr val="0000FF"/>
                </a:solidFill>
                <a:latin typeface="黑体" panose="02010609060101010101" charset="-122"/>
              </a:rPr>
              <a:t>:</a:t>
            </a:r>
            <a:r>
              <a:rPr lang="zh-CN" altLang="en-US" dirty="0">
                <a:solidFill>
                  <a:srgbClr val="0000FF"/>
                </a:solidFill>
                <a:latin typeface="黑体" panose="02010609060101010101" charset="-122"/>
              </a:rPr>
              <a:t>必须有 </a:t>
            </a:r>
            <a:endParaRPr lang="zh-CN" altLang="en-US" dirty="0">
              <a:solidFill>
                <a:srgbClr val="0000FF"/>
              </a:solidFill>
              <a:latin typeface="黑体" panose="02010609060101010101" charset="-122"/>
            </a:endParaRPr>
          </a:p>
          <a:p>
            <a:r>
              <a:rPr lang="zh-CN" altLang="en-US" dirty="0">
                <a:solidFill>
                  <a:srgbClr val="0000FF"/>
                </a:solidFill>
                <a:latin typeface="黑体" panose="02010609060101010101" charset="-122"/>
              </a:rPr>
              <a:t>终止状态</a:t>
            </a:r>
            <a:r>
              <a:rPr lang="en-US" altLang="zh-CN" dirty="0">
                <a:solidFill>
                  <a:srgbClr val="0000FF"/>
                </a:solidFill>
                <a:latin typeface="黑体" panose="02010609060101010101" charset="-122"/>
              </a:rPr>
              <a:t>:</a:t>
            </a:r>
            <a:r>
              <a:rPr lang="zh-CN" altLang="en-US" dirty="0">
                <a:solidFill>
                  <a:srgbClr val="FF0000"/>
                </a:solidFill>
                <a:latin typeface="黑体" panose="02010609060101010101" charset="-122"/>
              </a:rPr>
              <a:t>可选的，也可以没有</a:t>
            </a:r>
            <a:r>
              <a:rPr lang="zh-CN" altLang="en-US" dirty="0">
                <a:solidFill>
                  <a:srgbClr val="0000FF"/>
                </a:solidFill>
                <a:latin typeface="黑体" panose="02010609060101010101" charset="-122"/>
              </a:rPr>
              <a:t> </a:t>
            </a:r>
            <a:endParaRPr lang="zh-CN" altLang="en-US" dirty="0">
              <a:solidFill>
                <a:srgbClr val="0000FF"/>
              </a:solidFill>
              <a:latin typeface="黑体" panose="02010609060101010101" charset="-122"/>
            </a:endParaRPr>
          </a:p>
          <a:p>
            <a:r>
              <a:rPr lang="zh-CN" altLang="en-US" dirty="0">
                <a:solidFill>
                  <a:srgbClr val="0000FF"/>
                </a:solidFill>
                <a:latin typeface="黑体" panose="02010609060101010101" charset="-122"/>
              </a:rPr>
              <a:t>带箭头的直线表示状态迁移的方向，其状态迁移的条件写在直线的上方或下方</a:t>
            </a:r>
            <a:endParaRPr lang="zh-CN" altLang="en-US" dirty="0">
              <a:solidFill>
                <a:srgbClr val="0000FF"/>
              </a:solidFill>
              <a:latin typeface="黑体" panose="02010609060101010101" charset="-122"/>
            </a:endParaRPr>
          </a:p>
        </p:txBody>
      </p:sp>
      <p:pic>
        <p:nvPicPr>
          <p:cNvPr id="459780" name="Picture 4"/>
          <p:cNvPicPr>
            <a:picLocks noChangeAspect="1" noChangeArrowheads="1"/>
          </p:cNvPicPr>
          <p:nvPr/>
        </p:nvPicPr>
        <p:blipFill>
          <a:blip r:embed="rId1" cstate="print"/>
          <a:srcRect/>
          <a:stretch>
            <a:fillRect/>
          </a:stretch>
        </p:blipFill>
        <p:spPr bwMode="auto">
          <a:xfrm>
            <a:off x="6172200" y="1676400"/>
            <a:ext cx="927017" cy="666750"/>
          </a:xfrm>
          <a:prstGeom prst="rect">
            <a:avLst/>
          </a:prstGeom>
          <a:noFill/>
        </p:spPr>
      </p:pic>
      <p:pic>
        <p:nvPicPr>
          <p:cNvPr id="459781" name="Picture 5"/>
          <p:cNvPicPr>
            <a:picLocks noChangeAspect="1" noChangeArrowheads="1"/>
          </p:cNvPicPr>
          <p:nvPr/>
        </p:nvPicPr>
        <p:blipFill>
          <a:blip r:embed="rId2" cstate="print"/>
          <a:srcRect/>
          <a:stretch>
            <a:fillRect/>
          </a:stretch>
        </p:blipFill>
        <p:spPr bwMode="auto">
          <a:xfrm>
            <a:off x="6172200" y="2362200"/>
            <a:ext cx="996950" cy="663583"/>
          </a:xfrm>
          <a:prstGeom prst="rect">
            <a:avLst/>
          </a:prstGeom>
          <a:noFill/>
        </p:spPr>
      </p:pic>
      <p:sp>
        <p:nvSpPr>
          <p:cNvPr id="8" name="Rectangle 4"/>
          <p:cNvSpPr>
            <a:spLocks noChangeArrowheads="1"/>
          </p:cNvSpPr>
          <p:nvPr/>
        </p:nvSpPr>
        <p:spPr bwMode="auto">
          <a:xfrm>
            <a:off x="1600200" y="4495800"/>
            <a:ext cx="1828800" cy="762000"/>
          </a:xfrm>
          <a:prstGeom prst="rect">
            <a:avLst/>
          </a:prstGeom>
          <a:solidFill>
            <a:srgbClr val="FFFF99"/>
          </a:solidFill>
          <a:ln w="28575">
            <a:solidFill>
              <a:schemeClr val="tx1"/>
            </a:solidFill>
            <a:miter lim="800000"/>
          </a:ln>
          <a:effectLst/>
        </p:spPr>
        <p:txBody>
          <a:bodyPr wrap="none" anchor="ctr"/>
          <a:lstStyle/>
          <a:p>
            <a:pPr eaLnBrk="0" hangingPunct="0"/>
            <a:r>
              <a:rPr kumimoji="1" lang="zh-CN" altLang="en-US" sz="2400" b="1">
                <a:solidFill>
                  <a:srgbClr val="CC0000"/>
                </a:solidFill>
                <a:ea typeface="黑体" panose="02010609060101010101" charset="-122"/>
              </a:rPr>
              <a:t>状态 </a:t>
            </a:r>
            <a:r>
              <a:rPr kumimoji="1" lang="en-US" altLang="zh-CN" sz="2400" b="1">
                <a:solidFill>
                  <a:srgbClr val="CC0000"/>
                </a:solidFill>
                <a:ea typeface="黑体" panose="02010609060101010101" charset="-122"/>
              </a:rPr>
              <a:t>1</a:t>
            </a:r>
            <a:endParaRPr kumimoji="1" lang="en-US" altLang="zh-CN" sz="2400" b="1">
              <a:solidFill>
                <a:srgbClr val="CC0000"/>
              </a:solidFill>
              <a:ea typeface="黑体" panose="02010609060101010101" charset="-122"/>
            </a:endParaRPr>
          </a:p>
        </p:txBody>
      </p:sp>
      <p:sp>
        <p:nvSpPr>
          <p:cNvPr id="9" name="Rectangle 5"/>
          <p:cNvSpPr>
            <a:spLocks noChangeArrowheads="1"/>
          </p:cNvSpPr>
          <p:nvPr/>
        </p:nvSpPr>
        <p:spPr bwMode="auto">
          <a:xfrm>
            <a:off x="5638800" y="4495800"/>
            <a:ext cx="1828800" cy="762000"/>
          </a:xfrm>
          <a:prstGeom prst="rect">
            <a:avLst/>
          </a:prstGeom>
          <a:solidFill>
            <a:srgbClr val="FFFF99"/>
          </a:solidFill>
          <a:ln w="28575">
            <a:solidFill>
              <a:schemeClr val="tx1"/>
            </a:solidFill>
            <a:miter lim="800000"/>
          </a:ln>
          <a:effectLst/>
        </p:spPr>
        <p:txBody>
          <a:bodyPr wrap="none" anchor="ctr"/>
          <a:lstStyle/>
          <a:p>
            <a:pPr eaLnBrk="0" hangingPunct="0"/>
            <a:r>
              <a:rPr kumimoji="1" lang="zh-CN" altLang="en-US" sz="2400" b="1">
                <a:solidFill>
                  <a:srgbClr val="CC0000"/>
                </a:solidFill>
                <a:ea typeface="黑体" panose="02010609060101010101" charset="-122"/>
              </a:rPr>
              <a:t>状态 </a:t>
            </a:r>
            <a:r>
              <a:rPr kumimoji="1" lang="en-US" altLang="zh-CN" sz="2400" b="1">
                <a:solidFill>
                  <a:srgbClr val="CC0000"/>
                </a:solidFill>
                <a:ea typeface="黑体" panose="02010609060101010101" charset="-122"/>
              </a:rPr>
              <a:t>2</a:t>
            </a:r>
            <a:endParaRPr kumimoji="1" lang="en-US" altLang="zh-CN" sz="2400" b="1">
              <a:solidFill>
                <a:srgbClr val="CC0000"/>
              </a:solidFill>
              <a:ea typeface="黑体" panose="02010609060101010101" charset="-122"/>
            </a:endParaRPr>
          </a:p>
        </p:txBody>
      </p:sp>
      <p:sp>
        <p:nvSpPr>
          <p:cNvPr id="10" name="Line 6"/>
          <p:cNvSpPr>
            <a:spLocks noChangeShapeType="1"/>
          </p:cNvSpPr>
          <p:nvPr/>
        </p:nvSpPr>
        <p:spPr bwMode="auto">
          <a:xfrm>
            <a:off x="3429000" y="4876800"/>
            <a:ext cx="2209800" cy="0"/>
          </a:xfrm>
          <a:prstGeom prst="line">
            <a:avLst/>
          </a:prstGeom>
          <a:noFill/>
          <a:ln w="63500">
            <a:solidFill>
              <a:srgbClr val="0000FF"/>
            </a:solidFill>
            <a:round/>
            <a:tailEnd type="triangle" w="med" len="med"/>
          </a:ln>
          <a:effectLst/>
        </p:spPr>
        <p:txBody>
          <a:bodyPr/>
          <a:lstStyle/>
          <a:p>
            <a:endParaRPr lang="zh-CN" altLang="en-US"/>
          </a:p>
        </p:txBody>
      </p:sp>
      <p:sp>
        <p:nvSpPr>
          <p:cNvPr id="11" name="Text Box 8"/>
          <p:cNvSpPr txBox="1">
            <a:spLocks noChangeArrowheads="1"/>
          </p:cNvSpPr>
          <p:nvPr/>
        </p:nvSpPr>
        <p:spPr bwMode="auto">
          <a:xfrm>
            <a:off x="3810000" y="4343400"/>
            <a:ext cx="1371600" cy="457200"/>
          </a:xfrm>
          <a:prstGeom prst="rect">
            <a:avLst/>
          </a:prstGeom>
          <a:noFill/>
          <a:ln w="9525">
            <a:noFill/>
            <a:miter lim="800000"/>
          </a:ln>
          <a:effectLst/>
        </p:spPr>
        <p:txBody>
          <a:bodyPr>
            <a:spAutoFit/>
          </a:bodyPr>
          <a:lstStyle/>
          <a:p>
            <a:pPr eaLnBrk="0" hangingPunct="0">
              <a:spcBef>
                <a:spcPct val="50000"/>
              </a:spcBef>
            </a:pPr>
            <a:r>
              <a:rPr kumimoji="1" lang="zh-CN" altLang="en-US" sz="2400" b="1" dirty="0" smtClean="0">
                <a:solidFill>
                  <a:srgbClr val="CC0000"/>
                </a:solidFill>
                <a:ea typeface="黑体" panose="02010609060101010101" charset="-122"/>
              </a:rPr>
              <a:t>条件</a:t>
            </a:r>
            <a:endParaRPr kumimoji="1" lang="en-US" altLang="zh-CN" sz="2400" b="1" dirty="0">
              <a:solidFill>
                <a:srgbClr val="CC0000"/>
              </a:solidFill>
              <a:ea typeface="黑体" panose="02010609060101010101" charset="-122"/>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187ADE0C-4F0D-4BED-A662-38EDC9AB5DEC}" type="datetime1">
              <a:rPr lang="zh-CN" altLang="en-US"/>
            </a:fld>
            <a:endParaRPr lang="en-US" altLang="zh-CN"/>
          </a:p>
        </p:txBody>
      </p:sp>
      <p:sp>
        <p:nvSpPr>
          <p:cNvPr id="9" name="灯片编号占位符 4"/>
          <p:cNvSpPr>
            <a:spLocks noGrp="1"/>
          </p:cNvSpPr>
          <p:nvPr>
            <p:ph type="sldNum" sz="quarter" idx="11"/>
          </p:nvPr>
        </p:nvSpPr>
        <p:spPr/>
        <p:txBody>
          <a:bodyPr/>
          <a:lstStyle/>
          <a:p>
            <a:fld id="{E3595863-54A2-42AA-B1BE-D3CB4925E9AD}" type="slidenum">
              <a:rPr lang="en-US" altLang="zh-CN"/>
            </a:fld>
            <a:endParaRPr lang="en-US" altLang="zh-CN"/>
          </a:p>
        </p:txBody>
      </p:sp>
      <p:pic>
        <p:nvPicPr>
          <p:cNvPr id="308237" name="Picture 13" descr="状态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81000" y="1752600"/>
            <a:ext cx="8102809" cy="4887913"/>
          </a:xfrm>
          <a:prstGeom prst="rect">
            <a:avLst/>
          </a:prstGeom>
          <a:noFill/>
        </p:spPr>
      </p:pic>
      <p:sp>
        <p:nvSpPr>
          <p:cNvPr id="308226"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08227" name="Rectangle 3"/>
          <p:cNvSpPr>
            <a:spLocks noGrp="1" noChangeArrowheads="1"/>
          </p:cNvSpPr>
          <p:nvPr>
            <p:ph type="body" idx="1"/>
          </p:nvPr>
        </p:nvSpPr>
        <p:spPr/>
        <p:txBody>
          <a:bodyPr/>
          <a:lstStyle/>
          <a:p>
            <a:r>
              <a:rPr lang="en-US" altLang="zh-CN">
                <a:solidFill>
                  <a:srgbClr val="0000FF"/>
                </a:solidFill>
                <a:latin typeface="黑体" panose="02010609060101010101" charset="-122"/>
              </a:rPr>
              <a:t>⑶</a:t>
            </a:r>
            <a:r>
              <a:rPr lang="zh-CN" altLang="en-US">
                <a:solidFill>
                  <a:srgbClr val="0000FF"/>
                </a:solidFill>
              </a:rPr>
              <a:t>状态图</a:t>
            </a:r>
            <a:r>
              <a:rPr lang="zh-CN" altLang="en-US"/>
              <a:t>（</a:t>
            </a:r>
            <a:r>
              <a:rPr lang="en-US" altLang="zh-CN"/>
              <a:t>Statechart Diagram</a:t>
            </a:r>
            <a:r>
              <a:rPr lang="zh-CN" altLang="en-US"/>
              <a:t>）</a:t>
            </a:r>
            <a:endParaRPr lang="zh-CN" altLang="en-US"/>
          </a:p>
        </p:txBody>
      </p:sp>
      <p:sp>
        <p:nvSpPr>
          <p:cNvPr id="308230" name="AutoShape 6"/>
          <p:cNvSpPr/>
          <p:nvPr/>
        </p:nvSpPr>
        <p:spPr bwMode="auto">
          <a:xfrm>
            <a:off x="4114800" y="1752600"/>
            <a:ext cx="2514600" cy="609600"/>
          </a:xfrm>
          <a:prstGeom prst="borderCallout1">
            <a:avLst>
              <a:gd name="adj1" fmla="val 18750"/>
              <a:gd name="adj2" fmla="val 103032"/>
              <a:gd name="adj3" fmla="val 78750"/>
              <a:gd name="adj4" fmla="val 115153"/>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初始状态</a:t>
            </a:r>
            <a:endParaRPr lang="zh-CN" altLang="en-US" sz="2400" b="1">
              <a:solidFill>
                <a:schemeClr val="bg1"/>
              </a:solidFill>
              <a:ea typeface="黑体" panose="02010609060101010101" charset="-122"/>
            </a:endParaRPr>
          </a:p>
        </p:txBody>
      </p:sp>
      <p:sp>
        <p:nvSpPr>
          <p:cNvPr id="308231" name="AutoShape 7"/>
          <p:cNvSpPr/>
          <p:nvPr/>
        </p:nvSpPr>
        <p:spPr bwMode="auto">
          <a:xfrm>
            <a:off x="4495800" y="5105400"/>
            <a:ext cx="2514600" cy="609600"/>
          </a:xfrm>
          <a:prstGeom prst="borderCallout1">
            <a:avLst>
              <a:gd name="adj1" fmla="val 18750"/>
              <a:gd name="adj2" fmla="val 103032"/>
              <a:gd name="adj3" fmla="val 146773"/>
              <a:gd name="adj4" fmla="val 104850"/>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结束状态</a:t>
            </a:r>
            <a:endParaRPr lang="zh-CN" altLang="en-US" sz="2400" b="1">
              <a:solidFill>
                <a:schemeClr val="bg1"/>
              </a:solidFill>
              <a:ea typeface="黑体" panose="02010609060101010101" charset="-122"/>
            </a:endParaRPr>
          </a:p>
        </p:txBody>
      </p:sp>
      <p:sp>
        <p:nvSpPr>
          <p:cNvPr id="308236" name="AutoShape 12"/>
          <p:cNvSpPr/>
          <p:nvPr/>
        </p:nvSpPr>
        <p:spPr bwMode="auto">
          <a:xfrm>
            <a:off x="457200" y="1905000"/>
            <a:ext cx="1752600" cy="609600"/>
          </a:xfrm>
          <a:prstGeom prst="borderCallout1">
            <a:avLst>
              <a:gd name="adj1" fmla="val 18750"/>
              <a:gd name="adj2" fmla="val 103032"/>
              <a:gd name="adj3" fmla="val 208750"/>
              <a:gd name="adj4" fmla="val 102874"/>
            </a:avLst>
          </a:prstGeom>
          <a:solidFill>
            <a:srgbClr val="FF0000"/>
          </a:solidFill>
          <a:ln w="9525">
            <a:solidFill>
              <a:schemeClr val="tx1"/>
            </a:solidFill>
            <a:miter lim="800000"/>
          </a:ln>
          <a:effectLst/>
        </p:spPr>
        <p:txBody>
          <a:bodyPr anchor="ctr" anchorCtr="1"/>
          <a:lstStyle/>
          <a:p>
            <a:r>
              <a:rPr lang="zh-CN" altLang="en-US" sz="2400" b="1" dirty="0">
                <a:solidFill>
                  <a:schemeClr val="bg1"/>
                </a:solidFill>
                <a:ea typeface="黑体" panose="02010609060101010101" charset="-122"/>
              </a:rPr>
              <a:t>状态</a:t>
            </a:r>
            <a:endParaRPr lang="zh-CN" altLang="en-US" sz="2400" b="1" dirty="0">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8237"/>
                                        </p:tgtEl>
                                        <p:attrNameLst>
                                          <p:attrName>style.visibility</p:attrName>
                                        </p:attrNameLst>
                                      </p:cBhvr>
                                      <p:to>
                                        <p:strVal val="visible"/>
                                      </p:to>
                                    </p:set>
                                    <p:anim calcmode="lin" valueType="num">
                                      <p:cBhvr additive="base">
                                        <p:cTn id="7" dur="500" fill="hold"/>
                                        <p:tgtEl>
                                          <p:spTgt spid="308237"/>
                                        </p:tgtEl>
                                        <p:attrNameLst>
                                          <p:attrName>ppt_x</p:attrName>
                                        </p:attrNameLst>
                                      </p:cBhvr>
                                      <p:tavLst>
                                        <p:tav tm="0">
                                          <p:val>
                                            <p:strVal val="#ppt_x"/>
                                          </p:val>
                                        </p:tav>
                                        <p:tav tm="100000">
                                          <p:val>
                                            <p:strVal val="#ppt_x"/>
                                          </p:val>
                                        </p:tav>
                                      </p:tavLst>
                                    </p:anim>
                                    <p:anim calcmode="lin" valueType="num">
                                      <p:cBhvr additive="base">
                                        <p:cTn id="8" dur="500" fill="hold"/>
                                        <p:tgtEl>
                                          <p:spTgt spid="3082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308236"/>
                                        </p:tgtEl>
                                        <p:attrNameLst>
                                          <p:attrName>style.visibility</p:attrName>
                                        </p:attrNameLst>
                                      </p:cBhvr>
                                      <p:to>
                                        <p:strVal val="visible"/>
                                      </p:to>
                                    </p:set>
                                    <p:animEffect transition="in" filter="strips(downRight)">
                                      <p:cBhvr>
                                        <p:cTn id="13" dur="500"/>
                                        <p:tgtEl>
                                          <p:spTgt spid="308236"/>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08230"/>
                                        </p:tgtEl>
                                        <p:attrNameLst>
                                          <p:attrName>style.visibility</p:attrName>
                                        </p:attrNameLst>
                                      </p:cBhvr>
                                      <p:to>
                                        <p:strVal val="visible"/>
                                      </p:to>
                                    </p:set>
                                    <p:animEffect transition="in" filter="strips(downRight)">
                                      <p:cBhvr>
                                        <p:cTn id="18" dur="500"/>
                                        <p:tgtEl>
                                          <p:spTgt spid="308230"/>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308231"/>
                                        </p:tgtEl>
                                        <p:attrNameLst>
                                          <p:attrName>style.visibility</p:attrName>
                                        </p:attrNameLst>
                                      </p:cBhvr>
                                      <p:to>
                                        <p:strVal val="visible"/>
                                      </p:to>
                                    </p:set>
                                    <p:animEffect transition="in" filter="strips(downRight)">
                                      <p:cBhvr>
                                        <p:cTn id="23" dur="500"/>
                                        <p:tgtEl>
                                          <p:spTgt spid="308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0" grpId="0" animBg="1"/>
      <p:bldP spid="308231" grpId="0" animBg="1"/>
      <p:bldP spid="30823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2D1B1B4-BEF0-4A97-B7AF-15BC5A8AE522}" type="datetime1">
              <a:rPr lang="zh-CN" altLang="en-US"/>
            </a:fld>
            <a:endParaRPr lang="en-US" altLang="zh-CN"/>
          </a:p>
        </p:txBody>
      </p:sp>
      <p:sp>
        <p:nvSpPr>
          <p:cNvPr id="5" name="灯片编号占位符 4"/>
          <p:cNvSpPr>
            <a:spLocks noGrp="1"/>
          </p:cNvSpPr>
          <p:nvPr>
            <p:ph type="sldNum" sz="quarter" idx="11"/>
          </p:nvPr>
        </p:nvSpPr>
        <p:spPr/>
        <p:txBody>
          <a:bodyPr/>
          <a:lstStyle/>
          <a:p>
            <a:fld id="{AD55C4BC-0AE6-426D-AB69-2EC3A4389990}" type="slidenum">
              <a:rPr lang="en-US" altLang="zh-CN"/>
            </a:fld>
            <a:endParaRPr lang="en-US" altLang="zh-CN"/>
          </a:p>
        </p:txBody>
      </p:sp>
      <p:sp>
        <p:nvSpPr>
          <p:cNvPr id="394242"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94243" name="Rectangle 3"/>
          <p:cNvSpPr>
            <a:spLocks noGrp="1" noChangeArrowheads="1"/>
          </p:cNvSpPr>
          <p:nvPr>
            <p:ph type="body" idx="1"/>
          </p:nvPr>
        </p:nvSpPr>
        <p:spPr/>
        <p:txBody>
          <a:bodyPr/>
          <a:lstStyle/>
          <a:p>
            <a:pPr>
              <a:lnSpc>
                <a:spcPct val="90000"/>
              </a:lnSpc>
            </a:pPr>
            <a:r>
              <a:rPr lang="en-US" altLang="zh-CN" dirty="0">
                <a:solidFill>
                  <a:srgbClr val="0000FF"/>
                </a:solidFill>
              </a:rPr>
              <a:t>⑶</a:t>
            </a:r>
            <a:r>
              <a:rPr lang="zh-CN" altLang="en-US" dirty="0">
                <a:solidFill>
                  <a:srgbClr val="0000FF"/>
                </a:solidFill>
              </a:rPr>
              <a:t>状态图</a:t>
            </a:r>
            <a:r>
              <a:rPr lang="zh-CN" altLang="en-US" dirty="0"/>
              <a:t>（</a:t>
            </a:r>
            <a:r>
              <a:rPr lang="en-US" altLang="zh-CN" dirty="0" err="1"/>
              <a:t>Statechart</a:t>
            </a:r>
            <a:r>
              <a:rPr lang="en-US" altLang="zh-CN" dirty="0"/>
              <a:t> Diagram</a:t>
            </a:r>
            <a:r>
              <a:rPr lang="zh-CN" altLang="en-US" dirty="0"/>
              <a:t>）</a:t>
            </a:r>
            <a:endParaRPr lang="zh-CN" altLang="en-US" dirty="0"/>
          </a:p>
          <a:p>
            <a:pPr lvl="1">
              <a:lnSpc>
                <a:spcPct val="90000"/>
              </a:lnSpc>
            </a:pPr>
            <a:r>
              <a:rPr lang="en-US" altLang="zh-CN" dirty="0">
                <a:solidFill>
                  <a:srgbClr val="CC0000"/>
                </a:solidFill>
              </a:rPr>
              <a:t>【⒈</a:t>
            </a:r>
            <a:r>
              <a:rPr lang="zh-CN" altLang="en-US" dirty="0">
                <a:solidFill>
                  <a:srgbClr val="CC0000"/>
                </a:solidFill>
              </a:rPr>
              <a:t>状态</a:t>
            </a:r>
            <a:r>
              <a:rPr lang="en-US" altLang="zh-CN" dirty="0">
                <a:solidFill>
                  <a:srgbClr val="CC0000"/>
                </a:solidFill>
              </a:rPr>
              <a:t>】</a:t>
            </a:r>
            <a:r>
              <a:rPr lang="zh-CN" altLang="en-US" dirty="0"/>
              <a:t>指在对象的生命期中</a:t>
            </a:r>
            <a:r>
              <a:rPr lang="zh-CN" altLang="en-US" dirty="0">
                <a:solidFill>
                  <a:srgbClr val="0000FF"/>
                </a:solidFill>
              </a:rPr>
              <a:t>满足某些条件</a:t>
            </a:r>
            <a:r>
              <a:rPr lang="zh-CN" altLang="en-US" dirty="0"/>
              <a:t>、</a:t>
            </a:r>
            <a:r>
              <a:rPr lang="zh-CN" altLang="en-US" dirty="0">
                <a:solidFill>
                  <a:srgbClr val="0000FF"/>
                </a:solidFill>
              </a:rPr>
              <a:t>执行某些活动，</a:t>
            </a:r>
            <a:r>
              <a:rPr lang="zh-CN" altLang="en-US" dirty="0"/>
              <a:t>并</a:t>
            </a:r>
            <a:r>
              <a:rPr lang="zh-CN" altLang="en-US" dirty="0">
                <a:solidFill>
                  <a:srgbClr val="0000FF"/>
                </a:solidFill>
              </a:rPr>
              <a:t>等待某些事件</a:t>
            </a:r>
            <a:r>
              <a:rPr lang="zh-CN" altLang="en-US" dirty="0"/>
              <a:t>时的一个</a:t>
            </a:r>
            <a:r>
              <a:rPr lang="zh-CN" altLang="en-US" dirty="0">
                <a:solidFill>
                  <a:srgbClr val="0000FF"/>
                </a:solidFill>
              </a:rPr>
              <a:t>状况</a:t>
            </a:r>
            <a:r>
              <a:rPr lang="zh-CN" altLang="en-US" dirty="0"/>
              <a:t>。</a:t>
            </a:r>
            <a:endParaRPr lang="zh-CN" altLang="en-US" dirty="0"/>
          </a:p>
          <a:p>
            <a:pPr lvl="1">
              <a:lnSpc>
                <a:spcPct val="90000"/>
              </a:lnSpc>
            </a:pPr>
            <a:r>
              <a:rPr lang="zh-CN" altLang="en-US" dirty="0"/>
              <a:t>如：房间中的一个“加热器</a:t>
            </a:r>
            <a:r>
              <a:rPr lang="en-US" altLang="zh-CN" dirty="0"/>
              <a:t>(Heater)”</a:t>
            </a:r>
            <a:endParaRPr lang="en-US" altLang="zh-CN" dirty="0"/>
          </a:p>
          <a:p>
            <a:pPr lvl="2">
              <a:lnSpc>
                <a:spcPct val="90000"/>
              </a:lnSpc>
            </a:pPr>
            <a:r>
              <a:rPr lang="zh-CN" altLang="en-US" dirty="0">
                <a:solidFill>
                  <a:srgbClr val="0000FF"/>
                </a:solidFill>
              </a:rPr>
              <a:t>空闲</a:t>
            </a:r>
            <a:r>
              <a:rPr lang="en-US" altLang="zh-CN" dirty="0">
                <a:solidFill>
                  <a:srgbClr val="0000FF"/>
                </a:solidFill>
              </a:rPr>
              <a:t>(</a:t>
            </a:r>
            <a:r>
              <a:rPr lang="en-US" altLang="zh-CN" dirty="0" err="1">
                <a:solidFill>
                  <a:srgbClr val="0000FF"/>
                </a:solidFill>
              </a:rPr>
              <a:t>Idel</a:t>
            </a:r>
            <a:r>
              <a:rPr lang="en-US" altLang="zh-CN" dirty="0">
                <a:solidFill>
                  <a:srgbClr val="0000FF"/>
                </a:solidFill>
              </a:rPr>
              <a:t>)</a:t>
            </a:r>
            <a:endParaRPr lang="en-US" altLang="zh-CN" dirty="0"/>
          </a:p>
          <a:p>
            <a:pPr lvl="3">
              <a:lnSpc>
                <a:spcPct val="90000"/>
              </a:lnSpc>
            </a:pPr>
            <a:r>
              <a:rPr lang="zh-CN" altLang="en-US" dirty="0"/>
              <a:t>热气和鼓风机关闭，等待开始加热的命令。</a:t>
            </a:r>
            <a:endParaRPr lang="zh-CN" altLang="en-US" dirty="0"/>
          </a:p>
          <a:p>
            <a:pPr lvl="2">
              <a:lnSpc>
                <a:spcPct val="90000"/>
              </a:lnSpc>
            </a:pPr>
            <a:r>
              <a:rPr lang="zh-CN" altLang="en-US" dirty="0">
                <a:solidFill>
                  <a:srgbClr val="0000FF"/>
                </a:solidFill>
              </a:rPr>
              <a:t>启动</a:t>
            </a:r>
            <a:r>
              <a:rPr lang="en-US" altLang="zh-CN" dirty="0">
                <a:solidFill>
                  <a:srgbClr val="0000FF"/>
                </a:solidFill>
              </a:rPr>
              <a:t>(Activating)</a:t>
            </a:r>
            <a:endParaRPr lang="en-US" altLang="zh-CN" dirty="0"/>
          </a:p>
          <a:p>
            <a:pPr lvl="3">
              <a:lnSpc>
                <a:spcPct val="90000"/>
              </a:lnSpc>
            </a:pPr>
            <a:r>
              <a:rPr lang="zh-CN" altLang="en-US" dirty="0"/>
              <a:t>热气打开，鼓风机关闭，等待到达指定温度。</a:t>
            </a:r>
            <a:endParaRPr lang="zh-CN" altLang="en-US" dirty="0"/>
          </a:p>
          <a:p>
            <a:pPr lvl="2">
              <a:lnSpc>
                <a:spcPct val="90000"/>
              </a:lnSpc>
            </a:pPr>
            <a:r>
              <a:rPr lang="zh-CN" altLang="en-US" dirty="0">
                <a:solidFill>
                  <a:srgbClr val="0000FF"/>
                </a:solidFill>
              </a:rPr>
              <a:t>活动</a:t>
            </a:r>
            <a:r>
              <a:rPr lang="en-US" altLang="zh-CN" dirty="0">
                <a:solidFill>
                  <a:srgbClr val="0000FF"/>
                </a:solidFill>
              </a:rPr>
              <a:t>(Active)</a:t>
            </a:r>
            <a:endParaRPr lang="en-US" altLang="zh-CN" dirty="0"/>
          </a:p>
          <a:p>
            <a:pPr lvl="3">
              <a:lnSpc>
                <a:spcPct val="90000"/>
              </a:lnSpc>
            </a:pPr>
            <a:r>
              <a:rPr lang="zh-CN" altLang="en-US" dirty="0"/>
              <a:t>热气和鼓风机打开，等待关闭命令 。</a:t>
            </a:r>
            <a:endParaRPr lang="zh-CN" altLang="en-US" dirty="0"/>
          </a:p>
          <a:p>
            <a:pPr lvl="2">
              <a:lnSpc>
                <a:spcPct val="90000"/>
              </a:lnSpc>
            </a:pPr>
            <a:r>
              <a:rPr lang="zh-CN" altLang="en-US" dirty="0">
                <a:solidFill>
                  <a:srgbClr val="0000FF"/>
                </a:solidFill>
              </a:rPr>
              <a:t>关闭</a:t>
            </a:r>
            <a:r>
              <a:rPr lang="en-US" altLang="zh-CN" dirty="0">
                <a:solidFill>
                  <a:srgbClr val="0000FF"/>
                </a:solidFill>
              </a:rPr>
              <a:t>(Shutting Down)</a:t>
            </a:r>
            <a:endParaRPr lang="en-US" altLang="zh-CN" dirty="0"/>
          </a:p>
          <a:p>
            <a:pPr lvl="3">
              <a:lnSpc>
                <a:spcPct val="90000"/>
              </a:lnSpc>
            </a:pPr>
            <a:r>
              <a:rPr lang="zh-CN" altLang="en-US" dirty="0"/>
              <a:t>热气关闭，鼓风机打开，吹散系统的剩余热量。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4243">
                                            <p:txEl>
                                              <p:pRg st="1" end="1"/>
                                            </p:txEl>
                                          </p:spTgt>
                                        </p:tgtEl>
                                        <p:attrNameLst>
                                          <p:attrName>style.visibility</p:attrName>
                                        </p:attrNameLst>
                                      </p:cBhvr>
                                      <p:to>
                                        <p:strVal val="visible"/>
                                      </p:to>
                                    </p:set>
                                    <p:animEffect transition="in" filter="strips(downRight)">
                                      <p:cBhvr>
                                        <p:cTn id="7" dur="500"/>
                                        <p:tgtEl>
                                          <p:spTgt spid="394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94243">
                                            <p:txEl>
                                              <p:pRg st="2" end="2"/>
                                            </p:txEl>
                                          </p:spTgt>
                                        </p:tgtEl>
                                        <p:attrNameLst>
                                          <p:attrName>style.visibility</p:attrName>
                                        </p:attrNameLst>
                                      </p:cBhvr>
                                      <p:to>
                                        <p:strVal val="visible"/>
                                      </p:to>
                                    </p:set>
                                    <p:animEffect transition="in" filter="strips(downRight)">
                                      <p:cBhvr>
                                        <p:cTn id="12" dur="500"/>
                                        <p:tgtEl>
                                          <p:spTgt spid="3942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94243">
                                            <p:txEl>
                                              <p:pRg st="3" end="3"/>
                                            </p:txEl>
                                          </p:spTgt>
                                        </p:tgtEl>
                                        <p:attrNameLst>
                                          <p:attrName>style.visibility</p:attrName>
                                        </p:attrNameLst>
                                      </p:cBhvr>
                                      <p:to>
                                        <p:strVal val="visible"/>
                                      </p:to>
                                    </p:set>
                                    <p:animEffect transition="in" filter="strips(downRight)">
                                      <p:cBhvr>
                                        <p:cTn id="17" dur="500"/>
                                        <p:tgtEl>
                                          <p:spTgt spid="39424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94243">
                                            <p:txEl>
                                              <p:pRg st="5" end="5"/>
                                            </p:txEl>
                                          </p:spTgt>
                                        </p:tgtEl>
                                        <p:attrNameLst>
                                          <p:attrName>style.visibility</p:attrName>
                                        </p:attrNameLst>
                                      </p:cBhvr>
                                      <p:to>
                                        <p:strVal val="visible"/>
                                      </p:to>
                                    </p:set>
                                    <p:animEffect transition="in" filter="strips(downRight)">
                                      <p:cBhvr>
                                        <p:cTn id="22" dur="500"/>
                                        <p:tgtEl>
                                          <p:spTgt spid="39424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94243">
                                            <p:txEl>
                                              <p:pRg st="7" end="7"/>
                                            </p:txEl>
                                          </p:spTgt>
                                        </p:tgtEl>
                                        <p:attrNameLst>
                                          <p:attrName>style.visibility</p:attrName>
                                        </p:attrNameLst>
                                      </p:cBhvr>
                                      <p:to>
                                        <p:strVal val="visible"/>
                                      </p:to>
                                    </p:set>
                                    <p:animEffect transition="in" filter="strips(downRight)">
                                      <p:cBhvr>
                                        <p:cTn id="27" dur="500"/>
                                        <p:tgtEl>
                                          <p:spTgt spid="39424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94243">
                                            <p:txEl>
                                              <p:pRg st="9" end="9"/>
                                            </p:txEl>
                                          </p:spTgt>
                                        </p:tgtEl>
                                        <p:attrNameLst>
                                          <p:attrName>style.visibility</p:attrName>
                                        </p:attrNameLst>
                                      </p:cBhvr>
                                      <p:to>
                                        <p:strVal val="visible"/>
                                      </p:to>
                                    </p:set>
                                    <p:animEffect transition="in" filter="strips(downRight)">
                                      <p:cBhvr>
                                        <p:cTn id="32" dur="500"/>
                                        <p:tgtEl>
                                          <p:spTgt spid="39424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94243">
                                            <p:txEl>
                                              <p:pRg st="4" end="4"/>
                                            </p:txEl>
                                          </p:spTgt>
                                        </p:tgtEl>
                                        <p:attrNameLst>
                                          <p:attrName>style.visibility</p:attrName>
                                        </p:attrNameLst>
                                      </p:cBhvr>
                                      <p:to>
                                        <p:strVal val="visible"/>
                                      </p:to>
                                    </p:set>
                                    <p:animEffect transition="in" filter="strips(downRight)">
                                      <p:cBhvr>
                                        <p:cTn id="37" dur="500"/>
                                        <p:tgtEl>
                                          <p:spTgt spid="39424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94243">
                                            <p:txEl>
                                              <p:pRg st="6" end="6"/>
                                            </p:txEl>
                                          </p:spTgt>
                                        </p:tgtEl>
                                        <p:attrNameLst>
                                          <p:attrName>style.visibility</p:attrName>
                                        </p:attrNameLst>
                                      </p:cBhvr>
                                      <p:to>
                                        <p:strVal val="visible"/>
                                      </p:to>
                                    </p:set>
                                    <p:animEffect transition="in" filter="strips(downRight)">
                                      <p:cBhvr>
                                        <p:cTn id="42" dur="500"/>
                                        <p:tgtEl>
                                          <p:spTgt spid="39424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94243">
                                            <p:txEl>
                                              <p:pRg st="8" end="8"/>
                                            </p:txEl>
                                          </p:spTgt>
                                        </p:tgtEl>
                                        <p:attrNameLst>
                                          <p:attrName>style.visibility</p:attrName>
                                        </p:attrNameLst>
                                      </p:cBhvr>
                                      <p:to>
                                        <p:strVal val="visible"/>
                                      </p:to>
                                    </p:set>
                                    <p:animEffect transition="in" filter="strips(downRight)">
                                      <p:cBhvr>
                                        <p:cTn id="47" dur="500"/>
                                        <p:tgtEl>
                                          <p:spTgt spid="39424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394243">
                                            <p:txEl>
                                              <p:pRg st="10" end="10"/>
                                            </p:txEl>
                                          </p:spTgt>
                                        </p:tgtEl>
                                        <p:attrNameLst>
                                          <p:attrName>style.visibility</p:attrName>
                                        </p:attrNameLst>
                                      </p:cBhvr>
                                      <p:to>
                                        <p:strVal val="visible"/>
                                      </p:to>
                                    </p:set>
                                    <p:animEffect transition="in" filter="strips(downRight)">
                                      <p:cBhvr>
                                        <p:cTn id="52" dur="500"/>
                                        <p:tgtEl>
                                          <p:spTgt spid="394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8B0CF1E2-6B4D-4C4A-AB27-94FD4B930FF2}" type="datetime1">
              <a:rPr lang="zh-CN" altLang="en-US"/>
            </a:fld>
            <a:endParaRPr lang="en-US" altLang="zh-CN"/>
          </a:p>
        </p:txBody>
      </p:sp>
      <p:sp>
        <p:nvSpPr>
          <p:cNvPr id="6" name="灯片编号占位符 4"/>
          <p:cNvSpPr>
            <a:spLocks noGrp="1"/>
          </p:cNvSpPr>
          <p:nvPr>
            <p:ph type="sldNum" sz="quarter" idx="11"/>
          </p:nvPr>
        </p:nvSpPr>
        <p:spPr/>
        <p:txBody>
          <a:bodyPr/>
          <a:lstStyle/>
          <a:p>
            <a:fld id="{CFEC4F7F-040A-49CD-AB64-AAD73D01D3BA}" type="slidenum">
              <a:rPr lang="en-US" altLang="zh-CN"/>
            </a:fld>
            <a:endParaRPr lang="en-US" altLang="zh-CN"/>
          </a:p>
        </p:txBody>
      </p:sp>
      <p:sp>
        <p:nvSpPr>
          <p:cNvPr id="395266"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95267" name="Rectangle 3"/>
          <p:cNvSpPr>
            <a:spLocks noGrp="1" noChangeArrowheads="1"/>
          </p:cNvSpPr>
          <p:nvPr>
            <p:ph type="body" idx="1"/>
          </p:nvPr>
        </p:nvSpPr>
        <p:spPr>
          <a:xfrm>
            <a:off x="468313" y="1052513"/>
            <a:ext cx="8229600" cy="5348287"/>
          </a:xfrm>
        </p:spPr>
        <p:txBody>
          <a:bodyPr/>
          <a:lstStyle/>
          <a:p>
            <a:r>
              <a:rPr lang="en-US" altLang="zh-CN">
                <a:solidFill>
                  <a:srgbClr val="0000FF"/>
                </a:solidFill>
              </a:rPr>
              <a:t>⑶</a:t>
            </a:r>
            <a:r>
              <a:rPr lang="zh-CN" altLang="en-US">
                <a:solidFill>
                  <a:srgbClr val="0000FF"/>
                </a:solidFill>
              </a:rPr>
              <a:t>状态图</a:t>
            </a:r>
            <a:r>
              <a:rPr lang="zh-CN" altLang="en-US"/>
              <a:t>（</a:t>
            </a:r>
            <a:r>
              <a:rPr lang="en-US" altLang="zh-CN"/>
              <a:t>Statechart Diagram</a:t>
            </a:r>
            <a:r>
              <a:rPr lang="zh-CN" altLang="en-US"/>
              <a:t>）</a:t>
            </a:r>
            <a:endParaRPr lang="zh-CN" altLang="en-US"/>
          </a:p>
          <a:p>
            <a:pPr lvl="1"/>
            <a:r>
              <a:rPr lang="en-US" altLang="zh-CN">
                <a:solidFill>
                  <a:srgbClr val="CC0000"/>
                </a:solidFill>
              </a:rPr>
              <a:t>【⒈</a:t>
            </a:r>
            <a:r>
              <a:rPr lang="zh-CN" altLang="en-US">
                <a:solidFill>
                  <a:srgbClr val="CC0000"/>
                </a:solidFill>
              </a:rPr>
              <a:t>状态</a:t>
            </a:r>
            <a:r>
              <a:rPr lang="en-US" altLang="zh-CN">
                <a:solidFill>
                  <a:srgbClr val="CC0000"/>
                </a:solidFill>
              </a:rPr>
              <a:t>】</a:t>
            </a:r>
            <a:r>
              <a:rPr lang="zh-CN" altLang="en-US"/>
              <a:t>指在对象的生命期中</a:t>
            </a:r>
            <a:r>
              <a:rPr lang="zh-CN" altLang="en-US">
                <a:solidFill>
                  <a:srgbClr val="0000FF"/>
                </a:solidFill>
              </a:rPr>
              <a:t>满足某些条件</a:t>
            </a:r>
            <a:r>
              <a:rPr lang="zh-CN" altLang="en-US"/>
              <a:t>、</a:t>
            </a:r>
            <a:r>
              <a:rPr lang="zh-CN" altLang="en-US">
                <a:solidFill>
                  <a:srgbClr val="0000FF"/>
                </a:solidFill>
              </a:rPr>
              <a:t>执行某些活动</a:t>
            </a:r>
            <a:r>
              <a:rPr lang="zh-CN" altLang="en-US"/>
              <a:t>，</a:t>
            </a:r>
            <a:r>
              <a:rPr lang="zh-CN" altLang="en-US" b="0"/>
              <a:t>并</a:t>
            </a:r>
            <a:r>
              <a:rPr lang="zh-CN" altLang="en-US">
                <a:solidFill>
                  <a:srgbClr val="0000FF"/>
                </a:solidFill>
              </a:rPr>
              <a:t>等待某些事件</a:t>
            </a:r>
            <a:r>
              <a:rPr lang="zh-CN" altLang="en-US"/>
              <a:t>时的一个</a:t>
            </a:r>
            <a:r>
              <a:rPr lang="zh-CN" altLang="en-US">
                <a:solidFill>
                  <a:srgbClr val="0000FF"/>
                </a:solidFill>
              </a:rPr>
              <a:t>状况</a:t>
            </a:r>
            <a:r>
              <a:rPr lang="zh-CN" altLang="en-US"/>
              <a:t>。</a:t>
            </a:r>
            <a:endParaRPr lang="zh-CN" altLang="en-US"/>
          </a:p>
          <a:p>
            <a:pPr lvl="1"/>
            <a:r>
              <a:rPr lang="zh-CN" altLang="en-US" u="sng">
                <a:solidFill>
                  <a:srgbClr val="CC0000"/>
                </a:solidFill>
              </a:rPr>
              <a:t>组成：</a:t>
            </a:r>
            <a:endParaRPr lang="zh-CN" altLang="en-US" u="sng">
              <a:solidFill>
                <a:srgbClr val="CC0000"/>
              </a:solidFill>
            </a:endParaRPr>
          </a:p>
          <a:p>
            <a:pPr lvl="2"/>
            <a:r>
              <a:rPr lang="zh-CN" altLang="en-US"/>
              <a:t>①名称</a:t>
            </a:r>
            <a:endParaRPr lang="zh-CN" altLang="en-US"/>
          </a:p>
          <a:p>
            <a:pPr lvl="2"/>
            <a:r>
              <a:rPr lang="zh-CN" altLang="en-US">
                <a:solidFill>
                  <a:srgbClr val="0000FF"/>
                </a:solidFill>
              </a:rPr>
              <a:t>②进入／退出动作</a:t>
            </a:r>
            <a:r>
              <a:rPr lang="en-US" altLang="zh-CN"/>
              <a:t>(</a:t>
            </a:r>
            <a:r>
              <a:rPr lang="en-US" altLang="zh-CN">
                <a:solidFill>
                  <a:srgbClr val="0000FF"/>
                </a:solidFill>
              </a:rPr>
              <a:t>Entry</a:t>
            </a:r>
            <a:r>
              <a:rPr lang="en-US" altLang="zh-CN"/>
              <a:t>/</a:t>
            </a:r>
            <a:r>
              <a:rPr lang="en-US" altLang="zh-CN">
                <a:solidFill>
                  <a:srgbClr val="0000FF"/>
                </a:solidFill>
              </a:rPr>
              <a:t>Exit </a:t>
            </a:r>
            <a:r>
              <a:rPr lang="en-US" altLang="zh-CN"/>
              <a:t>action)</a:t>
            </a:r>
            <a:endParaRPr lang="en-US" altLang="zh-CN"/>
          </a:p>
          <a:p>
            <a:pPr lvl="2"/>
            <a:r>
              <a:rPr lang="en-US" altLang="zh-CN">
                <a:solidFill>
                  <a:srgbClr val="0000FF"/>
                </a:solidFill>
              </a:rPr>
              <a:t>③</a:t>
            </a:r>
            <a:r>
              <a:rPr lang="zh-CN" altLang="en-US">
                <a:solidFill>
                  <a:srgbClr val="0000FF"/>
                </a:solidFill>
              </a:rPr>
              <a:t>活动</a:t>
            </a:r>
            <a:r>
              <a:rPr lang="en-US" altLang="zh-CN">
                <a:solidFill>
                  <a:srgbClr val="0000FF"/>
                </a:solidFill>
              </a:rPr>
              <a:t>(Do </a:t>
            </a:r>
            <a:r>
              <a:rPr lang="en-US" altLang="zh-CN"/>
              <a:t>action</a:t>
            </a:r>
            <a:r>
              <a:rPr lang="en-US" altLang="zh-CN">
                <a:solidFill>
                  <a:srgbClr val="0000FF"/>
                </a:solidFill>
              </a:rPr>
              <a:t>)</a:t>
            </a:r>
            <a:endParaRPr lang="en-US" altLang="zh-CN">
              <a:solidFill>
                <a:srgbClr val="0000FF"/>
              </a:solidFill>
            </a:endParaRPr>
          </a:p>
          <a:p>
            <a:pPr lvl="3"/>
            <a:r>
              <a:rPr lang="zh-CN" altLang="en-US"/>
              <a:t>在</a:t>
            </a:r>
            <a:r>
              <a:rPr lang="zh-CN" altLang="en-US">
                <a:solidFill>
                  <a:srgbClr val="CC0000"/>
                </a:solidFill>
              </a:rPr>
              <a:t>不离开该状态</a:t>
            </a:r>
            <a:r>
              <a:rPr lang="zh-CN" altLang="en-US"/>
              <a:t>的情况下，对象持续做某些工作。</a:t>
            </a:r>
            <a:endParaRPr lang="zh-CN" altLang="en-US"/>
          </a:p>
          <a:p>
            <a:pPr lvl="1"/>
            <a:r>
              <a:rPr lang="zh-CN" altLang="en-US" u="sng">
                <a:solidFill>
                  <a:srgbClr val="CC0000"/>
                </a:solidFill>
              </a:rPr>
              <a:t>说明：</a:t>
            </a:r>
            <a:endParaRPr lang="zh-CN" altLang="en-US" u="sng">
              <a:solidFill>
                <a:srgbClr val="CC0000"/>
              </a:solidFill>
            </a:endParaRPr>
          </a:p>
          <a:p>
            <a:pPr lvl="2"/>
            <a:r>
              <a:rPr lang="zh-CN" altLang="en-US">
                <a:solidFill>
                  <a:srgbClr val="0000FF"/>
                </a:solidFill>
              </a:rPr>
              <a:t>初始／结束状态</a:t>
            </a:r>
            <a:r>
              <a:rPr lang="zh-CN" altLang="en-US"/>
              <a:t>实际是伪状态，只有名称。</a:t>
            </a:r>
            <a:endParaRPr lang="zh-CN" altLang="en-US"/>
          </a:p>
        </p:txBody>
      </p:sp>
      <p:pic>
        <p:nvPicPr>
          <p:cNvPr id="395268" name="Picture 4"/>
          <p:cNvPicPr>
            <a:picLocks noChangeAspect="1" noChangeArrowheads="1"/>
          </p:cNvPicPr>
          <p:nvPr/>
        </p:nvPicPr>
        <p:blipFill>
          <a:blip r:embed="rId1" cstate="print"/>
          <a:srcRect/>
          <a:stretch>
            <a:fillRect/>
          </a:stretch>
        </p:blipFill>
        <p:spPr bwMode="auto">
          <a:xfrm>
            <a:off x="5437188" y="4191000"/>
            <a:ext cx="3706812" cy="2463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5267">
                                            <p:txEl>
                                              <p:pRg st="2" end="2"/>
                                            </p:txEl>
                                          </p:spTgt>
                                        </p:tgtEl>
                                        <p:attrNameLst>
                                          <p:attrName>style.visibility</p:attrName>
                                        </p:attrNameLst>
                                      </p:cBhvr>
                                      <p:to>
                                        <p:strVal val="visible"/>
                                      </p:to>
                                    </p:set>
                                    <p:animEffect transition="in" filter="strips(downRight)">
                                      <p:cBhvr>
                                        <p:cTn id="7" dur="500"/>
                                        <p:tgtEl>
                                          <p:spTgt spid="39526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95268"/>
                                        </p:tgtEl>
                                        <p:attrNameLst>
                                          <p:attrName>style.visibility</p:attrName>
                                        </p:attrNameLst>
                                      </p:cBhvr>
                                      <p:to>
                                        <p:strVal val="visible"/>
                                      </p:to>
                                    </p:set>
                                    <p:anim calcmode="lin" valueType="num">
                                      <p:cBhvr additive="base">
                                        <p:cTn id="12" dur="500" fill="hold"/>
                                        <p:tgtEl>
                                          <p:spTgt spid="395268"/>
                                        </p:tgtEl>
                                        <p:attrNameLst>
                                          <p:attrName>ppt_x</p:attrName>
                                        </p:attrNameLst>
                                      </p:cBhvr>
                                      <p:tavLst>
                                        <p:tav tm="0">
                                          <p:val>
                                            <p:strVal val="#ppt_x"/>
                                          </p:val>
                                        </p:tav>
                                        <p:tav tm="100000">
                                          <p:val>
                                            <p:strVal val="#ppt_x"/>
                                          </p:val>
                                        </p:tav>
                                      </p:tavLst>
                                    </p:anim>
                                    <p:anim calcmode="lin" valueType="num">
                                      <p:cBhvr additive="base">
                                        <p:cTn id="13" dur="500" fill="hold"/>
                                        <p:tgtEl>
                                          <p:spTgt spid="39526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395267">
                                            <p:txEl>
                                              <p:pRg st="3" end="3"/>
                                            </p:txEl>
                                          </p:spTgt>
                                        </p:tgtEl>
                                        <p:attrNameLst>
                                          <p:attrName>style.visibility</p:attrName>
                                        </p:attrNameLst>
                                      </p:cBhvr>
                                      <p:to>
                                        <p:strVal val="visible"/>
                                      </p:to>
                                    </p:set>
                                    <p:animEffect transition="in" filter="strips(downRight)">
                                      <p:cBhvr>
                                        <p:cTn id="18" dur="500"/>
                                        <p:tgtEl>
                                          <p:spTgt spid="39526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395267">
                                            <p:txEl>
                                              <p:pRg st="4" end="4"/>
                                            </p:txEl>
                                          </p:spTgt>
                                        </p:tgtEl>
                                        <p:attrNameLst>
                                          <p:attrName>style.visibility</p:attrName>
                                        </p:attrNameLst>
                                      </p:cBhvr>
                                      <p:to>
                                        <p:strVal val="visible"/>
                                      </p:to>
                                    </p:set>
                                    <p:animEffect transition="in" filter="strips(downRight)">
                                      <p:cBhvr>
                                        <p:cTn id="23" dur="500"/>
                                        <p:tgtEl>
                                          <p:spTgt spid="39526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395267">
                                            <p:txEl>
                                              <p:pRg st="5" end="5"/>
                                            </p:txEl>
                                          </p:spTgt>
                                        </p:tgtEl>
                                        <p:attrNameLst>
                                          <p:attrName>style.visibility</p:attrName>
                                        </p:attrNameLst>
                                      </p:cBhvr>
                                      <p:to>
                                        <p:strVal val="visible"/>
                                      </p:to>
                                    </p:set>
                                    <p:animEffect transition="in" filter="strips(downRight)">
                                      <p:cBhvr>
                                        <p:cTn id="28" dur="500"/>
                                        <p:tgtEl>
                                          <p:spTgt spid="39526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395267">
                                            <p:txEl>
                                              <p:pRg st="6" end="6"/>
                                            </p:txEl>
                                          </p:spTgt>
                                        </p:tgtEl>
                                        <p:attrNameLst>
                                          <p:attrName>style.visibility</p:attrName>
                                        </p:attrNameLst>
                                      </p:cBhvr>
                                      <p:to>
                                        <p:strVal val="visible"/>
                                      </p:to>
                                    </p:set>
                                    <p:animEffect transition="in" filter="strips(downRight)">
                                      <p:cBhvr>
                                        <p:cTn id="33" dur="500"/>
                                        <p:tgtEl>
                                          <p:spTgt spid="395267">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xit" presetSubtype="4" fill="hold" nodeType="clickEffect">
                                  <p:stCondLst>
                                    <p:cond delay="0"/>
                                  </p:stCondLst>
                                  <p:childTnLst>
                                    <p:anim calcmode="lin" valueType="num">
                                      <p:cBhvr additive="base">
                                        <p:cTn id="37" dur="500"/>
                                        <p:tgtEl>
                                          <p:spTgt spid="395268"/>
                                        </p:tgtEl>
                                        <p:attrNameLst>
                                          <p:attrName>ppt_x</p:attrName>
                                        </p:attrNameLst>
                                      </p:cBhvr>
                                      <p:tavLst>
                                        <p:tav tm="0">
                                          <p:val>
                                            <p:strVal val="ppt_x"/>
                                          </p:val>
                                        </p:tav>
                                        <p:tav tm="100000">
                                          <p:val>
                                            <p:strVal val="ppt_x"/>
                                          </p:val>
                                        </p:tav>
                                      </p:tavLst>
                                    </p:anim>
                                    <p:anim calcmode="lin" valueType="num">
                                      <p:cBhvr additive="base">
                                        <p:cTn id="38" dur="500"/>
                                        <p:tgtEl>
                                          <p:spTgt spid="395268"/>
                                        </p:tgtEl>
                                        <p:attrNameLst>
                                          <p:attrName>ppt_y</p:attrName>
                                        </p:attrNameLst>
                                      </p:cBhvr>
                                      <p:tavLst>
                                        <p:tav tm="0">
                                          <p:val>
                                            <p:strVal val="ppt_y"/>
                                          </p:val>
                                        </p:tav>
                                        <p:tav tm="100000">
                                          <p:val>
                                            <p:strVal val="1+ppt_h/2"/>
                                          </p:val>
                                        </p:tav>
                                      </p:tavLst>
                                    </p:anim>
                                    <p:set>
                                      <p:cBhvr>
                                        <p:cTn id="39" dur="1" fill="hold">
                                          <p:stCondLst>
                                            <p:cond delay="499"/>
                                          </p:stCondLst>
                                        </p:cTn>
                                        <p:tgtEl>
                                          <p:spTgt spid="39526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395267">
                                            <p:txEl>
                                              <p:pRg st="7" end="7"/>
                                            </p:txEl>
                                          </p:spTgt>
                                        </p:tgtEl>
                                        <p:attrNameLst>
                                          <p:attrName>style.visibility</p:attrName>
                                        </p:attrNameLst>
                                      </p:cBhvr>
                                      <p:to>
                                        <p:strVal val="visible"/>
                                      </p:to>
                                    </p:set>
                                    <p:animEffect transition="in" filter="strips(downRight)">
                                      <p:cBhvr>
                                        <p:cTn id="44" dur="500"/>
                                        <p:tgtEl>
                                          <p:spTgt spid="395267">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395267">
                                            <p:txEl>
                                              <p:pRg st="8" end="8"/>
                                            </p:txEl>
                                          </p:spTgt>
                                        </p:tgtEl>
                                        <p:attrNameLst>
                                          <p:attrName>style.visibility</p:attrName>
                                        </p:attrNameLst>
                                      </p:cBhvr>
                                      <p:to>
                                        <p:strVal val="visible"/>
                                      </p:to>
                                    </p:set>
                                    <p:animEffect transition="in" filter="strips(downRight)">
                                      <p:cBhvr>
                                        <p:cTn id="49" dur="500"/>
                                        <p:tgtEl>
                                          <p:spTgt spid="395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D861EB14-401F-4102-A56E-B98A81B5EBA0}" type="datetime1">
              <a:rPr lang="zh-CN" altLang="en-US"/>
            </a:fld>
            <a:endParaRPr lang="en-US" altLang="zh-CN"/>
          </a:p>
        </p:txBody>
      </p:sp>
      <p:sp>
        <p:nvSpPr>
          <p:cNvPr id="9" name="灯片编号占位符 4"/>
          <p:cNvSpPr>
            <a:spLocks noGrp="1"/>
          </p:cNvSpPr>
          <p:nvPr>
            <p:ph type="sldNum" sz="quarter" idx="11"/>
          </p:nvPr>
        </p:nvSpPr>
        <p:spPr/>
        <p:txBody>
          <a:bodyPr/>
          <a:lstStyle/>
          <a:p>
            <a:fld id="{1E724F2C-2750-4766-9770-FFF6E6F5249D}" type="slidenum">
              <a:rPr lang="en-US" altLang="zh-CN"/>
            </a:fld>
            <a:endParaRPr lang="en-US" altLang="zh-CN"/>
          </a:p>
        </p:txBody>
      </p:sp>
      <p:pic>
        <p:nvPicPr>
          <p:cNvPr id="396296" name="Picture 8" descr="状态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0" y="1676400"/>
            <a:ext cx="8763000" cy="5286164"/>
          </a:xfrm>
          <a:prstGeom prst="rect">
            <a:avLst/>
          </a:prstGeom>
          <a:noFill/>
        </p:spPr>
      </p:pic>
      <p:sp>
        <p:nvSpPr>
          <p:cNvPr id="396291" name="Rectangle 3"/>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96292" name="Rectangle 4"/>
          <p:cNvSpPr>
            <a:spLocks noGrp="1" noChangeArrowheads="1"/>
          </p:cNvSpPr>
          <p:nvPr>
            <p:ph type="body" idx="1"/>
          </p:nvPr>
        </p:nvSpPr>
        <p:spPr/>
        <p:txBody>
          <a:bodyPr/>
          <a:lstStyle/>
          <a:p>
            <a:r>
              <a:rPr lang="en-US" altLang="zh-CN">
                <a:solidFill>
                  <a:srgbClr val="0000FF"/>
                </a:solidFill>
                <a:latin typeface="黑体" panose="02010609060101010101" charset="-122"/>
              </a:rPr>
              <a:t>⑶</a:t>
            </a:r>
            <a:r>
              <a:rPr lang="zh-CN" altLang="en-US">
                <a:solidFill>
                  <a:srgbClr val="0000FF"/>
                </a:solidFill>
              </a:rPr>
              <a:t>状态图</a:t>
            </a:r>
            <a:r>
              <a:rPr lang="zh-CN" altLang="en-US"/>
              <a:t>（</a:t>
            </a:r>
            <a:r>
              <a:rPr lang="en-US" altLang="zh-CN"/>
              <a:t>Statechart Diagram</a:t>
            </a:r>
            <a:r>
              <a:rPr lang="zh-CN" altLang="en-US"/>
              <a:t>）</a:t>
            </a:r>
            <a:endParaRPr lang="zh-CN" altLang="en-US"/>
          </a:p>
        </p:txBody>
      </p:sp>
      <p:sp>
        <p:nvSpPr>
          <p:cNvPr id="396293" name="AutoShape 5"/>
          <p:cNvSpPr/>
          <p:nvPr/>
        </p:nvSpPr>
        <p:spPr bwMode="auto">
          <a:xfrm>
            <a:off x="4267200" y="1752600"/>
            <a:ext cx="2514600" cy="609600"/>
          </a:xfrm>
          <a:prstGeom prst="borderCallout1">
            <a:avLst>
              <a:gd name="adj1" fmla="val 18750"/>
              <a:gd name="adj2" fmla="val 103032"/>
              <a:gd name="adj3" fmla="val 86250"/>
              <a:gd name="adj4" fmla="val 113335"/>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初始状态</a:t>
            </a:r>
            <a:endParaRPr lang="zh-CN" altLang="en-US" sz="2400" b="1">
              <a:solidFill>
                <a:schemeClr val="bg1"/>
              </a:solidFill>
              <a:ea typeface="黑体" panose="02010609060101010101" charset="-122"/>
            </a:endParaRPr>
          </a:p>
        </p:txBody>
      </p:sp>
      <p:sp>
        <p:nvSpPr>
          <p:cNvPr id="396294" name="AutoShape 6"/>
          <p:cNvSpPr/>
          <p:nvPr/>
        </p:nvSpPr>
        <p:spPr bwMode="auto">
          <a:xfrm>
            <a:off x="4648200" y="5486400"/>
            <a:ext cx="2514600" cy="609600"/>
          </a:xfrm>
          <a:prstGeom prst="borderCallout1">
            <a:avLst>
              <a:gd name="adj1" fmla="val 18750"/>
              <a:gd name="adj2" fmla="val 103032"/>
              <a:gd name="adj3" fmla="val 119273"/>
              <a:gd name="adj4" fmla="val 103032"/>
            </a:avLst>
          </a:prstGeom>
          <a:solidFill>
            <a:srgbClr val="FF0000"/>
          </a:solidFill>
          <a:ln w="9525">
            <a:solidFill>
              <a:schemeClr val="tx1"/>
            </a:solidFill>
            <a:miter lim="800000"/>
          </a:ln>
          <a:effectLst/>
        </p:spPr>
        <p:txBody>
          <a:bodyPr anchor="ctr" anchorCtr="1"/>
          <a:lstStyle/>
          <a:p>
            <a:r>
              <a:rPr lang="zh-CN" altLang="en-US" sz="2400" b="1">
                <a:solidFill>
                  <a:schemeClr val="bg1"/>
                </a:solidFill>
                <a:ea typeface="黑体" panose="02010609060101010101" charset="-122"/>
              </a:rPr>
              <a:t>结束状态</a:t>
            </a:r>
            <a:endParaRPr lang="zh-CN" altLang="en-US" sz="2400" b="1">
              <a:solidFill>
                <a:schemeClr val="bg1"/>
              </a:solidFill>
              <a:ea typeface="黑体" panose="02010609060101010101" charset="-122"/>
            </a:endParaRPr>
          </a:p>
        </p:txBody>
      </p:sp>
      <p:sp>
        <p:nvSpPr>
          <p:cNvPr id="396295" name="AutoShape 7"/>
          <p:cNvSpPr/>
          <p:nvPr/>
        </p:nvSpPr>
        <p:spPr bwMode="auto">
          <a:xfrm>
            <a:off x="1143000" y="2209800"/>
            <a:ext cx="2514600" cy="762000"/>
          </a:xfrm>
          <a:prstGeom prst="borderCallout1">
            <a:avLst>
              <a:gd name="adj1" fmla="val 15000"/>
              <a:gd name="adj2" fmla="val 103032"/>
              <a:gd name="adj3" fmla="val 169167"/>
              <a:gd name="adj4" fmla="val 103032"/>
            </a:avLst>
          </a:prstGeom>
          <a:solidFill>
            <a:srgbClr val="0000FF"/>
          </a:solidFill>
          <a:ln w="9525">
            <a:solidFill>
              <a:schemeClr val="tx1"/>
            </a:solidFill>
            <a:miter lim="800000"/>
          </a:ln>
          <a:effectLst/>
        </p:spPr>
        <p:txBody>
          <a:bodyPr anchor="ctr" anchorCtr="1"/>
          <a:lstStyle/>
          <a:p>
            <a:r>
              <a:rPr lang="zh-CN" altLang="en-US" sz="2400" b="1" dirty="0">
                <a:solidFill>
                  <a:schemeClr val="bg1"/>
                </a:solidFill>
                <a:ea typeface="黑体" panose="02010609060101010101" charset="-122"/>
              </a:rPr>
              <a:t>转换（</a:t>
            </a:r>
            <a:r>
              <a:rPr lang="en-US" altLang="zh-CN" sz="2400" b="1" dirty="0">
                <a:solidFill>
                  <a:schemeClr val="bg1"/>
                </a:solidFill>
                <a:ea typeface="黑体" panose="02010609060101010101" charset="-122"/>
              </a:rPr>
              <a:t>Transition</a:t>
            </a:r>
            <a:r>
              <a:rPr lang="zh-CN" altLang="en-US" sz="2400" b="1" dirty="0">
                <a:solidFill>
                  <a:schemeClr val="bg1"/>
                </a:solidFill>
                <a:ea typeface="黑体" panose="02010609060101010101" charset="-122"/>
              </a:rPr>
              <a:t>）</a:t>
            </a:r>
            <a:endParaRPr lang="zh-CN" altLang="en-US" sz="2400" b="1" dirty="0">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96295"/>
                                        </p:tgtEl>
                                        <p:attrNameLst>
                                          <p:attrName>style.visibility</p:attrName>
                                        </p:attrNameLst>
                                      </p:cBhvr>
                                      <p:to>
                                        <p:strVal val="visible"/>
                                      </p:to>
                                    </p:set>
                                    <p:animEffect transition="in" filter="strips(downRight)">
                                      <p:cBhvr>
                                        <p:cTn id="7" dur="500"/>
                                        <p:tgtEl>
                                          <p:spTgt spid="396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5"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F88BCC8-7F7F-4B40-9145-F7F54B86BB65}" type="datetime1">
              <a:rPr lang="zh-CN" altLang="en-US"/>
            </a:fld>
            <a:endParaRPr lang="en-US" altLang="zh-CN"/>
          </a:p>
        </p:txBody>
      </p:sp>
      <p:sp>
        <p:nvSpPr>
          <p:cNvPr id="5" name="灯片编号占位符 4"/>
          <p:cNvSpPr>
            <a:spLocks noGrp="1"/>
          </p:cNvSpPr>
          <p:nvPr>
            <p:ph type="sldNum" sz="quarter" idx="11"/>
          </p:nvPr>
        </p:nvSpPr>
        <p:spPr/>
        <p:txBody>
          <a:bodyPr/>
          <a:lstStyle/>
          <a:p>
            <a:fld id="{046E3912-5C2A-48F8-AB6E-69EDBE569F6C}" type="slidenum">
              <a:rPr lang="en-US" altLang="zh-CN"/>
            </a:fld>
            <a:endParaRPr lang="en-US" altLang="zh-CN"/>
          </a:p>
        </p:txBody>
      </p:sp>
      <p:sp>
        <p:nvSpPr>
          <p:cNvPr id="397314"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97315" name="Rectangle 3"/>
          <p:cNvSpPr>
            <a:spLocks noGrp="1" noChangeArrowheads="1"/>
          </p:cNvSpPr>
          <p:nvPr>
            <p:ph type="body" idx="1"/>
          </p:nvPr>
        </p:nvSpPr>
        <p:spPr>
          <a:xfrm>
            <a:off x="468313" y="1052513"/>
            <a:ext cx="8229600" cy="5500687"/>
          </a:xfrm>
        </p:spPr>
        <p:txBody>
          <a:bodyPr/>
          <a:lstStyle/>
          <a:p>
            <a:r>
              <a:rPr lang="en-US" altLang="zh-CN" dirty="0">
                <a:solidFill>
                  <a:srgbClr val="0000FF"/>
                </a:solidFill>
              </a:rPr>
              <a:t>⑶</a:t>
            </a:r>
            <a:r>
              <a:rPr lang="zh-CN" altLang="en-US" dirty="0">
                <a:solidFill>
                  <a:srgbClr val="0000FF"/>
                </a:solidFill>
              </a:rPr>
              <a:t>状态图</a:t>
            </a:r>
            <a:r>
              <a:rPr lang="zh-CN" altLang="en-US" dirty="0"/>
              <a:t>（</a:t>
            </a:r>
            <a:r>
              <a:rPr lang="en-US" altLang="zh-CN" dirty="0" err="1"/>
              <a:t>Statechart</a:t>
            </a:r>
            <a:r>
              <a:rPr lang="en-US" altLang="zh-CN" dirty="0"/>
              <a:t> Diagram</a:t>
            </a:r>
            <a:r>
              <a:rPr lang="zh-CN" altLang="en-US" dirty="0"/>
              <a:t>）</a:t>
            </a:r>
            <a:endParaRPr lang="zh-CN" altLang="en-US" dirty="0"/>
          </a:p>
          <a:p>
            <a:pPr lvl="1"/>
            <a:r>
              <a:rPr lang="en-US" altLang="zh-CN" dirty="0">
                <a:solidFill>
                  <a:srgbClr val="CC0000"/>
                </a:solidFill>
              </a:rPr>
              <a:t>【</a:t>
            </a:r>
            <a:r>
              <a:rPr lang="en-US" altLang="zh-CN" dirty="0">
                <a:solidFill>
                  <a:srgbClr val="CC0000"/>
                </a:solidFill>
                <a:latin typeface="黑体" panose="02010609060101010101" charset="-122"/>
              </a:rPr>
              <a:t>⒉</a:t>
            </a:r>
            <a:r>
              <a:rPr lang="zh-CN" altLang="en-US" dirty="0">
                <a:solidFill>
                  <a:srgbClr val="CC0000"/>
                </a:solidFill>
                <a:latin typeface="黑体" panose="02010609060101010101" charset="-122"/>
              </a:rPr>
              <a:t>转换</a:t>
            </a:r>
            <a:r>
              <a:rPr lang="en-US" altLang="zh-CN" dirty="0">
                <a:solidFill>
                  <a:srgbClr val="CC0000"/>
                </a:solidFill>
              </a:rPr>
              <a:t>】</a:t>
            </a:r>
            <a:r>
              <a:rPr lang="zh-CN" altLang="en-US" dirty="0"/>
              <a:t>指对象在</a:t>
            </a:r>
            <a:r>
              <a:rPr lang="zh-CN" altLang="en-US" dirty="0">
                <a:solidFill>
                  <a:srgbClr val="0000FF"/>
                </a:solidFill>
              </a:rPr>
              <a:t>某个特定事件发生，并且某个特定条件满足</a:t>
            </a:r>
            <a:r>
              <a:rPr lang="zh-CN" altLang="en-US" dirty="0"/>
              <a:t>时，从</a:t>
            </a:r>
            <a:r>
              <a:rPr lang="zh-CN" altLang="en-US" dirty="0">
                <a:solidFill>
                  <a:srgbClr val="0000FF"/>
                </a:solidFill>
              </a:rPr>
              <a:t>源状态</a:t>
            </a:r>
            <a:r>
              <a:rPr lang="zh-CN" altLang="en-US" dirty="0"/>
              <a:t>进入</a:t>
            </a:r>
            <a:r>
              <a:rPr lang="zh-CN" altLang="en-US" dirty="0">
                <a:solidFill>
                  <a:srgbClr val="0000FF"/>
                </a:solidFill>
              </a:rPr>
              <a:t>目标状态</a:t>
            </a:r>
            <a:r>
              <a:rPr lang="zh-CN" altLang="en-US" dirty="0"/>
              <a:t>。</a:t>
            </a:r>
            <a:endParaRPr lang="zh-CN" altLang="en-US" dirty="0"/>
          </a:p>
          <a:p>
            <a:pPr lvl="1"/>
            <a:r>
              <a:rPr lang="zh-CN" altLang="en-US" u="sng" dirty="0">
                <a:solidFill>
                  <a:srgbClr val="CC0000"/>
                </a:solidFill>
              </a:rPr>
              <a:t>组成：</a:t>
            </a:r>
            <a:endParaRPr lang="zh-CN" altLang="en-US" u="sng" dirty="0">
              <a:solidFill>
                <a:srgbClr val="CC0000"/>
              </a:solidFill>
            </a:endParaRPr>
          </a:p>
          <a:p>
            <a:pPr lvl="2"/>
            <a:r>
              <a:rPr lang="zh-CN" altLang="en-US" dirty="0"/>
              <a:t>①源状态	</a:t>
            </a:r>
            <a:r>
              <a:rPr lang="zh-CN" altLang="en-US" dirty="0">
                <a:latin typeface="黑体" panose="02010609060101010101" charset="-122"/>
              </a:rPr>
              <a:t>⑤目标状态</a:t>
            </a:r>
            <a:endParaRPr lang="zh-CN" altLang="en-US" dirty="0"/>
          </a:p>
          <a:p>
            <a:pPr lvl="2"/>
            <a:r>
              <a:rPr lang="zh-CN" altLang="en-US" dirty="0">
                <a:solidFill>
                  <a:srgbClr val="0000FF"/>
                </a:solidFill>
              </a:rPr>
              <a:t>②事件触发</a:t>
            </a:r>
            <a:r>
              <a:rPr lang="en-US" altLang="zh-CN" dirty="0"/>
              <a:t>(event </a:t>
            </a:r>
            <a:r>
              <a:rPr lang="en-US" altLang="zh-CN" dirty="0">
                <a:solidFill>
                  <a:srgbClr val="0000FF"/>
                </a:solidFill>
              </a:rPr>
              <a:t>trigger</a:t>
            </a:r>
            <a:r>
              <a:rPr lang="en-US" altLang="zh-CN" dirty="0"/>
              <a:t>)</a:t>
            </a:r>
            <a:endParaRPr lang="en-US" altLang="zh-CN" dirty="0"/>
          </a:p>
          <a:p>
            <a:pPr lvl="3"/>
            <a:r>
              <a:rPr lang="zh-CN" altLang="en-US" dirty="0">
                <a:solidFill>
                  <a:srgbClr val="0000FF"/>
                </a:solidFill>
              </a:rPr>
              <a:t>信号</a:t>
            </a:r>
            <a:r>
              <a:rPr lang="en-US" altLang="zh-CN" dirty="0"/>
              <a:t>(Signal)	</a:t>
            </a:r>
            <a:r>
              <a:rPr lang="zh-CN" altLang="en-US" dirty="0">
                <a:solidFill>
                  <a:srgbClr val="0000FF"/>
                </a:solidFill>
              </a:rPr>
              <a:t>调用</a:t>
            </a:r>
            <a:r>
              <a:rPr lang="en-US" altLang="zh-CN" dirty="0"/>
              <a:t>(Call</a:t>
            </a:r>
            <a:r>
              <a:rPr lang="en-US" altLang="zh-CN" dirty="0" smtClean="0"/>
              <a:t>)</a:t>
            </a:r>
            <a:endParaRPr lang="en-US" altLang="zh-CN" dirty="0"/>
          </a:p>
          <a:p>
            <a:pPr lvl="3"/>
            <a:r>
              <a:rPr lang="zh-CN" altLang="en-US" dirty="0">
                <a:solidFill>
                  <a:srgbClr val="0000FF"/>
                </a:solidFill>
              </a:rPr>
              <a:t>时间推移</a:t>
            </a:r>
            <a:r>
              <a:rPr lang="en-US" altLang="zh-CN" dirty="0"/>
              <a:t>(Time) ——</a:t>
            </a:r>
            <a:r>
              <a:rPr lang="en-US" altLang="zh-CN" dirty="0">
                <a:solidFill>
                  <a:srgbClr val="CC0000"/>
                </a:solidFill>
              </a:rPr>
              <a:t>when </a:t>
            </a:r>
            <a:endParaRPr lang="en-US" altLang="zh-CN" dirty="0" smtClean="0">
              <a:solidFill>
                <a:srgbClr val="CC0000"/>
              </a:solidFill>
            </a:endParaRPr>
          </a:p>
          <a:p>
            <a:pPr lvl="4"/>
            <a:r>
              <a:rPr lang="en-US" altLang="zh-CN" dirty="0" smtClean="0"/>
              <a:t>time=11:59</a:t>
            </a:r>
            <a:endParaRPr lang="en-US" altLang="zh-CN" dirty="0"/>
          </a:p>
          <a:p>
            <a:pPr lvl="3"/>
            <a:r>
              <a:rPr lang="zh-CN" altLang="en-US" dirty="0">
                <a:solidFill>
                  <a:srgbClr val="0000FF"/>
                </a:solidFill>
              </a:rPr>
              <a:t>变化事件</a:t>
            </a:r>
            <a:r>
              <a:rPr lang="en-US" altLang="zh-CN" dirty="0"/>
              <a:t>(Change</a:t>
            </a:r>
            <a:r>
              <a:rPr lang="en-US" altLang="zh-CN" dirty="0" smtClean="0"/>
              <a:t>)——</a:t>
            </a:r>
            <a:r>
              <a:rPr lang="en-US" altLang="zh-CN" dirty="0" err="1" smtClean="0">
                <a:solidFill>
                  <a:srgbClr val="CC0000"/>
                </a:solidFill>
              </a:rPr>
              <a:t>ChangExpression</a:t>
            </a:r>
            <a:r>
              <a:rPr lang="en-US" altLang="zh-CN" dirty="0" smtClean="0"/>
              <a:t> </a:t>
            </a:r>
            <a:endParaRPr lang="en-US" altLang="zh-CN" dirty="0"/>
          </a:p>
          <a:p>
            <a:pPr lvl="4"/>
            <a:r>
              <a:rPr lang="zh-CN" altLang="en-US" smtClean="0"/>
              <a:t>温度</a:t>
            </a:r>
            <a:r>
              <a:rPr lang="en-US" altLang="zh-CN" dirty="0"/>
              <a:t>&gt;90</a:t>
            </a:r>
            <a:r>
              <a:rPr lang="zh-CN" altLang="en-US" dirty="0"/>
              <a:t>度</a:t>
            </a:r>
            <a:endParaRPr lang="zh-CN" altLang="en-US" dirty="0"/>
          </a:p>
          <a:p>
            <a:pPr lvl="2"/>
            <a:r>
              <a:rPr lang="zh-CN" altLang="en-US" dirty="0">
                <a:solidFill>
                  <a:srgbClr val="0000FF"/>
                </a:solidFill>
              </a:rPr>
              <a:t>③监护条件</a:t>
            </a:r>
            <a:r>
              <a:rPr lang="en-US" altLang="zh-CN" dirty="0"/>
              <a:t>(</a:t>
            </a:r>
            <a:r>
              <a:rPr lang="en-US" altLang="zh-CN" dirty="0">
                <a:solidFill>
                  <a:srgbClr val="0000FF"/>
                </a:solidFill>
              </a:rPr>
              <a:t>guard condition</a:t>
            </a:r>
            <a:r>
              <a:rPr lang="en-US" altLang="zh-CN" dirty="0"/>
              <a:t>)</a:t>
            </a:r>
            <a:endParaRPr lang="en-US" altLang="zh-CN" dirty="0"/>
          </a:p>
          <a:p>
            <a:pPr lvl="3"/>
            <a:r>
              <a:rPr lang="zh-CN" altLang="en-US" dirty="0"/>
              <a:t>放在</a:t>
            </a:r>
            <a:r>
              <a:rPr lang="zh-CN" altLang="en-US" dirty="0">
                <a:solidFill>
                  <a:srgbClr val="0000FF"/>
                </a:solidFill>
              </a:rPr>
              <a:t>②事件触发</a:t>
            </a:r>
            <a:r>
              <a:rPr lang="zh-CN" altLang="en-US" dirty="0"/>
              <a:t>的后面</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7315">
                                            <p:txEl>
                                              <p:pRg st="1" end="1"/>
                                            </p:txEl>
                                          </p:spTgt>
                                        </p:tgtEl>
                                        <p:attrNameLst>
                                          <p:attrName>style.visibility</p:attrName>
                                        </p:attrNameLst>
                                      </p:cBhvr>
                                      <p:to>
                                        <p:strVal val="visible"/>
                                      </p:to>
                                    </p:set>
                                    <p:animEffect transition="in" filter="strips(downRight)">
                                      <p:cBhvr>
                                        <p:cTn id="7" dur="500"/>
                                        <p:tgtEl>
                                          <p:spTgt spid="397315">
                                            <p:txEl>
                                              <p:pRg st="1" end="1"/>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397315">
                                            <p:txEl>
                                              <p:pRg st="2" end="2"/>
                                            </p:txEl>
                                          </p:spTgt>
                                        </p:tgtEl>
                                        <p:attrNameLst>
                                          <p:attrName>style.visibility</p:attrName>
                                        </p:attrNameLst>
                                      </p:cBhvr>
                                      <p:to>
                                        <p:strVal val="visible"/>
                                      </p:to>
                                    </p:set>
                                    <p:animEffect transition="in" filter="strips(downRight)">
                                      <p:cBhvr>
                                        <p:cTn id="10" dur="500"/>
                                        <p:tgtEl>
                                          <p:spTgt spid="397315">
                                            <p:txEl>
                                              <p:pRg st="2" end="2"/>
                                            </p:txEl>
                                          </p:spTgt>
                                        </p:tgtEl>
                                      </p:cBhvr>
                                    </p:animEffect>
                                  </p:childTnLst>
                                </p:cTn>
                              </p:par>
                              <p:par>
                                <p:cTn id="11" presetID="18" presetClass="entr" presetSubtype="6" fill="hold" nodeType="withEffect">
                                  <p:stCondLst>
                                    <p:cond delay="0"/>
                                  </p:stCondLst>
                                  <p:childTnLst>
                                    <p:set>
                                      <p:cBhvr>
                                        <p:cTn id="12" dur="1" fill="hold">
                                          <p:stCondLst>
                                            <p:cond delay="0"/>
                                          </p:stCondLst>
                                        </p:cTn>
                                        <p:tgtEl>
                                          <p:spTgt spid="397315">
                                            <p:txEl>
                                              <p:pRg st="3" end="3"/>
                                            </p:txEl>
                                          </p:spTgt>
                                        </p:tgtEl>
                                        <p:attrNameLst>
                                          <p:attrName>style.visibility</p:attrName>
                                        </p:attrNameLst>
                                      </p:cBhvr>
                                      <p:to>
                                        <p:strVal val="visible"/>
                                      </p:to>
                                    </p:set>
                                    <p:animEffect transition="in" filter="strips(downRight)">
                                      <p:cBhvr>
                                        <p:cTn id="13" dur="500"/>
                                        <p:tgtEl>
                                          <p:spTgt spid="397315">
                                            <p:txEl>
                                              <p:pRg st="3" end="3"/>
                                            </p:txEl>
                                          </p:spTgt>
                                        </p:tgtEl>
                                      </p:cBhvr>
                                    </p:animEffect>
                                  </p:childTnLst>
                                </p:cTn>
                              </p:par>
                              <p:par>
                                <p:cTn id="14" presetID="18" presetClass="entr" presetSubtype="6" fill="hold" nodeType="withEffect">
                                  <p:stCondLst>
                                    <p:cond delay="0"/>
                                  </p:stCondLst>
                                  <p:childTnLst>
                                    <p:set>
                                      <p:cBhvr>
                                        <p:cTn id="15" dur="1" fill="hold">
                                          <p:stCondLst>
                                            <p:cond delay="0"/>
                                          </p:stCondLst>
                                        </p:cTn>
                                        <p:tgtEl>
                                          <p:spTgt spid="397315">
                                            <p:txEl>
                                              <p:pRg st="4" end="4"/>
                                            </p:txEl>
                                          </p:spTgt>
                                        </p:tgtEl>
                                        <p:attrNameLst>
                                          <p:attrName>style.visibility</p:attrName>
                                        </p:attrNameLst>
                                      </p:cBhvr>
                                      <p:to>
                                        <p:strVal val="visible"/>
                                      </p:to>
                                    </p:set>
                                    <p:animEffect transition="in" filter="strips(downRight)">
                                      <p:cBhvr>
                                        <p:cTn id="16" dur="500"/>
                                        <p:tgtEl>
                                          <p:spTgt spid="397315">
                                            <p:txEl>
                                              <p:pRg st="4" end="4"/>
                                            </p:txEl>
                                          </p:spTgt>
                                        </p:tgtEl>
                                      </p:cBhvr>
                                    </p:animEffect>
                                  </p:childTnLst>
                                </p:cTn>
                              </p:par>
                              <p:par>
                                <p:cTn id="17" presetID="18" presetClass="entr" presetSubtype="6" fill="hold" nodeType="withEffect">
                                  <p:stCondLst>
                                    <p:cond delay="0"/>
                                  </p:stCondLst>
                                  <p:childTnLst>
                                    <p:set>
                                      <p:cBhvr>
                                        <p:cTn id="18" dur="1" fill="hold">
                                          <p:stCondLst>
                                            <p:cond delay="0"/>
                                          </p:stCondLst>
                                        </p:cTn>
                                        <p:tgtEl>
                                          <p:spTgt spid="397315">
                                            <p:txEl>
                                              <p:pRg st="10" end="10"/>
                                            </p:txEl>
                                          </p:spTgt>
                                        </p:tgtEl>
                                        <p:attrNameLst>
                                          <p:attrName>style.visibility</p:attrName>
                                        </p:attrNameLst>
                                      </p:cBhvr>
                                      <p:to>
                                        <p:strVal val="visible"/>
                                      </p:to>
                                    </p:set>
                                    <p:animEffect transition="in" filter="strips(downRight)">
                                      <p:cBhvr>
                                        <p:cTn id="19" dur="500"/>
                                        <p:tgtEl>
                                          <p:spTgt spid="397315">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nodeType="clickEffect">
                                  <p:stCondLst>
                                    <p:cond delay="0"/>
                                  </p:stCondLst>
                                  <p:childTnLst>
                                    <p:set>
                                      <p:cBhvr>
                                        <p:cTn id="23" dur="1" fill="hold">
                                          <p:stCondLst>
                                            <p:cond delay="0"/>
                                          </p:stCondLst>
                                        </p:cTn>
                                        <p:tgtEl>
                                          <p:spTgt spid="397315">
                                            <p:txEl>
                                              <p:pRg st="5" end="5"/>
                                            </p:txEl>
                                          </p:spTgt>
                                        </p:tgtEl>
                                        <p:attrNameLst>
                                          <p:attrName>style.visibility</p:attrName>
                                        </p:attrNameLst>
                                      </p:cBhvr>
                                      <p:to>
                                        <p:strVal val="visible"/>
                                      </p:to>
                                    </p:set>
                                    <p:animEffect transition="in" filter="strips(downRight)">
                                      <p:cBhvr>
                                        <p:cTn id="24" dur="500"/>
                                        <p:tgtEl>
                                          <p:spTgt spid="39731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397315">
                                            <p:txEl>
                                              <p:pRg st="6" end="6"/>
                                            </p:txEl>
                                          </p:spTgt>
                                        </p:tgtEl>
                                        <p:attrNameLst>
                                          <p:attrName>style.visibility</p:attrName>
                                        </p:attrNameLst>
                                      </p:cBhvr>
                                      <p:to>
                                        <p:strVal val="visible"/>
                                      </p:to>
                                    </p:set>
                                    <p:animEffect transition="in" filter="strips(downRight)">
                                      <p:cBhvr>
                                        <p:cTn id="29" dur="500"/>
                                        <p:tgtEl>
                                          <p:spTgt spid="397315">
                                            <p:txEl>
                                              <p:pRg st="6" end="6"/>
                                            </p:txEl>
                                          </p:spTgt>
                                        </p:tgtEl>
                                      </p:cBhvr>
                                    </p:animEffect>
                                  </p:childTnLst>
                                </p:cTn>
                              </p:par>
                              <p:par>
                                <p:cTn id="30" presetID="18" presetClass="entr" presetSubtype="6" fill="hold" nodeType="withEffect">
                                  <p:stCondLst>
                                    <p:cond delay="0"/>
                                  </p:stCondLst>
                                  <p:childTnLst>
                                    <p:set>
                                      <p:cBhvr>
                                        <p:cTn id="31" dur="1" fill="hold">
                                          <p:stCondLst>
                                            <p:cond delay="0"/>
                                          </p:stCondLst>
                                        </p:cTn>
                                        <p:tgtEl>
                                          <p:spTgt spid="397315">
                                            <p:txEl>
                                              <p:pRg st="7" end="7"/>
                                            </p:txEl>
                                          </p:spTgt>
                                        </p:tgtEl>
                                        <p:attrNameLst>
                                          <p:attrName>style.visibility</p:attrName>
                                        </p:attrNameLst>
                                      </p:cBhvr>
                                      <p:to>
                                        <p:strVal val="visible"/>
                                      </p:to>
                                    </p:set>
                                    <p:animEffect transition="in" filter="strips(downRight)">
                                      <p:cBhvr>
                                        <p:cTn id="32" dur="500"/>
                                        <p:tgtEl>
                                          <p:spTgt spid="39731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97315">
                                            <p:txEl>
                                              <p:pRg st="8" end="8"/>
                                            </p:txEl>
                                          </p:spTgt>
                                        </p:tgtEl>
                                        <p:attrNameLst>
                                          <p:attrName>style.visibility</p:attrName>
                                        </p:attrNameLst>
                                      </p:cBhvr>
                                      <p:to>
                                        <p:strVal val="visible"/>
                                      </p:to>
                                    </p:set>
                                    <p:animEffect transition="in" filter="strips(downRight)">
                                      <p:cBhvr>
                                        <p:cTn id="37" dur="500"/>
                                        <p:tgtEl>
                                          <p:spTgt spid="397315">
                                            <p:txEl>
                                              <p:pRg st="8" end="8"/>
                                            </p:txEl>
                                          </p:spTgt>
                                        </p:tgtEl>
                                      </p:cBhvr>
                                    </p:animEffect>
                                  </p:childTnLst>
                                </p:cTn>
                              </p:par>
                              <p:par>
                                <p:cTn id="38" presetID="18" presetClass="entr" presetSubtype="6" fill="hold" nodeType="withEffect">
                                  <p:stCondLst>
                                    <p:cond delay="0"/>
                                  </p:stCondLst>
                                  <p:childTnLst>
                                    <p:set>
                                      <p:cBhvr>
                                        <p:cTn id="39" dur="1" fill="hold">
                                          <p:stCondLst>
                                            <p:cond delay="0"/>
                                          </p:stCondLst>
                                        </p:cTn>
                                        <p:tgtEl>
                                          <p:spTgt spid="397315">
                                            <p:txEl>
                                              <p:pRg st="9" end="9"/>
                                            </p:txEl>
                                          </p:spTgt>
                                        </p:tgtEl>
                                        <p:attrNameLst>
                                          <p:attrName>style.visibility</p:attrName>
                                        </p:attrNameLst>
                                      </p:cBhvr>
                                      <p:to>
                                        <p:strVal val="visible"/>
                                      </p:to>
                                    </p:set>
                                    <p:animEffect transition="in" filter="strips(downRight)">
                                      <p:cBhvr>
                                        <p:cTn id="40" dur="500"/>
                                        <p:tgtEl>
                                          <p:spTgt spid="397315">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397315">
                                            <p:txEl>
                                              <p:pRg st="11" end="11"/>
                                            </p:txEl>
                                          </p:spTgt>
                                        </p:tgtEl>
                                        <p:attrNameLst>
                                          <p:attrName>style.visibility</p:attrName>
                                        </p:attrNameLst>
                                      </p:cBhvr>
                                      <p:to>
                                        <p:strVal val="visible"/>
                                      </p:to>
                                    </p:set>
                                    <p:animEffect transition="in" filter="strips(downRight)">
                                      <p:cBhvr>
                                        <p:cTn id="45" dur="500"/>
                                        <p:tgtEl>
                                          <p:spTgt spid="3973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7402CB38-4C4B-4006-9A87-D6D7F9AA3FAE}" type="datetime1">
              <a:rPr lang="zh-CN" altLang="en-US"/>
            </a:fld>
            <a:endParaRPr lang="en-US" altLang="zh-CN"/>
          </a:p>
        </p:txBody>
      </p:sp>
      <p:sp>
        <p:nvSpPr>
          <p:cNvPr id="15" name="灯片编号占位符 4"/>
          <p:cNvSpPr>
            <a:spLocks noGrp="1"/>
          </p:cNvSpPr>
          <p:nvPr>
            <p:ph type="sldNum" sz="quarter" idx="11"/>
          </p:nvPr>
        </p:nvSpPr>
        <p:spPr/>
        <p:txBody>
          <a:bodyPr/>
          <a:lstStyle/>
          <a:p>
            <a:fld id="{5A5A442A-9862-4118-A3A6-0AE34FE5D988}" type="slidenum">
              <a:rPr lang="en-US" altLang="zh-CN"/>
            </a:fld>
            <a:endParaRPr lang="en-US" altLang="zh-CN"/>
          </a:p>
        </p:txBody>
      </p:sp>
      <p:pic>
        <p:nvPicPr>
          <p:cNvPr id="398341" name="Picture 5" descr="状态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533400" y="381000"/>
            <a:ext cx="6934200" cy="4183063"/>
          </a:xfrm>
          <a:prstGeom prst="rect">
            <a:avLst/>
          </a:prstGeom>
          <a:noFill/>
        </p:spPr>
      </p:pic>
      <p:sp>
        <p:nvSpPr>
          <p:cNvPr id="398338"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pic>
        <p:nvPicPr>
          <p:cNvPr id="398340" name="Picture 4"/>
          <p:cNvPicPr>
            <a:picLocks noChangeAspect="1" noChangeArrowheads="1"/>
          </p:cNvPicPr>
          <p:nvPr/>
        </p:nvPicPr>
        <p:blipFill>
          <a:blip r:embed="rId2" cstate="print"/>
          <a:srcRect/>
          <a:stretch>
            <a:fillRect/>
          </a:stretch>
        </p:blipFill>
        <p:spPr bwMode="auto">
          <a:xfrm>
            <a:off x="533400" y="3810000"/>
            <a:ext cx="5314950" cy="2743200"/>
          </a:xfrm>
          <a:prstGeom prst="rect">
            <a:avLst/>
          </a:prstGeom>
          <a:noFill/>
        </p:spPr>
      </p:pic>
      <p:sp>
        <p:nvSpPr>
          <p:cNvPr id="398342" name="AutoShape 6"/>
          <p:cNvSpPr/>
          <p:nvPr/>
        </p:nvSpPr>
        <p:spPr bwMode="auto">
          <a:xfrm>
            <a:off x="3886200" y="838200"/>
            <a:ext cx="2514600" cy="762000"/>
          </a:xfrm>
          <a:prstGeom prst="borderCallout1">
            <a:avLst>
              <a:gd name="adj1" fmla="val 15000"/>
              <a:gd name="adj2" fmla="val -3032"/>
              <a:gd name="adj3" fmla="val 189167"/>
              <a:gd name="adj4" fmla="val -3032"/>
            </a:avLst>
          </a:prstGeom>
          <a:solidFill>
            <a:srgbClr val="0000FF"/>
          </a:solidFill>
          <a:ln w="38100">
            <a:solidFill>
              <a:srgbClr val="0000FF"/>
            </a:solidFill>
            <a:miter lim="800000"/>
          </a:ln>
          <a:effectLst/>
        </p:spPr>
        <p:txBody>
          <a:bodyPr anchor="ctr" anchorCtr="1"/>
          <a:lstStyle/>
          <a:p>
            <a:r>
              <a:rPr lang="zh-CN" altLang="en-US" sz="2400" b="1">
                <a:solidFill>
                  <a:schemeClr val="bg1"/>
                </a:solidFill>
                <a:ea typeface="黑体" panose="02010609060101010101" charset="-122"/>
              </a:rPr>
              <a:t>转换（</a:t>
            </a:r>
            <a:r>
              <a:rPr lang="en-US" altLang="zh-CN" sz="2400" b="1">
                <a:solidFill>
                  <a:schemeClr val="bg1"/>
                </a:solidFill>
                <a:ea typeface="黑体" panose="02010609060101010101" charset="-122"/>
              </a:rPr>
              <a:t>Transition</a:t>
            </a:r>
            <a:r>
              <a:rPr lang="zh-CN" altLang="en-US" sz="2400" b="1">
                <a:solidFill>
                  <a:schemeClr val="bg1"/>
                </a:solidFill>
                <a:ea typeface="黑体" panose="02010609060101010101" charset="-122"/>
              </a:rPr>
              <a:t>）</a:t>
            </a:r>
            <a:endParaRPr lang="zh-CN" altLang="en-US" sz="2400" b="1">
              <a:solidFill>
                <a:schemeClr val="bg1"/>
              </a:solidFill>
              <a:ea typeface="黑体" panose="02010609060101010101" charset="-122"/>
            </a:endParaRPr>
          </a:p>
        </p:txBody>
      </p:sp>
      <p:pic>
        <p:nvPicPr>
          <p:cNvPr id="398343" name="Picture 7"/>
          <p:cNvPicPr>
            <a:picLocks noChangeAspect="1" noChangeArrowheads="1"/>
          </p:cNvPicPr>
          <p:nvPr/>
        </p:nvPicPr>
        <p:blipFill>
          <a:blip r:embed="rId3" cstate="print"/>
          <a:srcRect/>
          <a:stretch>
            <a:fillRect/>
          </a:stretch>
        </p:blipFill>
        <p:spPr bwMode="auto">
          <a:xfrm>
            <a:off x="5214938" y="2743200"/>
            <a:ext cx="3929062" cy="2587625"/>
          </a:xfrm>
          <a:prstGeom prst="rect">
            <a:avLst/>
          </a:prstGeom>
          <a:noFill/>
          <a:ln w="38100">
            <a:solidFill>
              <a:srgbClr val="FF0000"/>
            </a:solidFill>
            <a:miter lim="800000"/>
            <a:headEnd/>
            <a:tailEnd/>
          </a:ln>
        </p:spPr>
      </p:pic>
      <p:sp>
        <p:nvSpPr>
          <p:cNvPr id="398344" name="Rectangle 8"/>
          <p:cNvSpPr>
            <a:spLocks noChangeArrowheads="1"/>
          </p:cNvSpPr>
          <p:nvPr/>
        </p:nvSpPr>
        <p:spPr bwMode="auto">
          <a:xfrm>
            <a:off x="685800" y="6213475"/>
            <a:ext cx="4953000" cy="381000"/>
          </a:xfrm>
          <a:prstGeom prst="rect">
            <a:avLst/>
          </a:prstGeom>
          <a:noFill/>
          <a:ln w="38100">
            <a:solidFill>
              <a:srgbClr val="FF0000"/>
            </a:solidFill>
            <a:miter lim="800000"/>
          </a:ln>
          <a:effectLst/>
        </p:spPr>
        <p:txBody>
          <a:bodyPr wrap="none" anchor="ctr"/>
          <a:lstStyle/>
          <a:p>
            <a:endParaRPr lang="zh-CN" altLang="en-US"/>
          </a:p>
        </p:txBody>
      </p:sp>
      <p:cxnSp>
        <p:nvCxnSpPr>
          <p:cNvPr id="398346" name="AutoShape 10"/>
          <p:cNvCxnSpPr>
            <a:cxnSpLocks noChangeShapeType="1"/>
            <a:stCxn id="398344" idx="3"/>
            <a:endCxn id="0" idx="2"/>
          </p:cNvCxnSpPr>
          <p:nvPr/>
        </p:nvCxnSpPr>
        <p:spPr bwMode="auto">
          <a:xfrm flipV="1">
            <a:off x="5657850" y="5349875"/>
            <a:ext cx="1522413" cy="1054100"/>
          </a:xfrm>
          <a:prstGeom prst="bentConnector2">
            <a:avLst/>
          </a:prstGeom>
          <a:noFill/>
          <a:ln w="76200">
            <a:solidFill>
              <a:srgbClr val="FF0000"/>
            </a:solidFill>
            <a:miter lim="800000"/>
            <a:tailEnd type="triangle" w="med" len="med"/>
          </a:ln>
          <a:effectLst/>
        </p:spPr>
      </p:cxnSp>
      <p:sp>
        <p:nvSpPr>
          <p:cNvPr id="398348" name="Rectangle 12"/>
          <p:cNvSpPr>
            <a:spLocks noChangeArrowheads="1"/>
          </p:cNvSpPr>
          <p:nvPr/>
        </p:nvSpPr>
        <p:spPr bwMode="auto">
          <a:xfrm>
            <a:off x="381000" y="6172200"/>
            <a:ext cx="490538" cy="457200"/>
          </a:xfrm>
          <a:prstGeom prst="rect">
            <a:avLst/>
          </a:prstGeom>
          <a:solidFill>
            <a:srgbClr val="0000FF"/>
          </a:solidFill>
          <a:ln w="9525">
            <a:noFill/>
            <a:miter lim="800000"/>
          </a:ln>
          <a:effectLst/>
        </p:spPr>
        <p:txBody>
          <a:bodyPr wrap="none">
            <a:spAutoFit/>
          </a:bodyPr>
          <a:lstStyle/>
          <a:p>
            <a:r>
              <a:rPr lang="en-US" altLang="zh-CN" sz="2400" b="1">
                <a:solidFill>
                  <a:schemeClr val="bg1"/>
                </a:solidFill>
                <a:latin typeface="宋体" panose="02010600030101010101" pitchFamily="2" charset="-122"/>
              </a:rPr>
              <a:t>②</a:t>
            </a:r>
            <a:endParaRPr lang="en-US" altLang="zh-CN" sz="2400" b="1">
              <a:solidFill>
                <a:schemeClr val="bg1"/>
              </a:solidFill>
              <a:latin typeface="宋体" panose="02010600030101010101" pitchFamily="2" charset="-122"/>
            </a:endParaRPr>
          </a:p>
        </p:txBody>
      </p:sp>
      <p:sp>
        <p:nvSpPr>
          <p:cNvPr id="398349" name="Rectangle 13"/>
          <p:cNvSpPr>
            <a:spLocks noChangeArrowheads="1"/>
          </p:cNvSpPr>
          <p:nvPr/>
        </p:nvSpPr>
        <p:spPr bwMode="auto">
          <a:xfrm>
            <a:off x="685800" y="5621338"/>
            <a:ext cx="4953000" cy="381000"/>
          </a:xfrm>
          <a:prstGeom prst="rect">
            <a:avLst/>
          </a:prstGeom>
          <a:noFill/>
          <a:ln w="38100">
            <a:solidFill>
              <a:srgbClr val="FF0000"/>
            </a:solidFill>
            <a:miter lim="800000"/>
          </a:ln>
          <a:effectLst/>
        </p:spPr>
        <p:txBody>
          <a:bodyPr wrap="none" anchor="ctr"/>
          <a:lstStyle/>
          <a:p>
            <a:endParaRPr lang="zh-CN" altLang="en-US"/>
          </a:p>
        </p:txBody>
      </p:sp>
      <p:sp>
        <p:nvSpPr>
          <p:cNvPr id="398347" name="Rectangle 11"/>
          <p:cNvSpPr>
            <a:spLocks noChangeArrowheads="1"/>
          </p:cNvSpPr>
          <p:nvPr/>
        </p:nvSpPr>
        <p:spPr bwMode="auto">
          <a:xfrm>
            <a:off x="339725" y="5597525"/>
            <a:ext cx="490538" cy="457200"/>
          </a:xfrm>
          <a:prstGeom prst="rect">
            <a:avLst/>
          </a:prstGeom>
          <a:solidFill>
            <a:srgbClr val="0000FF"/>
          </a:solidFill>
          <a:ln w="9525" algn="ctr">
            <a:noFill/>
            <a:miter lim="800000"/>
          </a:ln>
          <a:effectLst/>
        </p:spPr>
        <p:txBody>
          <a:bodyPr wrap="none">
            <a:spAutoFit/>
          </a:bodyPr>
          <a:lstStyle/>
          <a:p>
            <a:r>
              <a:rPr lang="en-US" altLang="zh-CN" sz="2400" b="1">
                <a:solidFill>
                  <a:schemeClr val="bg1"/>
                </a:solidFill>
                <a:latin typeface="宋体" panose="02010600030101010101" pitchFamily="2" charset="-122"/>
              </a:rPr>
              <a:t>③</a:t>
            </a:r>
            <a:endParaRPr lang="en-US" altLang="zh-CN" sz="2400" b="1">
              <a:solidFill>
                <a:schemeClr val="bg1"/>
              </a:solidFill>
              <a:latin typeface="宋体" panose="02010600030101010101" pitchFamily="2" charset="-122"/>
            </a:endParaRPr>
          </a:p>
        </p:txBody>
      </p:sp>
      <p:sp>
        <p:nvSpPr>
          <p:cNvPr id="398350" name="Rectangle 14"/>
          <p:cNvSpPr>
            <a:spLocks noChangeArrowheads="1"/>
          </p:cNvSpPr>
          <p:nvPr/>
        </p:nvSpPr>
        <p:spPr bwMode="auto">
          <a:xfrm>
            <a:off x="6019800" y="4191000"/>
            <a:ext cx="1912938" cy="457200"/>
          </a:xfrm>
          <a:prstGeom prst="rect">
            <a:avLst/>
          </a:prstGeom>
          <a:noFill/>
          <a:ln w="9525">
            <a:noFill/>
            <a:miter lim="800000"/>
          </a:ln>
          <a:effectLst/>
        </p:spPr>
        <p:txBody>
          <a:bodyPr wrap="none">
            <a:spAutoFit/>
          </a:bodyPr>
          <a:lstStyle/>
          <a:p>
            <a:r>
              <a:rPr lang="zh-CN" altLang="en-US" sz="2400" b="1">
                <a:solidFill>
                  <a:srgbClr val="0000FF"/>
                </a:solidFill>
                <a:ea typeface="黑体" panose="02010609060101010101" charset="-122"/>
              </a:rPr>
              <a:t>信号</a:t>
            </a:r>
            <a:r>
              <a:rPr lang="en-US" altLang="zh-CN" sz="2400" b="1">
                <a:solidFill>
                  <a:srgbClr val="0000FF"/>
                </a:solidFill>
                <a:ea typeface="黑体" panose="02010609060101010101" charset="-122"/>
              </a:rPr>
              <a:t>(Signal)</a:t>
            </a:r>
            <a:endParaRPr lang="en-US" altLang="zh-CN" sz="2400" b="1">
              <a:solidFill>
                <a:srgbClr val="0000FF"/>
              </a:solidFill>
              <a:ea typeface="黑体" panose="02010609060101010101" charset="-122"/>
            </a:endParaRPr>
          </a:p>
        </p:txBody>
      </p:sp>
      <p:sp>
        <p:nvSpPr>
          <p:cNvPr id="398351" name="Rectangle 15"/>
          <p:cNvSpPr>
            <a:spLocks noChangeArrowheads="1"/>
          </p:cNvSpPr>
          <p:nvPr/>
        </p:nvSpPr>
        <p:spPr bwMode="auto">
          <a:xfrm>
            <a:off x="2625725" y="2286000"/>
            <a:ext cx="2590800" cy="609600"/>
          </a:xfrm>
          <a:prstGeom prst="rect">
            <a:avLst/>
          </a:prstGeom>
          <a:noFill/>
          <a:ln w="38100">
            <a:solidFill>
              <a:srgbClr val="0000FF"/>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98342"/>
                                        </p:tgtEl>
                                        <p:attrNameLst>
                                          <p:attrName>style.visibility</p:attrName>
                                        </p:attrNameLst>
                                      </p:cBhvr>
                                      <p:to>
                                        <p:strVal val="visible"/>
                                      </p:to>
                                    </p:set>
                                    <p:animEffect transition="in" filter="strips(downLeft)">
                                      <p:cBhvr>
                                        <p:cTn id="7" dur="500"/>
                                        <p:tgtEl>
                                          <p:spTgt spid="39834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98351"/>
                                        </p:tgtEl>
                                        <p:attrNameLst>
                                          <p:attrName>style.visibility</p:attrName>
                                        </p:attrNameLst>
                                      </p:cBhvr>
                                      <p:to>
                                        <p:strVal val="visible"/>
                                      </p:to>
                                    </p:set>
                                    <p:animEffect transition="in" filter="strips(downLeft)">
                                      <p:cBhvr>
                                        <p:cTn id="10" dur="500"/>
                                        <p:tgtEl>
                                          <p:spTgt spid="39835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98340"/>
                                        </p:tgtEl>
                                        <p:attrNameLst>
                                          <p:attrName>style.visibility</p:attrName>
                                        </p:attrNameLst>
                                      </p:cBhvr>
                                      <p:to>
                                        <p:strVal val="visible"/>
                                      </p:to>
                                    </p:set>
                                    <p:anim calcmode="lin" valueType="num">
                                      <p:cBhvr additive="base">
                                        <p:cTn id="15" dur="500" fill="hold"/>
                                        <p:tgtEl>
                                          <p:spTgt spid="398340"/>
                                        </p:tgtEl>
                                        <p:attrNameLst>
                                          <p:attrName>ppt_x</p:attrName>
                                        </p:attrNameLst>
                                      </p:cBhvr>
                                      <p:tavLst>
                                        <p:tav tm="0">
                                          <p:val>
                                            <p:strVal val="#ppt_x"/>
                                          </p:val>
                                        </p:tav>
                                        <p:tav tm="100000">
                                          <p:val>
                                            <p:strVal val="#ppt_x"/>
                                          </p:val>
                                        </p:tav>
                                      </p:tavLst>
                                    </p:anim>
                                    <p:anim calcmode="lin" valueType="num">
                                      <p:cBhvr additive="base">
                                        <p:cTn id="16" dur="500" fill="hold"/>
                                        <p:tgtEl>
                                          <p:spTgt spid="39834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98348"/>
                                        </p:tgtEl>
                                        <p:attrNameLst>
                                          <p:attrName>style.visibility</p:attrName>
                                        </p:attrNameLst>
                                      </p:cBhvr>
                                      <p:to>
                                        <p:strVal val="visible"/>
                                      </p:to>
                                    </p:set>
                                    <p:animEffect transition="in" filter="strips(downRight)">
                                      <p:cBhvr>
                                        <p:cTn id="21" dur="500"/>
                                        <p:tgtEl>
                                          <p:spTgt spid="398348"/>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398344"/>
                                        </p:tgtEl>
                                        <p:attrNameLst>
                                          <p:attrName>style.visibility</p:attrName>
                                        </p:attrNameLst>
                                      </p:cBhvr>
                                      <p:to>
                                        <p:strVal val="visible"/>
                                      </p:to>
                                    </p:set>
                                    <p:animEffect transition="in" filter="strips(downRight)">
                                      <p:cBhvr>
                                        <p:cTn id="24" dur="500"/>
                                        <p:tgtEl>
                                          <p:spTgt spid="398344"/>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3" fill="hold" nodeType="clickEffect">
                                  <p:stCondLst>
                                    <p:cond delay="0"/>
                                  </p:stCondLst>
                                  <p:childTnLst>
                                    <p:set>
                                      <p:cBhvr>
                                        <p:cTn id="28" dur="1" fill="hold">
                                          <p:stCondLst>
                                            <p:cond delay="0"/>
                                          </p:stCondLst>
                                        </p:cTn>
                                        <p:tgtEl>
                                          <p:spTgt spid="398346"/>
                                        </p:tgtEl>
                                        <p:attrNameLst>
                                          <p:attrName>style.visibility</p:attrName>
                                        </p:attrNameLst>
                                      </p:cBhvr>
                                      <p:to>
                                        <p:strVal val="visible"/>
                                      </p:to>
                                    </p:set>
                                    <p:animEffect transition="in" filter="strips(upRight)">
                                      <p:cBhvr>
                                        <p:cTn id="29" dur="500"/>
                                        <p:tgtEl>
                                          <p:spTgt spid="398346"/>
                                        </p:tgtEl>
                                      </p:cBhvr>
                                    </p:animEffect>
                                  </p:childTnLst>
                                </p:cTn>
                              </p:par>
                            </p:childTnLst>
                          </p:cTn>
                        </p:par>
                        <p:par>
                          <p:cTn id="30" fill="hold">
                            <p:stCondLst>
                              <p:cond delay="500"/>
                            </p:stCondLst>
                            <p:childTnLst>
                              <p:par>
                                <p:cTn id="31" presetID="18" presetClass="entr" presetSubtype="3" fill="hold" nodeType="afterEffect">
                                  <p:stCondLst>
                                    <p:cond delay="0"/>
                                  </p:stCondLst>
                                  <p:childTnLst>
                                    <p:set>
                                      <p:cBhvr>
                                        <p:cTn id="32" dur="1" fill="hold">
                                          <p:stCondLst>
                                            <p:cond delay="0"/>
                                          </p:stCondLst>
                                        </p:cTn>
                                        <p:tgtEl>
                                          <p:spTgt spid="398343"/>
                                        </p:tgtEl>
                                        <p:attrNameLst>
                                          <p:attrName>style.visibility</p:attrName>
                                        </p:attrNameLst>
                                      </p:cBhvr>
                                      <p:to>
                                        <p:strVal val="visible"/>
                                      </p:to>
                                    </p:set>
                                    <p:animEffect transition="in" filter="strips(upRight)">
                                      <p:cBhvr>
                                        <p:cTn id="33" dur="500"/>
                                        <p:tgtEl>
                                          <p:spTgt spid="398343"/>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98350"/>
                                        </p:tgtEl>
                                        <p:attrNameLst>
                                          <p:attrName>style.visibility</p:attrName>
                                        </p:attrNameLst>
                                      </p:cBhvr>
                                      <p:to>
                                        <p:strVal val="visible"/>
                                      </p:to>
                                    </p:set>
                                    <p:animEffect transition="in" filter="box(in)">
                                      <p:cBhvr>
                                        <p:cTn id="38" dur="500"/>
                                        <p:tgtEl>
                                          <p:spTgt spid="398350"/>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398347"/>
                                        </p:tgtEl>
                                        <p:attrNameLst>
                                          <p:attrName>style.visibility</p:attrName>
                                        </p:attrNameLst>
                                      </p:cBhvr>
                                      <p:to>
                                        <p:strVal val="visible"/>
                                      </p:to>
                                    </p:set>
                                    <p:animEffect transition="in" filter="strips(downRight)">
                                      <p:cBhvr>
                                        <p:cTn id="43" dur="500"/>
                                        <p:tgtEl>
                                          <p:spTgt spid="398347"/>
                                        </p:tgtEl>
                                      </p:cBhvr>
                                    </p:animEffect>
                                  </p:childTnLst>
                                </p:cTn>
                              </p:par>
                              <p:par>
                                <p:cTn id="44" presetID="18" presetClass="entr" presetSubtype="6" fill="hold" grpId="0" nodeType="withEffect">
                                  <p:stCondLst>
                                    <p:cond delay="0"/>
                                  </p:stCondLst>
                                  <p:childTnLst>
                                    <p:set>
                                      <p:cBhvr>
                                        <p:cTn id="45" dur="1" fill="hold">
                                          <p:stCondLst>
                                            <p:cond delay="0"/>
                                          </p:stCondLst>
                                        </p:cTn>
                                        <p:tgtEl>
                                          <p:spTgt spid="398349"/>
                                        </p:tgtEl>
                                        <p:attrNameLst>
                                          <p:attrName>style.visibility</p:attrName>
                                        </p:attrNameLst>
                                      </p:cBhvr>
                                      <p:to>
                                        <p:strVal val="visible"/>
                                      </p:to>
                                    </p:set>
                                    <p:animEffect transition="in" filter="strips(downRight)">
                                      <p:cBhvr>
                                        <p:cTn id="46" dur="500"/>
                                        <p:tgtEl>
                                          <p:spTgt spid="398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2" grpId="0" animBg="1"/>
      <p:bldP spid="398344" grpId="0" animBg="1"/>
      <p:bldP spid="398348" grpId="0" animBg="1"/>
      <p:bldP spid="398349" grpId="0" animBg="1"/>
      <p:bldP spid="398347" grpId="0" animBg="1"/>
      <p:bldP spid="398350" grpId="0"/>
      <p:bldP spid="398351"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3803563-77E7-4DDE-BB66-8F8C86E716CD}" type="datetime1">
              <a:rPr lang="zh-CN" altLang="en-US"/>
            </a:fld>
            <a:endParaRPr lang="en-US" altLang="zh-CN"/>
          </a:p>
        </p:txBody>
      </p:sp>
      <p:sp>
        <p:nvSpPr>
          <p:cNvPr id="5" name="灯片编号占位符 4"/>
          <p:cNvSpPr>
            <a:spLocks noGrp="1"/>
          </p:cNvSpPr>
          <p:nvPr>
            <p:ph type="sldNum" sz="quarter" idx="11"/>
          </p:nvPr>
        </p:nvSpPr>
        <p:spPr/>
        <p:txBody>
          <a:bodyPr/>
          <a:lstStyle/>
          <a:p>
            <a:fld id="{D9F29885-1FF3-4E82-B0AC-8DA1998F7632}" type="slidenum">
              <a:rPr lang="en-US" altLang="zh-CN"/>
            </a:fld>
            <a:endParaRPr lang="en-US" altLang="zh-CN"/>
          </a:p>
        </p:txBody>
      </p:sp>
      <p:sp>
        <p:nvSpPr>
          <p:cNvPr id="399362" name="Rectangle 2"/>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sp>
        <p:nvSpPr>
          <p:cNvPr id="399363" name="Rectangle 3"/>
          <p:cNvSpPr>
            <a:spLocks noGrp="1" noChangeArrowheads="1"/>
          </p:cNvSpPr>
          <p:nvPr>
            <p:ph type="body" idx="1"/>
          </p:nvPr>
        </p:nvSpPr>
        <p:spPr>
          <a:xfrm>
            <a:off x="468313" y="1052513"/>
            <a:ext cx="8229600" cy="5500687"/>
          </a:xfrm>
        </p:spPr>
        <p:txBody>
          <a:bodyPr/>
          <a:lstStyle/>
          <a:p>
            <a:r>
              <a:rPr lang="en-US" altLang="zh-CN">
                <a:solidFill>
                  <a:srgbClr val="0000FF"/>
                </a:solidFill>
              </a:rPr>
              <a:t>⑶</a:t>
            </a:r>
            <a:r>
              <a:rPr lang="zh-CN" altLang="en-US">
                <a:solidFill>
                  <a:srgbClr val="0000FF"/>
                </a:solidFill>
              </a:rPr>
              <a:t>状态图</a:t>
            </a:r>
            <a:r>
              <a:rPr lang="zh-CN" altLang="en-US"/>
              <a:t>（</a:t>
            </a:r>
            <a:r>
              <a:rPr lang="en-US" altLang="zh-CN"/>
              <a:t>Statechart Diagram</a:t>
            </a:r>
            <a:r>
              <a:rPr lang="zh-CN" altLang="en-US"/>
              <a:t>）</a:t>
            </a:r>
            <a:endParaRPr lang="zh-CN" altLang="en-US"/>
          </a:p>
          <a:p>
            <a:pPr lvl="1"/>
            <a:r>
              <a:rPr lang="en-US" altLang="zh-CN">
                <a:solidFill>
                  <a:srgbClr val="CC0000"/>
                </a:solidFill>
              </a:rPr>
              <a:t>【</a:t>
            </a:r>
            <a:r>
              <a:rPr lang="en-US" altLang="zh-CN">
                <a:solidFill>
                  <a:srgbClr val="CC0000"/>
                </a:solidFill>
                <a:latin typeface="黑体" panose="02010609060101010101" charset="-122"/>
              </a:rPr>
              <a:t>⒉</a:t>
            </a:r>
            <a:r>
              <a:rPr lang="zh-CN" altLang="en-US">
                <a:solidFill>
                  <a:srgbClr val="CC0000"/>
                </a:solidFill>
                <a:latin typeface="黑体" panose="02010609060101010101" charset="-122"/>
              </a:rPr>
              <a:t>转换</a:t>
            </a:r>
            <a:r>
              <a:rPr lang="en-US" altLang="zh-CN">
                <a:solidFill>
                  <a:srgbClr val="CC0000"/>
                </a:solidFill>
              </a:rPr>
              <a:t>】</a:t>
            </a:r>
            <a:r>
              <a:rPr lang="zh-CN" altLang="en-US"/>
              <a:t>指对象在</a:t>
            </a:r>
            <a:r>
              <a:rPr lang="zh-CN" altLang="en-US">
                <a:solidFill>
                  <a:srgbClr val="0000FF"/>
                </a:solidFill>
              </a:rPr>
              <a:t>某个特定事件发生</a:t>
            </a:r>
            <a:r>
              <a:rPr lang="zh-CN" altLang="en-US"/>
              <a:t>或</a:t>
            </a:r>
            <a:r>
              <a:rPr lang="zh-CN" altLang="en-US">
                <a:solidFill>
                  <a:srgbClr val="0000FF"/>
                </a:solidFill>
              </a:rPr>
              <a:t>某个特定条件满足</a:t>
            </a:r>
            <a:r>
              <a:rPr lang="zh-CN" altLang="en-US"/>
              <a:t>时，从</a:t>
            </a:r>
            <a:r>
              <a:rPr lang="zh-CN" altLang="en-US">
                <a:solidFill>
                  <a:srgbClr val="0000FF"/>
                </a:solidFill>
              </a:rPr>
              <a:t>源状态</a:t>
            </a:r>
            <a:r>
              <a:rPr lang="zh-CN" altLang="en-US"/>
              <a:t>进入</a:t>
            </a:r>
            <a:r>
              <a:rPr lang="zh-CN" altLang="en-US">
                <a:solidFill>
                  <a:srgbClr val="0000FF"/>
                </a:solidFill>
              </a:rPr>
              <a:t>目标状态</a:t>
            </a:r>
            <a:r>
              <a:rPr lang="zh-CN" altLang="en-US"/>
              <a:t>。</a:t>
            </a:r>
            <a:endParaRPr lang="zh-CN" altLang="en-US"/>
          </a:p>
          <a:p>
            <a:pPr lvl="1"/>
            <a:r>
              <a:rPr lang="zh-CN" altLang="en-US" u="sng">
                <a:solidFill>
                  <a:srgbClr val="CC0000"/>
                </a:solidFill>
              </a:rPr>
              <a:t>组成：</a:t>
            </a:r>
            <a:endParaRPr lang="zh-CN" altLang="en-US" u="sng">
              <a:solidFill>
                <a:srgbClr val="CC0000"/>
              </a:solidFill>
            </a:endParaRPr>
          </a:p>
          <a:p>
            <a:pPr lvl="2"/>
            <a:r>
              <a:rPr lang="zh-CN" altLang="en-US"/>
              <a:t>①源状态	</a:t>
            </a:r>
            <a:r>
              <a:rPr lang="zh-CN" altLang="en-US">
                <a:latin typeface="黑体" panose="02010609060101010101" charset="-122"/>
              </a:rPr>
              <a:t>⑤目标状态</a:t>
            </a:r>
            <a:endParaRPr lang="zh-CN" altLang="en-US"/>
          </a:p>
          <a:p>
            <a:pPr lvl="2"/>
            <a:r>
              <a:rPr lang="zh-CN" altLang="en-US">
                <a:solidFill>
                  <a:srgbClr val="0000FF"/>
                </a:solidFill>
              </a:rPr>
              <a:t>②事件触发</a:t>
            </a:r>
            <a:r>
              <a:rPr lang="en-US" altLang="zh-CN"/>
              <a:t>(event </a:t>
            </a:r>
            <a:r>
              <a:rPr lang="en-US" altLang="zh-CN">
                <a:solidFill>
                  <a:srgbClr val="0000FF"/>
                </a:solidFill>
              </a:rPr>
              <a:t>trigger</a:t>
            </a:r>
            <a:r>
              <a:rPr lang="en-US" altLang="zh-CN"/>
              <a:t>)</a:t>
            </a:r>
            <a:endParaRPr lang="en-US" altLang="zh-CN"/>
          </a:p>
          <a:p>
            <a:pPr lvl="2"/>
            <a:r>
              <a:rPr lang="en-US" altLang="zh-CN">
                <a:solidFill>
                  <a:srgbClr val="0000FF"/>
                </a:solidFill>
              </a:rPr>
              <a:t>③</a:t>
            </a:r>
            <a:r>
              <a:rPr lang="zh-CN" altLang="en-US">
                <a:solidFill>
                  <a:srgbClr val="0000FF"/>
                </a:solidFill>
              </a:rPr>
              <a:t>监护条件</a:t>
            </a:r>
            <a:r>
              <a:rPr lang="en-US" altLang="zh-CN"/>
              <a:t>(guard condition)</a:t>
            </a:r>
            <a:endParaRPr lang="en-US" altLang="zh-CN"/>
          </a:p>
          <a:p>
            <a:pPr lvl="2"/>
            <a:r>
              <a:rPr lang="en-US" altLang="zh-CN">
                <a:solidFill>
                  <a:srgbClr val="0000FF"/>
                </a:solidFill>
              </a:rPr>
              <a:t>④</a:t>
            </a:r>
            <a:r>
              <a:rPr lang="zh-CN" altLang="en-US">
                <a:solidFill>
                  <a:srgbClr val="0000FF"/>
                </a:solidFill>
              </a:rPr>
              <a:t>动作</a:t>
            </a:r>
            <a:r>
              <a:rPr lang="en-US" altLang="zh-CN"/>
              <a:t>(action)</a:t>
            </a:r>
            <a:endParaRPr lang="en-US" altLang="zh-CN"/>
          </a:p>
          <a:p>
            <a:pPr lvl="3"/>
            <a:r>
              <a:rPr lang="zh-CN" altLang="en-US">
                <a:solidFill>
                  <a:srgbClr val="0000FF"/>
                </a:solidFill>
              </a:rPr>
              <a:t>一个可执行的原子计算，不能被事件中断；</a:t>
            </a:r>
            <a:endParaRPr lang="zh-CN" altLang="en-US">
              <a:solidFill>
                <a:srgbClr val="0000FF"/>
              </a:solidFill>
            </a:endParaRPr>
          </a:p>
          <a:p>
            <a:pPr lvl="3"/>
            <a:r>
              <a:rPr lang="zh-CN" altLang="en-US"/>
              <a:t>创建、撤销对象；	</a:t>
            </a:r>
            <a:endParaRPr lang="zh-CN" altLang="en-US"/>
          </a:p>
          <a:p>
            <a:pPr lvl="3"/>
            <a:r>
              <a:rPr lang="zh-CN" altLang="en-US"/>
              <a:t>调用对象的方法；</a:t>
            </a:r>
            <a:endParaRPr lang="zh-CN" altLang="en-US"/>
          </a:p>
          <a:p>
            <a:pPr lvl="3"/>
            <a:r>
              <a:rPr lang="zh-CN" altLang="en-US"/>
              <a:t>向一个对象发送消息；</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9363">
                                            <p:txEl>
                                              <p:pRg st="6" end="6"/>
                                            </p:txEl>
                                          </p:spTgt>
                                        </p:tgtEl>
                                        <p:attrNameLst>
                                          <p:attrName>style.visibility</p:attrName>
                                        </p:attrNameLst>
                                      </p:cBhvr>
                                      <p:to>
                                        <p:strVal val="visible"/>
                                      </p:to>
                                    </p:set>
                                    <p:animEffect transition="in" filter="strips(downRight)">
                                      <p:cBhvr>
                                        <p:cTn id="7" dur="500"/>
                                        <p:tgtEl>
                                          <p:spTgt spid="39936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99363">
                                            <p:txEl>
                                              <p:pRg st="7" end="7"/>
                                            </p:txEl>
                                          </p:spTgt>
                                        </p:tgtEl>
                                        <p:attrNameLst>
                                          <p:attrName>style.visibility</p:attrName>
                                        </p:attrNameLst>
                                      </p:cBhvr>
                                      <p:to>
                                        <p:strVal val="visible"/>
                                      </p:to>
                                    </p:set>
                                    <p:animEffect transition="in" filter="strips(downRight)">
                                      <p:cBhvr>
                                        <p:cTn id="12" dur="500"/>
                                        <p:tgtEl>
                                          <p:spTgt spid="39936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99363">
                                            <p:txEl>
                                              <p:pRg st="8" end="8"/>
                                            </p:txEl>
                                          </p:spTgt>
                                        </p:tgtEl>
                                        <p:attrNameLst>
                                          <p:attrName>style.visibility</p:attrName>
                                        </p:attrNameLst>
                                      </p:cBhvr>
                                      <p:to>
                                        <p:strVal val="visible"/>
                                      </p:to>
                                    </p:set>
                                    <p:animEffect transition="in" filter="strips(downRight)">
                                      <p:cBhvr>
                                        <p:cTn id="17" dur="500"/>
                                        <p:tgtEl>
                                          <p:spTgt spid="39936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99363">
                                            <p:txEl>
                                              <p:pRg st="9" end="9"/>
                                            </p:txEl>
                                          </p:spTgt>
                                        </p:tgtEl>
                                        <p:attrNameLst>
                                          <p:attrName>style.visibility</p:attrName>
                                        </p:attrNameLst>
                                      </p:cBhvr>
                                      <p:to>
                                        <p:strVal val="visible"/>
                                      </p:to>
                                    </p:set>
                                    <p:animEffect transition="in" filter="strips(downRight)">
                                      <p:cBhvr>
                                        <p:cTn id="22" dur="500"/>
                                        <p:tgtEl>
                                          <p:spTgt spid="39936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99363">
                                            <p:txEl>
                                              <p:pRg st="10" end="10"/>
                                            </p:txEl>
                                          </p:spTgt>
                                        </p:tgtEl>
                                        <p:attrNameLst>
                                          <p:attrName>style.visibility</p:attrName>
                                        </p:attrNameLst>
                                      </p:cBhvr>
                                      <p:to>
                                        <p:strVal val="visible"/>
                                      </p:to>
                                    </p:set>
                                    <p:animEffect transition="in" filter="strips(downRight)">
                                      <p:cBhvr>
                                        <p:cTn id="27" dur="500"/>
                                        <p:tgtEl>
                                          <p:spTgt spid="39936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BFEAEA06-D427-49B0-AC13-8992B14149B4}" type="datetime1">
              <a:rPr lang="zh-CN" altLang="en-US"/>
            </a:fld>
            <a:endParaRPr lang="en-US" altLang="zh-CN"/>
          </a:p>
        </p:txBody>
      </p:sp>
      <p:sp>
        <p:nvSpPr>
          <p:cNvPr id="12" name="灯片编号占位符 4"/>
          <p:cNvSpPr>
            <a:spLocks noGrp="1"/>
          </p:cNvSpPr>
          <p:nvPr>
            <p:ph type="sldNum" sz="quarter" idx="11"/>
          </p:nvPr>
        </p:nvSpPr>
        <p:spPr/>
        <p:txBody>
          <a:bodyPr/>
          <a:lstStyle/>
          <a:p>
            <a:fld id="{A250E152-08F4-4280-BE1D-F5E9C4EAB853}" type="slidenum">
              <a:rPr lang="en-US" altLang="zh-CN"/>
            </a:fld>
            <a:endParaRPr lang="en-US" altLang="zh-CN"/>
          </a:p>
        </p:txBody>
      </p:sp>
      <p:pic>
        <p:nvPicPr>
          <p:cNvPr id="400386" name="Picture 2" descr="状态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533400" y="381000"/>
            <a:ext cx="6934200" cy="4183063"/>
          </a:xfrm>
          <a:prstGeom prst="rect">
            <a:avLst/>
          </a:prstGeom>
          <a:noFill/>
        </p:spPr>
      </p:pic>
      <p:sp>
        <p:nvSpPr>
          <p:cNvPr id="400387" name="Rectangle 3"/>
          <p:cNvSpPr>
            <a:spLocks noGrp="1" noChangeArrowheads="1"/>
          </p:cNvSpPr>
          <p:nvPr>
            <p:ph type="title"/>
          </p:nvPr>
        </p:nvSpPr>
        <p:spPr/>
        <p:txBody>
          <a:bodyPr/>
          <a:lstStyle/>
          <a:p>
            <a:r>
              <a:rPr lang="en-US" altLang="zh-CN"/>
              <a:t>9.3.4</a:t>
            </a:r>
            <a:r>
              <a:rPr lang="zh-CN" altLang="en-US"/>
              <a:t>建立</a:t>
            </a:r>
            <a:r>
              <a:rPr lang="zh-CN" altLang="en-US">
                <a:solidFill>
                  <a:srgbClr val="0000FF"/>
                </a:solidFill>
              </a:rPr>
              <a:t>系统动态模型</a:t>
            </a:r>
            <a:endParaRPr lang="zh-CN" altLang="en-US">
              <a:solidFill>
                <a:srgbClr val="0000FF"/>
              </a:solidFill>
            </a:endParaRPr>
          </a:p>
        </p:txBody>
      </p:sp>
      <p:pic>
        <p:nvPicPr>
          <p:cNvPr id="400388" name="Picture 4"/>
          <p:cNvPicPr>
            <a:picLocks noChangeAspect="1" noChangeArrowheads="1"/>
          </p:cNvPicPr>
          <p:nvPr/>
        </p:nvPicPr>
        <p:blipFill>
          <a:blip r:embed="rId2" cstate="print"/>
          <a:srcRect/>
          <a:stretch>
            <a:fillRect/>
          </a:stretch>
        </p:blipFill>
        <p:spPr bwMode="auto">
          <a:xfrm>
            <a:off x="533400" y="3810000"/>
            <a:ext cx="5314950" cy="2743200"/>
          </a:xfrm>
          <a:prstGeom prst="rect">
            <a:avLst/>
          </a:prstGeom>
          <a:noFill/>
        </p:spPr>
      </p:pic>
      <p:sp>
        <p:nvSpPr>
          <p:cNvPr id="400389" name="AutoShape 5"/>
          <p:cNvSpPr/>
          <p:nvPr/>
        </p:nvSpPr>
        <p:spPr bwMode="auto">
          <a:xfrm>
            <a:off x="3733800" y="914400"/>
            <a:ext cx="2514600" cy="762000"/>
          </a:xfrm>
          <a:prstGeom prst="borderCallout1">
            <a:avLst>
              <a:gd name="adj1" fmla="val 15000"/>
              <a:gd name="adj2" fmla="val -3032"/>
              <a:gd name="adj3" fmla="val 189167"/>
              <a:gd name="adj4" fmla="val -3032"/>
            </a:avLst>
          </a:prstGeom>
          <a:solidFill>
            <a:srgbClr val="0000FF"/>
          </a:solidFill>
          <a:ln w="38100">
            <a:solidFill>
              <a:srgbClr val="0000FF"/>
            </a:solidFill>
            <a:miter lim="800000"/>
          </a:ln>
          <a:effectLst/>
        </p:spPr>
        <p:txBody>
          <a:bodyPr anchor="ctr" anchorCtr="1"/>
          <a:lstStyle/>
          <a:p>
            <a:r>
              <a:rPr lang="zh-CN" altLang="en-US" sz="2400" b="1">
                <a:solidFill>
                  <a:schemeClr val="bg1"/>
                </a:solidFill>
                <a:ea typeface="黑体" panose="02010609060101010101" charset="-122"/>
              </a:rPr>
              <a:t>转移（</a:t>
            </a:r>
            <a:r>
              <a:rPr lang="en-US" altLang="zh-CN" sz="2400" b="1">
                <a:solidFill>
                  <a:schemeClr val="bg1"/>
                </a:solidFill>
                <a:ea typeface="黑体" panose="02010609060101010101" charset="-122"/>
              </a:rPr>
              <a:t>Transition</a:t>
            </a:r>
            <a:r>
              <a:rPr lang="zh-CN" altLang="en-US" sz="2400" b="1">
                <a:solidFill>
                  <a:schemeClr val="bg1"/>
                </a:solidFill>
                <a:ea typeface="黑体" panose="02010609060101010101" charset="-122"/>
              </a:rPr>
              <a:t>）</a:t>
            </a:r>
            <a:endParaRPr lang="zh-CN" altLang="en-US" sz="2400" b="1">
              <a:solidFill>
                <a:schemeClr val="bg1"/>
              </a:solidFill>
              <a:ea typeface="黑体" panose="02010609060101010101" charset="-122"/>
            </a:endParaRPr>
          </a:p>
        </p:txBody>
      </p:sp>
      <p:sp>
        <p:nvSpPr>
          <p:cNvPr id="400391" name="Rectangle 7"/>
          <p:cNvSpPr>
            <a:spLocks noChangeArrowheads="1"/>
          </p:cNvSpPr>
          <p:nvPr/>
        </p:nvSpPr>
        <p:spPr bwMode="auto">
          <a:xfrm>
            <a:off x="685800" y="5908675"/>
            <a:ext cx="4953000" cy="381000"/>
          </a:xfrm>
          <a:prstGeom prst="rect">
            <a:avLst/>
          </a:prstGeom>
          <a:noFill/>
          <a:ln w="38100">
            <a:solidFill>
              <a:srgbClr val="FF0000"/>
            </a:solidFill>
            <a:miter lim="800000"/>
          </a:ln>
          <a:effectLst/>
        </p:spPr>
        <p:txBody>
          <a:bodyPr wrap="none" anchor="ctr"/>
          <a:lstStyle/>
          <a:p>
            <a:endParaRPr lang="zh-CN" altLang="en-US"/>
          </a:p>
        </p:txBody>
      </p:sp>
      <p:cxnSp>
        <p:nvCxnSpPr>
          <p:cNvPr id="400392" name="AutoShape 8"/>
          <p:cNvCxnSpPr>
            <a:cxnSpLocks noChangeShapeType="1"/>
            <a:stCxn id="400391" idx="3"/>
            <a:endCxn id="0" idx="2"/>
          </p:cNvCxnSpPr>
          <p:nvPr/>
        </p:nvCxnSpPr>
        <p:spPr bwMode="auto">
          <a:xfrm flipV="1">
            <a:off x="5657850" y="5657850"/>
            <a:ext cx="1581150" cy="441325"/>
          </a:xfrm>
          <a:prstGeom prst="bentConnector2">
            <a:avLst/>
          </a:prstGeom>
          <a:noFill/>
          <a:ln w="76200">
            <a:solidFill>
              <a:srgbClr val="FF0000"/>
            </a:solidFill>
            <a:miter lim="800000"/>
            <a:tailEnd type="triangle" w="med" len="med"/>
          </a:ln>
          <a:effectLst/>
        </p:spPr>
      </p:cxnSp>
      <p:sp>
        <p:nvSpPr>
          <p:cNvPr id="400393" name="Rectangle 9"/>
          <p:cNvSpPr>
            <a:spLocks noChangeArrowheads="1"/>
          </p:cNvSpPr>
          <p:nvPr/>
        </p:nvSpPr>
        <p:spPr bwMode="auto">
          <a:xfrm>
            <a:off x="381000" y="5867400"/>
            <a:ext cx="490538" cy="457200"/>
          </a:xfrm>
          <a:prstGeom prst="rect">
            <a:avLst/>
          </a:prstGeom>
          <a:solidFill>
            <a:srgbClr val="0000FF"/>
          </a:solidFill>
          <a:ln w="9525">
            <a:noFill/>
            <a:miter lim="800000"/>
          </a:ln>
          <a:effectLst/>
        </p:spPr>
        <p:txBody>
          <a:bodyPr wrap="none">
            <a:spAutoFit/>
          </a:bodyPr>
          <a:lstStyle/>
          <a:p>
            <a:r>
              <a:rPr lang="en-US" altLang="zh-CN" sz="2400" b="1">
                <a:solidFill>
                  <a:schemeClr val="bg1"/>
                </a:solidFill>
                <a:latin typeface="宋体" panose="02010600030101010101" pitchFamily="2" charset="-122"/>
              </a:rPr>
              <a:t>④</a:t>
            </a:r>
            <a:endParaRPr lang="en-US" altLang="zh-CN" sz="2400" b="1">
              <a:solidFill>
                <a:schemeClr val="bg1"/>
              </a:solidFill>
              <a:latin typeface="宋体" panose="02010600030101010101" pitchFamily="2" charset="-122"/>
            </a:endParaRPr>
          </a:p>
        </p:txBody>
      </p:sp>
      <p:pic>
        <p:nvPicPr>
          <p:cNvPr id="400397" name="Picture 13"/>
          <p:cNvPicPr>
            <a:picLocks noChangeAspect="1" noChangeArrowheads="1"/>
          </p:cNvPicPr>
          <p:nvPr/>
        </p:nvPicPr>
        <p:blipFill>
          <a:blip r:embed="rId3" cstate="print"/>
          <a:srcRect/>
          <a:stretch>
            <a:fillRect/>
          </a:stretch>
        </p:blipFill>
        <p:spPr bwMode="auto">
          <a:xfrm>
            <a:off x="5334000" y="2908300"/>
            <a:ext cx="3810000" cy="2730500"/>
          </a:xfrm>
          <a:prstGeom prst="rect">
            <a:avLst/>
          </a:prstGeom>
          <a:noFill/>
          <a:ln w="38100">
            <a:solidFill>
              <a:srgbClr val="FF0000"/>
            </a:solidFill>
            <a:miter lim="800000"/>
            <a:headEnd/>
            <a:tailEnd/>
          </a:ln>
        </p:spPr>
      </p:pic>
      <p:sp>
        <p:nvSpPr>
          <p:cNvPr id="400399" name="Rectangle 15"/>
          <p:cNvSpPr>
            <a:spLocks noChangeArrowheads="1"/>
          </p:cNvSpPr>
          <p:nvPr/>
        </p:nvSpPr>
        <p:spPr bwMode="auto">
          <a:xfrm>
            <a:off x="6229350" y="4264025"/>
            <a:ext cx="2203450" cy="457200"/>
          </a:xfrm>
          <a:prstGeom prst="rect">
            <a:avLst/>
          </a:prstGeom>
          <a:noFill/>
          <a:ln w="9525">
            <a:noFill/>
            <a:miter lim="800000"/>
          </a:ln>
          <a:effectLst/>
        </p:spPr>
        <p:txBody>
          <a:bodyPr wrap="none">
            <a:spAutoFit/>
          </a:bodyPr>
          <a:lstStyle/>
          <a:p>
            <a:r>
              <a:rPr lang="en-US" altLang="zh-CN" sz="2400" b="1">
                <a:solidFill>
                  <a:srgbClr val="0000FF"/>
                </a:solidFill>
                <a:ea typeface="黑体" panose="02010609060101010101" charset="-122"/>
              </a:rPr>
              <a:t>④</a:t>
            </a:r>
            <a:r>
              <a:rPr lang="zh-CN" altLang="en-US" sz="2400" b="1">
                <a:solidFill>
                  <a:srgbClr val="0000FF"/>
                </a:solidFill>
                <a:ea typeface="黑体" panose="02010609060101010101" charset="-122"/>
              </a:rPr>
              <a:t>动作</a:t>
            </a:r>
            <a:r>
              <a:rPr lang="en-US" altLang="zh-CN" sz="2400" b="1">
                <a:solidFill>
                  <a:srgbClr val="0000FF"/>
                </a:solidFill>
                <a:ea typeface="黑体" panose="02010609060101010101" charset="-122"/>
              </a:rPr>
              <a:t>(action)</a:t>
            </a:r>
            <a:endParaRPr lang="en-US" altLang="zh-CN" sz="2400" b="1">
              <a:solidFill>
                <a:srgbClr val="0000FF"/>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0393"/>
                                        </p:tgtEl>
                                        <p:attrNameLst>
                                          <p:attrName>style.visibility</p:attrName>
                                        </p:attrNameLst>
                                      </p:cBhvr>
                                      <p:to>
                                        <p:strVal val="visible"/>
                                      </p:to>
                                    </p:set>
                                    <p:animEffect transition="in" filter="strips(downRight)">
                                      <p:cBhvr>
                                        <p:cTn id="7" dur="500"/>
                                        <p:tgtEl>
                                          <p:spTgt spid="40039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00391"/>
                                        </p:tgtEl>
                                        <p:attrNameLst>
                                          <p:attrName>style.visibility</p:attrName>
                                        </p:attrNameLst>
                                      </p:cBhvr>
                                      <p:to>
                                        <p:strVal val="visible"/>
                                      </p:to>
                                    </p:set>
                                    <p:animEffect transition="in" filter="strips(downRight)">
                                      <p:cBhvr>
                                        <p:cTn id="10" dur="500"/>
                                        <p:tgtEl>
                                          <p:spTgt spid="400391"/>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400392"/>
                                        </p:tgtEl>
                                        <p:attrNameLst>
                                          <p:attrName>style.visibility</p:attrName>
                                        </p:attrNameLst>
                                      </p:cBhvr>
                                      <p:to>
                                        <p:strVal val="visible"/>
                                      </p:to>
                                    </p:set>
                                    <p:animEffect transition="in" filter="strips(upRight)">
                                      <p:cBhvr>
                                        <p:cTn id="15" dur="500"/>
                                        <p:tgtEl>
                                          <p:spTgt spid="400392"/>
                                        </p:tgtEl>
                                      </p:cBhvr>
                                    </p:animEffect>
                                  </p:childTnLst>
                                </p:cTn>
                              </p:par>
                            </p:childTnLst>
                          </p:cTn>
                        </p:par>
                        <p:par>
                          <p:cTn id="16" fill="hold">
                            <p:stCondLst>
                              <p:cond delay="500"/>
                            </p:stCondLst>
                            <p:childTnLst>
                              <p:par>
                                <p:cTn id="17" presetID="18" presetClass="entr" presetSubtype="6" fill="hold" nodeType="afterEffect">
                                  <p:stCondLst>
                                    <p:cond delay="0"/>
                                  </p:stCondLst>
                                  <p:childTnLst>
                                    <p:set>
                                      <p:cBhvr>
                                        <p:cTn id="18" dur="1" fill="hold">
                                          <p:stCondLst>
                                            <p:cond delay="0"/>
                                          </p:stCondLst>
                                        </p:cTn>
                                        <p:tgtEl>
                                          <p:spTgt spid="400397"/>
                                        </p:tgtEl>
                                        <p:attrNameLst>
                                          <p:attrName>style.visibility</p:attrName>
                                        </p:attrNameLst>
                                      </p:cBhvr>
                                      <p:to>
                                        <p:strVal val="visible"/>
                                      </p:to>
                                    </p:set>
                                    <p:animEffect transition="in" filter="strips(downRight)">
                                      <p:cBhvr>
                                        <p:cTn id="19" dur="500"/>
                                        <p:tgtEl>
                                          <p:spTgt spid="40039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00399"/>
                                        </p:tgtEl>
                                        <p:attrNameLst>
                                          <p:attrName>style.visibility</p:attrName>
                                        </p:attrNameLst>
                                      </p:cBhvr>
                                      <p:to>
                                        <p:strVal val="visible"/>
                                      </p:to>
                                    </p:set>
                                    <p:anim calcmode="lin" valueType="num">
                                      <p:cBhvr additive="base">
                                        <p:cTn id="24" dur="500" fill="hold"/>
                                        <p:tgtEl>
                                          <p:spTgt spid="400399"/>
                                        </p:tgtEl>
                                        <p:attrNameLst>
                                          <p:attrName>ppt_x</p:attrName>
                                        </p:attrNameLst>
                                      </p:cBhvr>
                                      <p:tavLst>
                                        <p:tav tm="0">
                                          <p:val>
                                            <p:strVal val="#ppt_x"/>
                                          </p:val>
                                        </p:tav>
                                        <p:tav tm="100000">
                                          <p:val>
                                            <p:strVal val="#ppt_x"/>
                                          </p:val>
                                        </p:tav>
                                      </p:tavLst>
                                    </p:anim>
                                    <p:anim calcmode="lin" valueType="num">
                                      <p:cBhvr additive="base">
                                        <p:cTn id="25" dur="500" fill="hold"/>
                                        <p:tgtEl>
                                          <p:spTgt spid="400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91" grpId="0" animBg="1"/>
      <p:bldP spid="400393" grpId="0" animBg="1"/>
      <p:bldP spid="4003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099339D-0ECD-4FB2-B7ED-49625D2A209C}" type="datetime1">
              <a:rPr lang="zh-CN" altLang="en-US"/>
            </a:fld>
            <a:endParaRPr lang="en-US" altLang="zh-CN"/>
          </a:p>
        </p:txBody>
      </p:sp>
      <p:sp>
        <p:nvSpPr>
          <p:cNvPr id="5" name="灯片编号占位符 4"/>
          <p:cNvSpPr>
            <a:spLocks noGrp="1"/>
          </p:cNvSpPr>
          <p:nvPr>
            <p:ph type="sldNum" sz="quarter" idx="11"/>
          </p:nvPr>
        </p:nvSpPr>
        <p:spPr/>
        <p:txBody>
          <a:bodyPr/>
          <a:lstStyle/>
          <a:p>
            <a:fld id="{39B1BD47-71EE-48E1-B2C5-CB9C3C254D0C}" type="slidenum">
              <a:rPr lang="en-US" altLang="zh-CN"/>
            </a:fld>
            <a:endParaRPr lang="en-US" altLang="zh-CN"/>
          </a:p>
        </p:txBody>
      </p:sp>
      <p:sp>
        <p:nvSpPr>
          <p:cNvPr id="35842" name="Rectangle 2"/>
          <p:cNvSpPr>
            <a:spLocks noGrp="1" noChangeArrowheads="1"/>
          </p:cNvSpPr>
          <p:nvPr>
            <p:ph type="title"/>
          </p:nvPr>
        </p:nvSpPr>
        <p:spPr/>
        <p:txBody>
          <a:bodyPr/>
          <a:lstStyle/>
          <a:p>
            <a:r>
              <a:rPr kumimoji="1" lang="en-US" altLang="zh-CN"/>
              <a:t>9.2</a:t>
            </a:r>
            <a:r>
              <a:rPr kumimoji="1" lang="zh-CN" altLang="en-US"/>
              <a:t>面向对象基本概念</a:t>
            </a:r>
            <a:endParaRPr kumimoji="1" lang="zh-CN" altLang="en-US"/>
          </a:p>
        </p:txBody>
      </p:sp>
      <p:sp>
        <p:nvSpPr>
          <p:cNvPr id="35843" name="Rectangle 3"/>
          <p:cNvSpPr>
            <a:spLocks noGrp="1" noChangeArrowheads="1"/>
          </p:cNvSpPr>
          <p:nvPr>
            <p:ph type="body" idx="1"/>
          </p:nvPr>
        </p:nvSpPr>
        <p:spPr>
          <a:xfrm>
            <a:off x="468313" y="1052513"/>
            <a:ext cx="8229600" cy="5545137"/>
          </a:xfrm>
        </p:spPr>
        <p:txBody>
          <a:bodyPr/>
          <a:lstStyle/>
          <a:p>
            <a:r>
              <a:rPr lang="en-US" altLang="zh-CN">
                <a:solidFill>
                  <a:srgbClr val="CC0000"/>
                </a:solidFill>
              </a:rPr>
              <a:t>【</a:t>
            </a:r>
            <a:r>
              <a:rPr lang="zh-CN" altLang="en-US">
                <a:solidFill>
                  <a:srgbClr val="CC0000"/>
                </a:solidFill>
              </a:rPr>
              <a:t>对象</a:t>
            </a:r>
            <a:r>
              <a:rPr lang="en-US" altLang="zh-CN">
                <a:solidFill>
                  <a:srgbClr val="CC0000"/>
                </a:solidFill>
              </a:rPr>
              <a:t>】</a:t>
            </a:r>
            <a:r>
              <a:rPr lang="zh-CN" altLang="en-US"/>
              <a:t>是</a:t>
            </a:r>
            <a:r>
              <a:rPr lang="zh-CN" altLang="en-US" u="sng">
                <a:solidFill>
                  <a:srgbClr val="CC0000"/>
                </a:solidFill>
              </a:rPr>
              <a:t>类</a:t>
            </a:r>
            <a:r>
              <a:rPr lang="zh-CN" altLang="en-US"/>
              <a:t>的一个</a:t>
            </a:r>
            <a:r>
              <a:rPr lang="zh-CN" altLang="en-US">
                <a:solidFill>
                  <a:srgbClr val="0000FF"/>
                </a:solidFill>
              </a:rPr>
              <a:t>实例</a:t>
            </a:r>
            <a:r>
              <a:rPr lang="zh-CN" altLang="en-US"/>
              <a:t>；</a:t>
            </a:r>
            <a:endParaRPr lang="zh-CN" altLang="en-US"/>
          </a:p>
          <a:p>
            <a:pPr lvl="1"/>
            <a:r>
              <a:rPr lang="zh-CN" altLang="en-US"/>
              <a:t>每个</a:t>
            </a:r>
            <a:r>
              <a:rPr lang="zh-CN" altLang="en-US" u="sng">
                <a:solidFill>
                  <a:srgbClr val="CC0000"/>
                </a:solidFill>
              </a:rPr>
              <a:t>对象</a:t>
            </a:r>
            <a:r>
              <a:rPr lang="zh-CN" altLang="en-US"/>
              <a:t>都具有</a:t>
            </a:r>
            <a:r>
              <a:rPr lang="zh-CN" altLang="en-US">
                <a:solidFill>
                  <a:srgbClr val="0000FF"/>
                </a:solidFill>
              </a:rPr>
              <a:t>属性</a:t>
            </a:r>
            <a:r>
              <a:rPr lang="zh-CN" altLang="en-US"/>
              <a:t>及与之相关的</a:t>
            </a:r>
            <a:r>
              <a:rPr lang="zh-CN" altLang="en-US">
                <a:solidFill>
                  <a:srgbClr val="0000FF"/>
                </a:solidFill>
              </a:rPr>
              <a:t>事件</a:t>
            </a:r>
            <a:r>
              <a:rPr lang="zh-CN" altLang="en-US"/>
              <a:t>和</a:t>
            </a:r>
            <a:r>
              <a:rPr lang="zh-CN" altLang="en-US">
                <a:solidFill>
                  <a:srgbClr val="0000FF"/>
                </a:solidFill>
              </a:rPr>
              <a:t>方法</a:t>
            </a:r>
            <a:r>
              <a:rPr lang="zh-CN" altLang="en-US"/>
              <a:t>，通过对象的</a:t>
            </a:r>
            <a:r>
              <a:rPr lang="zh-CN" altLang="en-US">
                <a:solidFill>
                  <a:srgbClr val="0000FF"/>
                </a:solidFill>
              </a:rPr>
              <a:t>属性</a:t>
            </a:r>
            <a:r>
              <a:rPr lang="zh-CN" altLang="en-US"/>
              <a:t>、</a:t>
            </a:r>
            <a:r>
              <a:rPr lang="zh-CN" altLang="en-US">
                <a:solidFill>
                  <a:srgbClr val="0000FF"/>
                </a:solidFill>
              </a:rPr>
              <a:t>事件</a:t>
            </a:r>
            <a:r>
              <a:rPr lang="zh-CN" altLang="en-US"/>
              <a:t>和</a:t>
            </a:r>
            <a:r>
              <a:rPr lang="zh-CN" altLang="en-US">
                <a:solidFill>
                  <a:srgbClr val="0000FF"/>
                </a:solidFill>
              </a:rPr>
              <a:t>方法</a:t>
            </a:r>
            <a:r>
              <a:rPr lang="zh-CN" altLang="en-US"/>
              <a:t>来处理</a:t>
            </a:r>
            <a:r>
              <a:rPr lang="zh-CN" altLang="en-US" u="sng">
                <a:solidFill>
                  <a:srgbClr val="CC0000"/>
                </a:solidFill>
              </a:rPr>
              <a:t>对象</a:t>
            </a:r>
            <a:r>
              <a:rPr lang="zh-CN" altLang="en-US"/>
              <a:t>。</a:t>
            </a:r>
            <a:endParaRPr lang="zh-CN" altLang="en-US"/>
          </a:p>
          <a:p>
            <a:r>
              <a:rPr lang="en-US" altLang="zh-CN">
                <a:solidFill>
                  <a:srgbClr val="CC0000"/>
                </a:solidFill>
              </a:rPr>
              <a:t>【</a:t>
            </a:r>
            <a:r>
              <a:rPr lang="zh-CN" altLang="en-US">
                <a:solidFill>
                  <a:srgbClr val="CC0000"/>
                </a:solidFill>
              </a:rPr>
              <a:t>对象三要素</a:t>
            </a:r>
            <a:r>
              <a:rPr lang="en-US" altLang="zh-CN">
                <a:solidFill>
                  <a:srgbClr val="CC0000"/>
                </a:solidFill>
              </a:rPr>
              <a:t>】</a:t>
            </a:r>
            <a:endParaRPr lang="en-US" altLang="zh-CN"/>
          </a:p>
          <a:p>
            <a:pPr lvl="1"/>
            <a:r>
              <a:rPr lang="en-US" altLang="zh-CN">
                <a:solidFill>
                  <a:srgbClr val="0000FF"/>
                </a:solidFill>
                <a:latin typeface="宋体" panose="02010600030101010101" pitchFamily="2" charset="-122"/>
              </a:rPr>
              <a:t>⑴</a:t>
            </a:r>
            <a:r>
              <a:rPr lang="zh-CN" altLang="en-US">
                <a:solidFill>
                  <a:srgbClr val="0000FF"/>
                </a:solidFill>
              </a:rPr>
              <a:t>属性（</a:t>
            </a:r>
            <a:r>
              <a:rPr lang="en-US" altLang="zh-CN">
                <a:solidFill>
                  <a:srgbClr val="0000FF"/>
                </a:solidFill>
              </a:rPr>
              <a:t>Property</a:t>
            </a:r>
            <a:r>
              <a:rPr lang="zh-CN" altLang="en-US">
                <a:solidFill>
                  <a:srgbClr val="0000FF"/>
                </a:solidFill>
              </a:rPr>
              <a:t>）</a:t>
            </a:r>
            <a:endParaRPr lang="zh-CN" altLang="en-US">
              <a:solidFill>
                <a:srgbClr val="0000FF"/>
              </a:solidFill>
            </a:endParaRPr>
          </a:p>
          <a:p>
            <a:pPr lvl="2"/>
            <a:r>
              <a:rPr lang="zh-CN" altLang="en-US"/>
              <a:t>定义</a:t>
            </a:r>
            <a:r>
              <a:rPr lang="zh-CN" altLang="en-US" u="sng">
                <a:solidFill>
                  <a:srgbClr val="CC0000"/>
                </a:solidFill>
              </a:rPr>
              <a:t>对象</a:t>
            </a:r>
            <a:r>
              <a:rPr lang="zh-CN" altLang="en-US"/>
              <a:t>的特征；</a:t>
            </a:r>
            <a:endParaRPr lang="zh-CN" altLang="en-US"/>
          </a:p>
          <a:p>
            <a:pPr lvl="2"/>
            <a:r>
              <a:rPr lang="zh-CN" altLang="en-US"/>
              <a:t>如：</a:t>
            </a:r>
            <a:endParaRPr lang="zh-CN" altLang="en-US"/>
          </a:p>
          <a:p>
            <a:pPr lvl="3"/>
            <a:r>
              <a:rPr lang="zh-CN" altLang="en-US" u="sng">
                <a:solidFill>
                  <a:srgbClr val="CC0000"/>
                </a:solidFill>
              </a:rPr>
              <a:t>汽车</a:t>
            </a:r>
            <a:r>
              <a:rPr lang="zh-CN" altLang="en-US"/>
              <a:t>的颜色、载重量；</a:t>
            </a:r>
            <a:endParaRPr lang="zh-CN" altLang="en-US"/>
          </a:p>
          <a:p>
            <a:pPr lvl="3"/>
            <a:r>
              <a:rPr lang="zh-CN" altLang="en-US" u="sng">
                <a:solidFill>
                  <a:srgbClr val="CC0000"/>
                </a:solidFill>
              </a:rPr>
              <a:t>表单（表单类对象）</a:t>
            </a:r>
            <a:r>
              <a:rPr lang="zh-CN" altLang="en-US"/>
              <a:t>的大小、标题等；</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ox(in)">
                                      <p:cBhvr>
                                        <p:cTn id="7" dur="500"/>
                                        <p:tgtEl>
                                          <p:spTgt spid="358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5843">
                                            <p:txEl>
                                              <p:pRg st="2" end="2"/>
                                            </p:txEl>
                                          </p:spTgt>
                                        </p:tgtEl>
                                        <p:attrNameLst>
                                          <p:attrName>style.visibility</p:attrName>
                                        </p:attrNameLst>
                                      </p:cBhvr>
                                      <p:to>
                                        <p:strVal val="visible"/>
                                      </p:to>
                                    </p:set>
                                    <p:animEffect transition="in" filter="box(in)">
                                      <p:cBhvr>
                                        <p:cTn id="12" dur="500"/>
                                        <p:tgtEl>
                                          <p:spTgt spid="358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5843">
                                            <p:txEl>
                                              <p:pRg st="3" end="3"/>
                                            </p:txEl>
                                          </p:spTgt>
                                        </p:tgtEl>
                                        <p:attrNameLst>
                                          <p:attrName>style.visibility</p:attrName>
                                        </p:attrNameLst>
                                      </p:cBhvr>
                                      <p:to>
                                        <p:strVal val="visible"/>
                                      </p:to>
                                    </p:set>
                                    <p:animEffect transition="in" filter="box(in)">
                                      <p:cBhvr>
                                        <p:cTn id="17" dur="500"/>
                                        <p:tgtEl>
                                          <p:spTgt spid="3584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5843">
                                            <p:txEl>
                                              <p:pRg st="4" end="4"/>
                                            </p:txEl>
                                          </p:spTgt>
                                        </p:tgtEl>
                                        <p:attrNameLst>
                                          <p:attrName>style.visibility</p:attrName>
                                        </p:attrNameLst>
                                      </p:cBhvr>
                                      <p:to>
                                        <p:strVal val="visible"/>
                                      </p:to>
                                    </p:set>
                                    <p:animEffect transition="in" filter="box(in)">
                                      <p:cBhvr>
                                        <p:cTn id="22" dur="500"/>
                                        <p:tgtEl>
                                          <p:spTgt spid="3584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5843">
                                            <p:txEl>
                                              <p:pRg st="5" end="5"/>
                                            </p:txEl>
                                          </p:spTgt>
                                        </p:tgtEl>
                                        <p:attrNameLst>
                                          <p:attrName>style.visibility</p:attrName>
                                        </p:attrNameLst>
                                      </p:cBhvr>
                                      <p:to>
                                        <p:strVal val="visible"/>
                                      </p:to>
                                    </p:set>
                                    <p:animEffect transition="in" filter="box(in)">
                                      <p:cBhvr>
                                        <p:cTn id="27" dur="500"/>
                                        <p:tgtEl>
                                          <p:spTgt spid="3584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5843">
                                            <p:txEl>
                                              <p:pRg st="6" end="6"/>
                                            </p:txEl>
                                          </p:spTgt>
                                        </p:tgtEl>
                                        <p:attrNameLst>
                                          <p:attrName>style.visibility</p:attrName>
                                        </p:attrNameLst>
                                      </p:cBhvr>
                                      <p:to>
                                        <p:strVal val="visible"/>
                                      </p:to>
                                    </p:set>
                                    <p:animEffect transition="in" filter="box(in)">
                                      <p:cBhvr>
                                        <p:cTn id="32" dur="500"/>
                                        <p:tgtEl>
                                          <p:spTgt spid="3584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5843">
                                            <p:txEl>
                                              <p:pRg st="7" end="7"/>
                                            </p:txEl>
                                          </p:spTgt>
                                        </p:tgtEl>
                                        <p:attrNameLst>
                                          <p:attrName>style.visibility</p:attrName>
                                        </p:attrNameLst>
                                      </p:cBhvr>
                                      <p:to>
                                        <p:strVal val="visible"/>
                                      </p:to>
                                    </p:set>
                                    <p:animEffect transition="in" filter="box(in)">
                                      <p:cBhvr>
                                        <p:cTn id="37" dur="500"/>
                                        <p:tgtEl>
                                          <p:spTgt spid="358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C619E44B-7FE3-44FE-A521-C52DEC3CD0F6}" type="datetime1">
              <a:rPr lang="zh-CN" altLang="en-US"/>
            </a:fld>
            <a:endParaRPr lang="en-US" altLang="zh-CN"/>
          </a:p>
        </p:txBody>
      </p:sp>
      <p:sp>
        <p:nvSpPr>
          <p:cNvPr id="11" name="灯片编号占位符 4"/>
          <p:cNvSpPr>
            <a:spLocks noGrp="1"/>
          </p:cNvSpPr>
          <p:nvPr>
            <p:ph type="sldNum" sz="quarter" idx="11"/>
          </p:nvPr>
        </p:nvSpPr>
        <p:spPr/>
        <p:txBody>
          <a:bodyPr/>
          <a:lstStyle/>
          <a:p>
            <a:fld id="{9BE27969-5182-4804-9D23-16E592045282}" type="slidenum">
              <a:rPr lang="en-US" altLang="zh-CN"/>
            </a:fld>
            <a:endParaRPr lang="en-US" altLang="zh-CN"/>
          </a:p>
        </p:txBody>
      </p:sp>
      <p:pic>
        <p:nvPicPr>
          <p:cNvPr id="401418" name="Picture 10" descr="语法分析状态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57200" y="1114425"/>
            <a:ext cx="8153400" cy="5743575"/>
          </a:xfrm>
          <a:prstGeom prst="rect">
            <a:avLst/>
          </a:prstGeom>
          <a:noFill/>
        </p:spPr>
      </p:pic>
      <p:sp>
        <p:nvSpPr>
          <p:cNvPr id="401410" name="Rectangle 2"/>
          <p:cNvSpPr>
            <a:spLocks noGrp="1" noChangeArrowheads="1"/>
          </p:cNvSpPr>
          <p:nvPr>
            <p:ph type="title"/>
          </p:nvPr>
        </p:nvSpPr>
        <p:spPr/>
        <p:txBody>
          <a:bodyPr/>
          <a:lstStyle/>
          <a:p>
            <a:r>
              <a:rPr lang="zh-CN" altLang="en-US"/>
              <a:t>例</a:t>
            </a:r>
            <a:r>
              <a:rPr lang="en-US" altLang="zh-CN"/>
              <a:t>6 </a:t>
            </a:r>
            <a:r>
              <a:rPr lang="zh-CN" altLang="en-US"/>
              <a:t>语法分析状态图</a:t>
            </a:r>
            <a:endParaRPr lang="zh-CN" altLang="en-US"/>
          </a:p>
        </p:txBody>
      </p:sp>
      <p:sp>
        <p:nvSpPr>
          <p:cNvPr id="401413" name="Rectangle 5"/>
          <p:cNvSpPr>
            <a:spLocks noChangeArrowheads="1"/>
          </p:cNvSpPr>
          <p:nvPr/>
        </p:nvSpPr>
        <p:spPr bwMode="auto">
          <a:xfrm>
            <a:off x="5257800" y="1295400"/>
            <a:ext cx="3092450" cy="457200"/>
          </a:xfrm>
          <a:prstGeom prst="rect">
            <a:avLst/>
          </a:prstGeom>
          <a:noFill/>
          <a:ln w="9525">
            <a:noFill/>
            <a:miter lim="800000"/>
          </a:ln>
          <a:effectLst/>
        </p:spPr>
        <p:txBody>
          <a:bodyPr wrap="none">
            <a:spAutoFit/>
          </a:bodyPr>
          <a:lstStyle/>
          <a:p>
            <a:r>
              <a:rPr lang="en-US" altLang="zh-CN" sz="2400" b="1">
                <a:solidFill>
                  <a:srgbClr val="CC0000"/>
                </a:solidFill>
                <a:ea typeface="黑体" panose="02010609060101010101" charset="-122"/>
              </a:rPr>
              <a:t>&lt;</a:t>
            </a:r>
            <a:r>
              <a:rPr lang="zh-CN" altLang="en-US" sz="2400" b="1">
                <a:solidFill>
                  <a:srgbClr val="0000FF"/>
                </a:solidFill>
                <a:ea typeface="黑体" panose="02010609060101010101" charset="-122"/>
              </a:rPr>
              <a:t>这是标记</a:t>
            </a:r>
            <a:r>
              <a:rPr lang="en-US" altLang="zh-CN" sz="2400" b="1">
                <a:solidFill>
                  <a:srgbClr val="CC0000"/>
                </a:solidFill>
                <a:ea typeface="黑体" panose="02010609060101010101" charset="-122"/>
              </a:rPr>
              <a:t>&gt;</a:t>
            </a:r>
            <a:r>
              <a:rPr lang="zh-CN" altLang="en-US" sz="2400" b="1">
                <a:solidFill>
                  <a:srgbClr val="0000FF"/>
                </a:solidFill>
                <a:ea typeface="黑体" panose="02010609060101010101" charset="-122"/>
              </a:rPr>
              <a:t>这是内容</a:t>
            </a:r>
            <a:r>
              <a:rPr lang="en-US" altLang="zh-CN" sz="2400" b="1">
                <a:solidFill>
                  <a:srgbClr val="CC0000"/>
                </a:solidFill>
                <a:ea typeface="黑体" panose="02010609060101010101" charset="-122"/>
              </a:rPr>
              <a:t>;</a:t>
            </a:r>
            <a:endParaRPr lang="en-US" altLang="zh-CN" sz="2400" b="1">
              <a:solidFill>
                <a:srgbClr val="CC0000"/>
              </a:solidFill>
              <a:ea typeface="黑体" panose="02010609060101010101" charset="-122"/>
            </a:endParaRPr>
          </a:p>
        </p:txBody>
      </p:sp>
      <p:sp>
        <p:nvSpPr>
          <p:cNvPr id="401414" name="Rectangle 6"/>
          <p:cNvSpPr>
            <a:spLocks noChangeArrowheads="1"/>
          </p:cNvSpPr>
          <p:nvPr/>
        </p:nvSpPr>
        <p:spPr bwMode="auto">
          <a:xfrm>
            <a:off x="381000" y="2819400"/>
            <a:ext cx="8229600" cy="3781425"/>
          </a:xfrm>
          <a:prstGeom prst="rect">
            <a:avLst/>
          </a:prstGeom>
          <a:solidFill>
            <a:schemeClr val="bg1"/>
          </a:solidFill>
          <a:ln w="38100">
            <a:solidFill>
              <a:srgbClr val="FF0000"/>
            </a:solidFill>
            <a:miter lim="800000"/>
          </a:ln>
          <a:effectLst/>
        </p:spPr>
        <p:txBody>
          <a:bodyPr>
            <a:spAutoFit/>
          </a:bodyPr>
          <a:lstStyle/>
          <a:p>
            <a:pPr algn="l"/>
            <a:r>
              <a:rPr lang="en-US" altLang="zh-CN" sz="2400" b="1">
                <a:ea typeface="黑体" panose="02010609060101010101" charset="-122"/>
              </a:rPr>
              <a:t>public static void main(String[] args) {</a:t>
            </a:r>
            <a:endParaRPr lang="en-US" altLang="zh-CN" sz="2400" b="1">
              <a:ea typeface="黑体" panose="02010609060101010101" charset="-122"/>
            </a:endParaRPr>
          </a:p>
          <a:p>
            <a:pPr algn="l"/>
            <a:r>
              <a:rPr lang="en-US" altLang="zh-CN" sz="2400" b="1">
                <a:ea typeface="黑体" panose="02010609060101010101" charset="-122"/>
              </a:rPr>
              <a:t>	String message = </a:t>
            </a:r>
            <a:r>
              <a:rPr lang="en-US" altLang="zh-CN" sz="2400" b="1">
                <a:solidFill>
                  <a:srgbClr val="0000FF"/>
                </a:solidFill>
                <a:ea typeface="黑体" panose="02010609060101010101" charset="-122"/>
              </a:rPr>
              <a:t>"&lt;</a:t>
            </a:r>
            <a:r>
              <a:rPr lang="zh-CN" altLang="en-US" sz="2400" b="1">
                <a:solidFill>
                  <a:srgbClr val="0000FF"/>
                </a:solidFill>
                <a:ea typeface="黑体" panose="02010609060101010101" charset="-122"/>
              </a:rPr>
              <a:t>这是标记</a:t>
            </a:r>
            <a:r>
              <a:rPr lang="en-US" altLang="zh-CN" sz="2400" b="1">
                <a:solidFill>
                  <a:srgbClr val="0000FF"/>
                </a:solidFill>
                <a:ea typeface="黑体" panose="02010609060101010101" charset="-122"/>
              </a:rPr>
              <a:t>&gt;</a:t>
            </a:r>
            <a:r>
              <a:rPr lang="zh-CN" altLang="en-US" sz="2400" b="1">
                <a:solidFill>
                  <a:srgbClr val="0000FF"/>
                </a:solidFill>
                <a:ea typeface="黑体" panose="02010609060101010101" charset="-122"/>
              </a:rPr>
              <a:t>这是内容</a:t>
            </a:r>
            <a:r>
              <a:rPr lang="en-US" altLang="zh-CN" sz="2400" b="1">
                <a:solidFill>
                  <a:srgbClr val="0000FF"/>
                </a:solidFill>
                <a:ea typeface="黑体" panose="02010609060101010101" charset="-122"/>
              </a:rPr>
              <a:t>;"</a:t>
            </a:r>
            <a:r>
              <a:rPr lang="en-US" altLang="zh-CN" sz="2400" b="1">
                <a:ea typeface="黑体" panose="02010609060101010101" charset="-122"/>
              </a:rPr>
              <a:t>; </a:t>
            </a:r>
            <a:endParaRPr lang="en-US" altLang="zh-CN" sz="2400" b="1">
              <a:ea typeface="黑体" panose="02010609060101010101" charset="-122"/>
            </a:endParaRPr>
          </a:p>
          <a:p>
            <a:pPr algn="l"/>
            <a:r>
              <a:rPr lang="en-US" altLang="zh-CN" sz="2400" b="1">
                <a:ea typeface="黑体" panose="02010609060101010101" charset="-122"/>
              </a:rPr>
              <a:t>	MessageParser parser = </a:t>
            </a:r>
            <a:r>
              <a:rPr lang="en-US" altLang="zh-CN" sz="2400" b="1">
                <a:solidFill>
                  <a:srgbClr val="CC0000"/>
                </a:solidFill>
                <a:ea typeface="黑体" panose="02010609060101010101" charset="-122"/>
              </a:rPr>
              <a:t>new</a:t>
            </a:r>
            <a:r>
              <a:rPr lang="en-US" altLang="zh-CN" sz="2400" b="1">
                <a:ea typeface="黑体" panose="02010609060101010101" charset="-122"/>
              </a:rPr>
              <a:t> MessageParser();</a:t>
            </a:r>
            <a:endParaRPr lang="en-US" altLang="zh-CN" sz="2400" b="1">
              <a:ea typeface="黑体" panose="02010609060101010101" charset="-122"/>
            </a:endParaRPr>
          </a:p>
          <a:p>
            <a:pPr algn="l"/>
            <a:r>
              <a:rPr lang="en-US" altLang="zh-CN" sz="2400" b="1">
                <a:ea typeface="黑体" panose="02010609060101010101" charset="-122"/>
              </a:rPr>
              <a:t>		</a:t>
            </a:r>
            <a:endParaRPr lang="en-US" altLang="zh-CN" sz="2400" b="1">
              <a:ea typeface="黑体" panose="02010609060101010101" charset="-122"/>
            </a:endParaRPr>
          </a:p>
          <a:p>
            <a:pPr algn="l"/>
            <a:r>
              <a:rPr lang="en-US" altLang="zh-CN" sz="2400" b="1">
                <a:ea typeface="黑体" panose="02010609060101010101" charset="-122"/>
              </a:rPr>
              <a:t>	</a:t>
            </a:r>
            <a:r>
              <a:rPr lang="en-US" altLang="zh-CN" sz="2400" b="1">
                <a:solidFill>
                  <a:srgbClr val="CC0000"/>
                </a:solidFill>
                <a:ea typeface="黑体" panose="02010609060101010101" charset="-122"/>
              </a:rPr>
              <a:t>for</a:t>
            </a:r>
            <a:r>
              <a:rPr lang="en-US" altLang="zh-CN" sz="2400" b="1">
                <a:ea typeface="黑体" panose="02010609060101010101" charset="-122"/>
              </a:rPr>
              <a:t>(</a:t>
            </a:r>
            <a:r>
              <a:rPr lang="en-US" altLang="zh-CN" sz="2400" b="1">
                <a:solidFill>
                  <a:srgbClr val="CC0000"/>
                </a:solidFill>
                <a:ea typeface="黑体" panose="02010609060101010101" charset="-122"/>
              </a:rPr>
              <a:t>int</a:t>
            </a:r>
            <a:r>
              <a:rPr lang="en-US" altLang="zh-CN" sz="2400" b="1">
                <a:ea typeface="黑体" panose="02010609060101010101" charset="-122"/>
              </a:rPr>
              <a:t> i=0;i&lt;message.length();i++)</a:t>
            </a:r>
            <a:endParaRPr lang="en-US" altLang="zh-CN" sz="2400" b="1">
              <a:ea typeface="黑体" panose="02010609060101010101" charset="-122"/>
            </a:endParaRPr>
          </a:p>
          <a:p>
            <a:pPr algn="l"/>
            <a:r>
              <a:rPr lang="en-US" altLang="zh-CN" sz="2400" b="1">
                <a:ea typeface="黑体" panose="02010609060101010101" charset="-122"/>
              </a:rPr>
              <a:t>	 {</a:t>
            </a:r>
            <a:endParaRPr lang="en-US" altLang="zh-CN" sz="2400" b="1">
              <a:ea typeface="黑体" panose="02010609060101010101" charset="-122"/>
            </a:endParaRPr>
          </a:p>
          <a:p>
            <a:pPr algn="l"/>
            <a:r>
              <a:rPr lang="en-US" altLang="zh-CN" sz="2400" b="1">
                <a:ea typeface="黑体" panose="02010609060101010101" charset="-122"/>
              </a:rPr>
              <a:t>		</a:t>
            </a:r>
            <a:r>
              <a:rPr lang="en-US" altLang="zh-CN" sz="2400" b="1">
                <a:solidFill>
                  <a:srgbClr val="CC0000"/>
                </a:solidFill>
                <a:ea typeface="黑体" panose="02010609060101010101" charset="-122"/>
              </a:rPr>
              <a:t>char</a:t>
            </a:r>
            <a:r>
              <a:rPr lang="en-US" altLang="zh-CN" sz="2400" b="1">
                <a:ea typeface="黑体" panose="02010609060101010101" charset="-122"/>
              </a:rPr>
              <a:t> c = message.charAt(i);</a:t>
            </a:r>
            <a:endParaRPr lang="en-US" altLang="zh-CN" sz="2400" b="1">
              <a:ea typeface="黑体" panose="02010609060101010101" charset="-122"/>
            </a:endParaRPr>
          </a:p>
          <a:p>
            <a:pPr algn="l"/>
            <a:r>
              <a:rPr lang="en-US" altLang="zh-CN" sz="2400" b="1">
                <a:ea typeface="黑体" panose="02010609060101010101" charset="-122"/>
              </a:rPr>
              <a:t>		parser.put(c);</a:t>
            </a:r>
            <a:r>
              <a:rPr lang="en-US" altLang="zh-CN" sz="2400" b="1">
                <a:solidFill>
                  <a:srgbClr val="009900"/>
                </a:solidFill>
                <a:ea typeface="黑体" panose="02010609060101010101" charset="-122"/>
              </a:rPr>
              <a:t>//</a:t>
            </a:r>
            <a:r>
              <a:rPr lang="zh-CN" altLang="en-US" sz="2400" b="1">
                <a:solidFill>
                  <a:srgbClr val="009900"/>
                </a:solidFill>
                <a:ea typeface="黑体" panose="02010609060101010101" charset="-122"/>
              </a:rPr>
              <a:t>调用事件</a:t>
            </a:r>
            <a:r>
              <a:rPr lang="en-US" altLang="zh-CN" sz="2400" b="1">
                <a:solidFill>
                  <a:srgbClr val="009900"/>
                </a:solidFill>
                <a:ea typeface="黑体" panose="02010609060101010101" charset="-122"/>
              </a:rPr>
              <a:t>put(c)</a:t>
            </a:r>
            <a:endParaRPr lang="en-US" altLang="zh-CN" sz="2400" b="1">
              <a:solidFill>
                <a:srgbClr val="009900"/>
              </a:solidFill>
              <a:ea typeface="黑体" panose="02010609060101010101" charset="-122"/>
            </a:endParaRPr>
          </a:p>
          <a:p>
            <a:pPr algn="l"/>
            <a:r>
              <a:rPr lang="en-US" altLang="zh-CN" sz="2400" b="1">
                <a:ea typeface="黑体" panose="02010609060101010101" charset="-122"/>
              </a:rPr>
              <a:t>	}</a:t>
            </a:r>
            <a:endParaRPr lang="en-US" altLang="zh-CN" sz="2400" b="1">
              <a:ea typeface="黑体" panose="02010609060101010101" charset="-122"/>
            </a:endParaRPr>
          </a:p>
          <a:p>
            <a:pPr algn="l"/>
            <a:r>
              <a:rPr lang="en-US" altLang="zh-CN" sz="2400" b="1">
                <a:ea typeface="黑体" panose="02010609060101010101" charset="-122"/>
              </a:rPr>
              <a:t>}</a:t>
            </a:r>
            <a:endParaRPr lang="en-US" altLang="zh-CN" sz="2400" b="1">
              <a:ea typeface="黑体" panose="02010609060101010101" charset="-122"/>
            </a:endParaRPr>
          </a:p>
        </p:txBody>
      </p:sp>
      <p:sp>
        <p:nvSpPr>
          <p:cNvPr id="401415" name="AutoShape 7"/>
          <p:cNvSpPr>
            <a:spLocks noChangeArrowheads="1"/>
          </p:cNvSpPr>
          <p:nvPr/>
        </p:nvSpPr>
        <p:spPr bwMode="auto">
          <a:xfrm>
            <a:off x="5257800" y="914400"/>
            <a:ext cx="381000" cy="381000"/>
          </a:xfrm>
          <a:prstGeom prst="downArrow">
            <a:avLst>
              <a:gd name="adj1" fmla="val 50000"/>
              <a:gd name="adj2" fmla="val 25000"/>
            </a:avLst>
          </a:prstGeom>
          <a:solidFill>
            <a:srgbClr val="FF0000"/>
          </a:solidFill>
          <a:ln w="9525">
            <a:solidFill>
              <a:schemeClr val="tx1"/>
            </a:solidFill>
            <a:miter lim="800000"/>
          </a:ln>
          <a:effectLst/>
        </p:spPr>
        <p:txBody>
          <a:bodyPr vert="eaVert" wrap="none" anchor="ctr"/>
          <a:lstStyle/>
          <a:p>
            <a:endParaRPr lang="zh-CN" altLang="en-US"/>
          </a:p>
        </p:txBody>
      </p:sp>
      <p:sp>
        <p:nvSpPr>
          <p:cNvPr id="401416" name="AutoShape 8"/>
          <p:cNvSpPr>
            <a:spLocks noChangeArrowheads="1"/>
          </p:cNvSpPr>
          <p:nvPr/>
        </p:nvSpPr>
        <p:spPr bwMode="auto">
          <a:xfrm>
            <a:off x="6629400" y="914400"/>
            <a:ext cx="381000" cy="381000"/>
          </a:xfrm>
          <a:prstGeom prst="downArrow">
            <a:avLst>
              <a:gd name="adj1" fmla="val 50000"/>
              <a:gd name="adj2" fmla="val 25000"/>
            </a:avLst>
          </a:prstGeom>
          <a:solidFill>
            <a:srgbClr val="FF0000"/>
          </a:solidFill>
          <a:ln w="9525">
            <a:solidFill>
              <a:schemeClr val="tx1"/>
            </a:solidFill>
            <a:miter lim="800000"/>
          </a:ln>
          <a:effectLst/>
        </p:spPr>
        <p:txBody>
          <a:bodyPr vert="eaVert" wrap="none" anchor="ctr"/>
          <a:lstStyle/>
          <a:p>
            <a:endParaRPr lang="zh-CN" altLang="en-US"/>
          </a:p>
        </p:txBody>
      </p:sp>
      <p:sp>
        <p:nvSpPr>
          <p:cNvPr id="401417" name="AutoShape 9"/>
          <p:cNvSpPr>
            <a:spLocks noChangeArrowheads="1"/>
          </p:cNvSpPr>
          <p:nvPr/>
        </p:nvSpPr>
        <p:spPr bwMode="auto">
          <a:xfrm>
            <a:off x="8001000" y="914400"/>
            <a:ext cx="381000" cy="381000"/>
          </a:xfrm>
          <a:prstGeom prst="downArrow">
            <a:avLst>
              <a:gd name="adj1" fmla="val 50000"/>
              <a:gd name="adj2" fmla="val 25000"/>
            </a:avLst>
          </a:prstGeom>
          <a:solidFill>
            <a:srgbClr val="FF0000"/>
          </a:solidFill>
          <a:ln w="9525">
            <a:solidFill>
              <a:schemeClr val="tx1"/>
            </a:solidFill>
            <a:miter lim="800000"/>
          </a:ln>
          <a:effectLst/>
        </p:spPr>
        <p:txBody>
          <a:bodyPr vert="eaVert" wrap="none" anchor="ctr"/>
          <a:lstStyle/>
          <a:p>
            <a:endParaRPr lang="zh-CN" altLang="en-US"/>
          </a:p>
        </p:txBody>
      </p:sp>
      <p:pic>
        <p:nvPicPr>
          <p:cNvPr id="401419" name="Picture 11" descr="类图"/>
          <p:cNvPicPr>
            <a:picLocks noChangeAspect="1" noChangeArrowheads="1"/>
          </p:cNvPicPr>
          <p:nvPr/>
        </p:nvPicPr>
        <p:blipFill>
          <a:blip r:embed="rId2" cstate="print"/>
          <a:srcRect/>
          <a:stretch>
            <a:fillRect/>
          </a:stretch>
        </p:blipFill>
        <p:spPr bwMode="auto">
          <a:xfrm>
            <a:off x="3276600" y="1866900"/>
            <a:ext cx="3871913" cy="4991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1413"/>
                                        </p:tgtEl>
                                        <p:attrNameLst>
                                          <p:attrName>style.visibility</p:attrName>
                                        </p:attrNameLst>
                                      </p:cBhvr>
                                      <p:to>
                                        <p:strVal val="visible"/>
                                      </p:to>
                                    </p:set>
                                    <p:anim calcmode="lin" valueType="num">
                                      <p:cBhvr additive="base">
                                        <p:cTn id="7" dur="500" fill="hold"/>
                                        <p:tgtEl>
                                          <p:spTgt spid="401413"/>
                                        </p:tgtEl>
                                        <p:attrNameLst>
                                          <p:attrName>ppt_x</p:attrName>
                                        </p:attrNameLst>
                                      </p:cBhvr>
                                      <p:tavLst>
                                        <p:tav tm="0">
                                          <p:val>
                                            <p:strVal val="#ppt_x"/>
                                          </p:val>
                                        </p:tav>
                                        <p:tav tm="100000">
                                          <p:val>
                                            <p:strVal val="#ppt_x"/>
                                          </p:val>
                                        </p:tav>
                                      </p:tavLst>
                                    </p:anim>
                                    <p:anim calcmode="lin" valueType="num">
                                      <p:cBhvr additive="base">
                                        <p:cTn id="8" dur="500" fill="hold"/>
                                        <p:tgtEl>
                                          <p:spTgt spid="4014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1414"/>
                                        </p:tgtEl>
                                        <p:attrNameLst>
                                          <p:attrName>style.visibility</p:attrName>
                                        </p:attrNameLst>
                                      </p:cBhvr>
                                      <p:to>
                                        <p:strVal val="visible"/>
                                      </p:to>
                                    </p:set>
                                    <p:anim calcmode="lin" valueType="num">
                                      <p:cBhvr additive="base">
                                        <p:cTn id="13" dur="500" fill="hold"/>
                                        <p:tgtEl>
                                          <p:spTgt spid="401414"/>
                                        </p:tgtEl>
                                        <p:attrNameLst>
                                          <p:attrName>ppt_x</p:attrName>
                                        </p:attrNameLst>
                                      </p:cBhvr>
                                      <p:tavLst>
                                        <p:tav tm="0">
                                          <p:val>
                                            <p:strVal val="#ppt_x"/>
                                          </p:val>
                                        </p:tav>
                                        <p:tav tm="100000">
                                          <p:val>
                                            <p:strVal val="#ppt_x"/>
                                          </p:val>
                                        </p:tav>
                                      </p:tavLst>
                                    </p:anim>
                                    <p:anim calcmode="lin" valueType="num">
                                      <p:cBhvr additive="base">
                                        <p:cTn id="14" dur="500" fill="hold"/>
                                        <p:tgtEl>
                                          <p:spTgt spid="4014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401414"/>
                                        </p:tgtEl>
                                        <p:attrNameLst>
                                          <p:attrName>ppt_x</p:attrName>
                                        </p:attrNameLst>
                                      </p:cBhvr>
                                      <p:tavLst>
                                        <p:tav tm="0">
                                          <p:val>
                                            <p:strVal val="ppt_x"/>
                                          </p:val>
                                        </p:tav>
                                        <p:tav tm="100000">
                                          <p:val>
                                            <p:strVal val="ppt_x"/>
                                          </p:val>
                                        </p:tav>
                                      </p:tavLst>
                                    </p:anim>
                                    <p:anim calcmode="lin" valueType="num">
                                      <p:cBhvr additive="base">
                                        <p:cTn id="19" dur="500"/>
                                        <p:tgtEl>
                                          <p:spTgt spid="401414"/>
                                        </p:tgtEl>
                                        <p:attrNameLst>
                                          <p:attrName>ppt_y</p:attrName>
                                        </p:attrNameLst>
                                      </p:cBhvr>
                                      <p:tavLst>
                                        <p:tav tm="0">
                                          <p:val>
                                            <p:strVal val="ppt_y"/>
                                          </p:val>
                                        </p:tav>
                                        <p:tav tm="100000">
                                          <p:val>
                                            <p:strVal val="1+ppt_h/2"/>
                                          </p:val>
                                        </p:tav>
                                      </p:tavLst>
                                    </p:anim>
                                    <p:set>
                                      <p:cBhvr>
                                        <p:cTn id="20" dur="1" fill="hold">
                                          <p:stCondLst>
                                            <p:cond delay="499"/>
                                          </p:stCondLst>
                                        </p:cTn>
                                        <p:tgtEl>
                                          <p:spTgt spid="4014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1418"/>
                                        </p:tgtEl>
                                        <p:attrNameLst>
                                          <p:attrName>style.visibility</p:attrName>
                                        </p:attrNameLst>
                                      </p:cBhvr>
                                      <p:to>
                                        <p:strVal val="visible"/>
                                      </p:to>
                                    </p:set>
                                    <p:anim calcmode="lin" valueType="num">
                                      <p:cBhvr additive="base">
                                        <p:cTn id="25" dur="500" fill="hold"/>
                                        <p:tgtEl>
                                          <p:spTgt spid="401418"/>
                                        </p:tgtEl>
                                        <p:attrNameLst>
                                          <p:attrName>ppt_x</p:attrName>
                                        </p:attrNameLst>
                                      </p:cBhvr>
                                      <p:tavLst>
                                        <p:tav tm="0">
                                          <p:val>
                                            <p:strVal val="#ppt_x"/>
                                          </p:val>
                                        </p:tav>
                                        <p:tav tm="100000">
                                          <p:val>
                                            <p:strVal val="#ppt_x"/>
                                          </p:val>
                                        </p:tav>
                                      </p:tavLst>
                                    </p:anim>
                                    <p:anim calcmode="lin" valueType="num">
                                      <p:cBhvr additive="base">
                                        <p:cTn id="26" dur="500" fill="hold"/>
                                        <p:tgtEl>
                                          <p:spTgt spid="4014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1419"/>
                                        </p:tgtEl>
                                        <p:attrNameLst>
                                          <p:attrName>style.visibility</p:attrName>
                                        </p:attrNameLst>
                                      </p:cBhvr>
                                      <p:to>
                                        <p:strVal val="visible"/>
                                      </p:to>
                                    </p:set>
                                    <p:anim calcmode="lin" valueType="num">
                                      <p:cBhvr additive="base">
                                        <p:cTn id="31" dur="500" fill="hold"/>
                                        <p:tgtEl>
                                          <p:spTgt spid="401419"/>
                                        </p:tgtEl>
                                        <p:attrNameLst>
                                          <p:attrName>ppt_x</p:attrName>
                                        </p:attrNameLst>
                                      </p:cBhvr>
                                      <p:tavLst>
                                        <p:tav tm="0">
                                          <p:val>
                                            <p:strVal val="#ppt_x"/>
                                          </p:val>
                                        </p:tav>
                                        <p:tav tm="100000">
                                          <p:val>
                                            <p:strVal val="#ppt_x"/>
                                          </p:val>
                                        </p:tav>
                                      </p:tavLst>
                                    </p:anim>
                                    <p:anim calcmode="lin" valueType="num">
                                      <p:cBhvr additive="base">
                                        <p:cTn id="32" dur="500" fill="hold"/>
                                        <p:tgtEl>
                                          <p:spTgt spid="4014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401419"/>
                                        </p:tgtEl>
                                        <p:attrNameLst>
                                          <p:attrName>ppt_x</p:attrName>
                                        </p:attrNameLst>
                                      </p:cBhvr>
                                      <p:tavLst>
                                        <p:tav tm="0">
                                          <p:val>
                                            <p:strVal val="ppt_x"/>
                                          </p:val>
                                        </p:tav>
                                        <p:tav tm="100000">
                                          <p:val>
                                            <p:strVal val="ppt_x"/>
                                          </p:val>
                                        </p:tav>
                                      </p:tavLst>
                                    </p:anim>
                                    <p:anim calcmode="lin" valueType="num">
                                      <p:cBhvr additive="base">
                                        <p:cTn id="37" dur="500"/>
                                        <p:tgtEl>
                                          <p:spTgt spid="401419"/>
                                        </p:tgtEl>
                                        <p:attrNameLst>
                                          <p:attrName>ppt_y</p:attrName>
                                        </p:attrNameLst>
                                      </p:cBhvr>
                                      <p:tavLst>
                                        <p:tav tm="0">
                                          <p:val>
                                            <p:strVal val="ppt_y"/>
                                          </p:val>
                                        </p:tav>
                                        <p:tav tm="100000">
                                          <p:val>
                                            <p:strVal val="1+ppt_h/2"/>
                                          </p:val>
                                        </p:tav>
                                      </p:tavLst>
                                    </p:anim>
                                    <p:set>
                                      <p:cBhvr>
                                        <p:cTn id="38" dur="1" fill="hold">
                                          <p:stCondLst>
                                            <p:cond delay="499"/>
                                          </p:stCondLst>
                                        </p:cTn>
                                        <p:tgtEl>
                                          <p:spTgt spid="4014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401415"/>
                                        </p:tgtEl>
                                        <p:attrNameLst>
                                          <p:attrName>style.visibility</p:attrName>
                                        </p:attrNameLst>
                                      </p:cBhvr>
                                      <p:to>
                                        <p:strVal val="visible"/>
                                      </p:to>
                                    </p:set>
                                    <p:animEffect transition="in" filter="strips(downRight)">
                                      <p:cBhvr>
                                        <p:cTn id="43" dur="500"/>
                                        <p:tgtEl>
                                          <p:spTgt spid="401415"/>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xit" presetSubtype="12" fill="hold" grpId="1" nodeType="clickEffect">
                                  <p:stCondLst>
                                    <p:cond delay="0"/>
                                  </p:stCondLst>
                                  <p:childTnLst>
                                    <p:animEffect transition="out" filter="strips(downLeft)">
                                      <p:cBhvr>
                                        <p:cTn id="47" dur="500"/>
                                        <p:tgtEl>
                                          <p:spTgt spid="401415"/>
                                        </p:tgtEl>
                                      </p:cBhvr>
                                    </p:animEffect>
                                    <p:set>
                                      <p:cBhvr>
                                        <p:cTn id="48" dur="1" fill="hold">
                                          <p:stCondLst>
                                            <p:cond delay="499"/>
                                          </p:stCondLst>
                                        </p:cTn>
                                        <p:tgtEl>
                                          <p:spTgt spid="4014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grpId="0" nodeType="clickEffect">
                                  <p:stCondLst>
                                    <p:cond delay="0"/>
                                  </p:stCondLst>
                                  <p:childTnLst>
                                    <p:set>
                                      <p:cBhvr>
                                        <p:cTn id="52" dur="1" fill="hold">
                                          <p:stCondLst>
                                            <p:cond delay="0"/>
                                          </p:stCondLst>
                                        </p:cTn>
                                        <p:tgtEl>
                                          <p:spTgt spid="401416"/>
                                        </p:tgtEl>
                                        <p:attrNameLst>
                                          <p:attrName>style.visibility</p:attrName>
                                        </p:attrNameLst>
                                      </p:cBhvr>
                                      <p:to>
                                        <p:strVal val="visible"/>
                                      </p:to>
                                    </p:set>
                                    <p:animEffect transition="in" filter="strips(downRight)">
                                      <p:cBhvr>
                                        <p:cTn id="53" dur="500"/>
                                        <p:tgtEl>
                                          <p:spTgt spid="401416"/>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xit" presetSubtype="12" fill="hold" grpId="1" nodeType="clickEffect">
                                  <p:stCondLst>
                                    <p:cond delay="0"/>
                                  </p:stCondLst>
                                  <p:childTnLst>
                                    <p:animEffect transition="out" filter="strips(downLeft)">
                                      <p:cBhvr>
                                        <p:cTn id="57" dur="500"/>
                                        <p:tgtEl>
                                          <p:spTgt spid="401416"/>
                                        </p:tgtEl>
                                      </p:cBhvr>
                                    </p:animEffect>
                                    <p:set>
                                      <p:cBhvr>
                                        <p:cTn id="58" dur="1" fill="hold">
                                          <p:stCondLst>
                                            <p:cond delay="499"/>
                                          </p:stCondLst>
                                        </p:cTn>
                                        <p:tgtEl>
                                          <p:spTgt spid="40141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grpId="0" nodeType="clickEffect">
                                  <p:stCondLst>
                                    <p:cond delay="0"/>
                                  </p:stCondLst>
                                  <p:childTnLst>
                                    <p:set>
                                      <p:cBhvr>
                                        <p:cTn id="62" dur="1" fill="hold">
                                          <p:stCondLst>
                                            <p:cond delay="0"/>
                                          </p:stCondLst>
                                        </p:cTn>
                                        <p:tgtEl>
                                          <p:spTgt spid="401417"/>
                                        </p:tgtEl>
                                        <p:attrNameLst>
                                          <p:attrName>style.visibility</p:attrName>
                                        </p:attrNameLst>
                                      </p:cBhvr>
                                      <p:to>
                                        <p:strVal val="visible"/>
                                      </p:to>
                                    </p:set>
                                    <p:animEffect transition="in" filter="strips(downRight)">
                                      <p:cBhvr>
                                        <p:cTn id="63" dur="500"/>
                                        <p:tgtEl>
                                          <p:spTgt spid="401417"/>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xit" presetSubtype="12" fill="hold" grpId="1" nodeType="clickEffect">
                                  <p:stCondLst>
                                    <p:cond delay="0"/>
                                  </p:stCondLst>
                                  <p:childTnLst>
                                    <p:animEffect transition="out" filter="strips(downLeft)">
                                      <p:cBhvr>
                                        <p:cTn id="67" dur="500"/>
                                        <p:tgtEl>
                                          <p:spTgt spid="401417"/>
                                        </p:tgtEl>
                                      </p:cBhvr>
                                    </p:animEffect>
                                    <p:set>
                                      <p:cBhvr>
                                        <p:cTn id="68" dur="1" fill="hold">
                                          <p:stCondLst>
                                            <p:cond delay="499"/>
                                          </p:stCondLst>
                                        </p:cTn>
                                        <p:tgtEl>
                                          <p:spTgt spid="4014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p:bldP spid="401414" grpId="0" animBg="1"/>
      <p:bldP spid="401414" grpId="1" animBg="1"/>
      <p:bldP spid="401415" grpId="0" animBg="1"/>
      <p:bldP spid="401415" grpId="1" animBg="1"/>
      <p:bldP spid="401416" grpId="0" animBg="1"/>
      <p:bldP spid="401416" grpId="1" animBg="1"/>
      <p:bldP spid="401417" grpId="0" animBg="1"/>
      <p:bldP spid="401417" grpId="1"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775EB736-1B23-47D5-8776-88580C907C74}" type="datetime1">
              <a:rPr lang="zh-CN" altLang="en-US"/>
            </a:fld>
            <a:endParaRPr lang="en-US" altLang="zh-CN"/>
          </a:p>
        </p:txBody>
      </p:sp>
      <p:sp>
        <p:nvSpPr>
          <p:cNvPr id="7" name="灯片编号占位符 4"/>
          <p:cNvSpPr>
            <a:spLocks noGrp="1"/>
          </p:cNvSpPr>
          <p:nvPr>
            <p:ph type="sldNum" sz="quarter" idx="11"/>
          </p:nvPr>
        </p:nvSpPr>
        <p:spPr/>
        <p:txBody>
          <a:bodyPr/>
          <a:lstStyle/>
          <a:p>
            <a:fld id="{3D7101F7-B4B9-4F18-8FB3-B8340B45D840}" type="slidenum">
              <a:rPr lang="en-US" altLang="zh-CN"/>
            </a:fld>
            <a:endParaRPr lang="en-US" altLang="zh-CN"/>
          </a:p>
        </p:txBody>
      </p:sp>
      <p:sp>
        <p:nvSpPr>
          <p:cNvPr id="462850" name="Rectangle 2"/>
          <p:cNvSpPr>
            <a:spLocks noGrp="1" noChangeArrowheads="1"/>
          </p:cNvSpPr>
          <p:nvPr>
            <p:ph type="title"/>
          </p:nvPr>
        </p:nvSpPr>
        <p:spPr>
          <a:xfrm>
            <a:off x="1371600" y="0"/>
            <a:ext cx="7772400" cy="685800"/>
          </a:xfrm>
        </p:spPr>
        <p:txBody>
          <a:bodyPr/>
          <a:lstStyle/>
          <a:p>
            <a:r>
              <a:rPr lang="zh-CN" altLang="en-US">
                <a:solidFill>
                  <a:srgbClr val="A50021"/>
                </a:solidFill>
              </a:rPr>
              <a:t>状态图的工具支持</a:t>
            </a:r>
            <a:endParaRPr lang="zh-CN" altLang="en-US">
              <a:solidFill>
                <a:srgbClr val="A50021"/>
              </a:solidFill>
            </a:endParaRPr>
          </a:p>
        </p:txBody>
      </p:sp>
      <p:sp>
        <p:nvSpPr>
          <p:cNvPr id="462851" name="Rectangle 3"/>
          <p:cNvSpPr>
            <a:spLocks noGrp="1" noChangeArrowheads="1"/>
          </p:cNvSpPr>
          <p:nvPr>
            <p:ph type="body" idx="1"/>
          </p:nvPr>
        </p:nvSpPr>
        <p:spPr>
          <a:xfrm>
            <a:off x="685800" y="1052513"/>
            <a:ext cx="7772400" cy="700087"/>
          </a:xfrm>
        </p:spPr>
        <p:txBody>
          <a:bodyPr/>
          <a:lstStyle/>
          <a:p>
            <a:r>
              <a:rPr lang="zh-CN" altLang="en-US">
                <a:solidFill>
                  <a:srgbClr val="0000FF"/>
                </a:solidFill>
              </a:rPr>
              <a:t>正向工程：根据状态图生成代码。例：</a:t>
            </a:r>
            <a:endParaRPr lang="zh-CN" altLang="en-US"/>
          </a:p>
        </p:txBody>
      </p:sp>
      <p:pic>
        <p:nvPicPr>
          <p:cNvPr id="462852" name="Picture 4"/>
          <p:cNvPicPr>
            <a:picLocks noGrp="1" noChangeAspect="1" noChangeArrowheads="1"/>
          </p:cNvPicPr>
          <p:nvPr>
            <p:ph sz="half" idx="4294967295"/>
          </p:nvPr>
        </p:nvPicPr>
        <p:blipFill>
          <a:blip r:embed="rId1" cstate="print"/>
          <a:srcRect/>
          <a:stretch>
            <a:fillRect/>
          </a:stretch>
        </p:blipFill>
        <p:spPr>
          <a:xfrm>
            <a:off x="685800" y="1676400"/>
            <a:ext cx="7902575" cy="3702050"/>
          </a:xfrm>
          <a:noFill/>
        </p:spPr>
      </p:pic>
      <p:sp>
        <p:nvSpPr>
          <p:cNvPr id="462853" name="AutoShape 5"/>
          <p:cNvSpPr>
            <a:spLocks noChangeArrowheads="1"/>
          </p:cNvSpPr>
          <p:nvPr/>
        </p:nvSpPr>
        <p:spPr bwMode="auto">
          <a:xfrm rot="5400000">
            <a:off x="4191000" y="5486400"/>
            <a:ext cx="9144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462852"/>
                                        </p:tgtEl>
                                        <p:attrNameLst>
                                          <p:attrName>style.visibility</p:attrName>
                                        </p:attrNameLst>
                                      </p:cBhvr>
                                      <p:to>
                                        <p:strVal val="visible"/>
                                      </p:to>
                                    </p:set>
                                    <p:anim to="" calcmode="lin" valueType="num">
                                      <p:cBhvr>
                                        <p:cTn id="7" dur="1" fill="hold"/>
                                        <p:tgtEl>
                                          <p:spTgt spid="46285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62853"/>
                                        </p:tgtEl>
                                        <p:attrNameLst>
                                          <p:attrName>style.visibility</p:attrName>
                                        </p:attrNameLst>
                                      </p:cBhvr>
                                      <p:to>
                                        <p:strVal val="visible"/>
                                      </p:to>
                                    </p:set>
                                    <p:anim to="" calcmode="lin" valueType="num">
                                      <p:cBhvr>
                                        <p:cTn id="12" dur="1" fill="hold"/>
                                        <p:tgtEl>
                                          <p:spTgt spid="46285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3"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2D8D270-8127-40D7-941C-2A843F90E8FE}" type="datetime1">
              <a:rPr lang="zh-CN" altLang="en-US"/>
            </a:fld>
            <a:endParaRPr lang="en-US" altLang="zh-CN"/>
          </a:p>
        </p:txBody>
      </p:sp>
      <p:sp>
        <p:nvSpPr>
          <p:cNvPr id="7" name="灯片编号占位符 4"/>
          <p:cNvSpPr>
            <a:spLocks noGrp="1"/>
          </p:cNvSpPr>
          <p:nvPr>
            <p:ph type="sldNum" sz="quarter" idx="11"/>
          </p:nvPr>
        </p:nvSpPr>
        <p:spPr/>
        <p:txBody>
          <a:bodyPr/>
          <a:lstStyle/>
          <a:p>
            <a:fld id="{F52B01DC-EB04-4629-AAE2-FBB6D356E10E}" type="slidenum">
              <a:rPr lang="en-US" altLang="zh-CN"/>
            </a:fld>
            <a:endParaRPr lang="en-US" altLang="zh-CN"/>
          </a:p>
        </p:txBody>
      </p:sp>
      <p:sp>
        <p:nvSpPr>
          <p:cNvPr id="463874" name="Text Box 2"/>
          <p:cNvSpPr txBox="1">
            <a:spLocks noChangeArrowheads="1"/>
          </p:cNvSpPr>
          <p:nvPr/>
        </p:nvSpPr>
        <p:spPr bwMode="auto">
          <a:xfrm>
            <a:off x="34925" y="98425"/>
            <a:ext cx="4384675" cy="6426200"/>
          </a:xfrm>
          <a:prstGeom prst="rect">
            <a:avLst/>
          </a:prstGeom>
          <a:solidFill>
            <a:schemeClr val="accent1"/>
          </a:solidFill>
          <a:ln w="9525">
            <a:noFill/>
            <a:miter lim="800000"/>
          </a:ln>
          <a:effectLst/>
        </p:spPr>
        <p:txBody>
          <a:bodyPr>
            <a:spAutoFit/>
          </a:bodyPr>
          <a:lstStyle/>
          <a:p>
            <a:pPr algn="l">
              <a:lnSpc>
                <a:spcPct val="90000"/>
              </a:lnSpc>
            </a:pPr>
            <a:r>
              <a:rPr kumimoji="1" lang="en-US" altLang="zh-CN" sz="2200">
                <a:latin typeface="Times New Roman" panose="02020603050405020304" pitchFamily="18" charset="0"/>
              </a:rPr>
              <a:t>class MessageParser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public boolean put(char c)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switch (state)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case Waiting:</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if (c == '&lt;')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state = GettingToken;</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token = new StringBuffer();</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body = new StringBuffer();</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break;</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case GettingToken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if (c == '&gt;')</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state = GettingBody;</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else</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token.append(c);</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break;</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case GettingBody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if (c == ';')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state = Waiting;</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return true;</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a:t>
            </a:r>
            <a:endParaRPr kumimoji="1" lang="en-US" altLang="zh-CN" sz="2200">
              <a:latin typeface="Times New Roman" panose="02020603050405020304" pitchFamily="18" charset="0"/>
            </a:endParaRPr>
          </a:p>
        </p:txBody>
      </p:sp>
      <p:sp>
        <p:nvSpPr>
          <p:cNvPr id="463875" name="Text Box 3"/>
          <p:cNvSpPr txBox="1">
            <a:spLocks noChangeArrowheads="1"/>
          </p:cNvSpPr>
          <p:nvPr/>
        </p:nvSpPr>
        <p:spPr bwMode="auto">
          <a:xfrm>
            <a:off x="4500563" y="80963"/>
            <a:ext cx="4643437" cy="5219700"/>
          </a:xfrm>
          <a:prstGeom prst="rect">
            <a:avLst/>
          </a:prstGeom>
          <a:solidFill>
            <a:schemeClr val="accent1"/>
          </a:solidFill>
          <a:ln w="9525">
            <a:noFill/>
            <a:miter lim="800000"/>
          </a:ln>
          <a:effectLst/>
        </p:spPr>
        <p:txBody>
          <a:bodyPr>
            <a:spAutoFit/>
          </a:bodyPr>
          <a:lstStyle/>
          <a:p>
            <a:pPr algn="l">
              <a:lnSpc>
                <a:spcPct val="90000"/>
              </a:lnSpc>
            </a:pPr>
            <a:r>
              <a:rPr kumimoji="1" lang="en-US" altLang="zh-CN" sz="2200">
                <a:latin typeface="Times New Roman" panose="02020603050405020304" pitchFamily="18" charset="0"/>
              </a:rPr>
              <a:t>            else</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body.append(c);</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return false;</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public StringBuffer getToken()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return token;</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public StringBuffer getBody() {</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    return body;</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private final static int Waiting = 0;</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private final static int GettingToken = 1;</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private final static int GettingBody = 2;</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private int state = Waiting;</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private StringBuffer token, body;</a:t>
            </a:r>
            <a:endParaRPr kumimoji="1" lang="en-US" altLang="zh-CN" sz="2200">
              <a:latin typeface="Times New Roman" panose="02020603050405020304" pitchFamily="18" charset="0"/>
            </a:endParaRPr>
          </a:p>
          <a:p>
            <a:pPr algn="l">
              <a:lnSpc>
                <a:spcPct val="90000"/>
              </a:lnSpc>
            </a:pPr>
            <a:r>
              <a:rPr kumimoji="1" lang="en-US" altLang="zh-CN" sz="2200">
                <a:latin typeface="Times New Roman" panose="02020603050405020304" pitchFamily="18" charset="0"/>
              </a:rPr>
              <a:t>}</a:t>
            </a:r>
            <a:endParaRPr kumimoji="1" lang="en-US" altLang="zh-CN" sz="2200">
              <a:latin typeface="Times New Roman" panose="02020603050405020304" pitchFamily="18" charset="0"/>
            </a:endParaRPr>
          </a:p>
        </p:txBody>
      </p:sp>
      <p:sp>
        <p:nvSpPr>
          <p:cNvPr id="463876" name="Line 4"/>
          <p:cNvSpPr>
            <a:spLocks noChangeShapeType="1"/>
          </p:cNvSpPr>
          <p:nvPr/>
        </p:nvSpPr>
        <p:spPr bwMode="auto">
          <a:xfrm>
            <a:off x="4427538" y="26988"/>
            <a:ext cx="0" cy="6858000"/>
          </a:xfrm>
          <a:prstGeom prst="line">
            <a:avLst/>
          </a:prstGeom>
          <a:noFill/>
          <a:ln w="38100">
            <a:solidFill>
              <a:srgbClr val="00CC99"/>
            </a:solidFill>
            <a:prstDash val="dash"/>
            <a:round/>
          </a:ln>
          <a:effectLst/>
        </p:spPr>
        <p:txBody>
          <a:bodyPr/>
          <a:lstStyle/>
          <a:p>
            <a:endParaRPr lang="zh-CN" altLang="en-US"/>
          </a:p>
        </p:txBody>
      </p:sp>
      <p:sp>
        <p:nvSpPr>
          <p:cNvPr id="463879" name="Rectangle 7"/>
          <p:cNvSpPr>
            <a:spLocks noChangeArrowheads="1"/>
          </p:cNvSpPr>
          <p:nvPr/>
        </p:nvSpPr>
        <p:spPr bwMode="auto">
          <a:xfrm>
            <a:off x="4251325" y="3108325"/>
            <a:ext cx="641350" cy="641350"/>
          </a:xfrm>
          <a:prstGeom prst="rect">
            <a:avLst/>
          </a:prstGeom>
          <a:noFill/>
          <a:ln w="9525">
            <a:noFill/>
            <a:miter lim="800000"/>
          </a:ln>
          <a:effectLst/>
        </p:spPr>
        <p:txBody>
          <a:bodyPr wrap="none">
            <a:spAutoFit/>
          </a:bodyPr>
          <a:lstStyle/>
          <a:p>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463874"/>
                                        </p:tgtEl>
                                        <p:attrNameLst>
                                          <p:attrName>style.visibility</p:attrName>
                                        </p:attrNameLst>
                                      </p:cBhvr>
                                      <p:to>
                                        <p:strVal val="visible"/>
                                      </p:to>
                                    </p:set>
                                    <p:anim to="" calcmode="lin" valueType="num">
                                      <p:cBhvr>
                                        <p:cTn id="7" dur="1" fill="hold"/>
                                        <p:tgtEl>
                                          <p:spTgt spid="463874"/>
                                        </p:tgtEl>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463875"/>
                                        </p:tgtEl>
                                        <p:attrNameLst>
                                          <p:attrName>style.visibility</p:attrName>
                                        </p:attrNameLst>
                                      </p:cBhvr>
                                      <p:to>
                                        <p:strVal val="visible"/>
                                      </p:to>
                                    </p:set>
                                    <p:anim to="" calcmode="lin" valueType="num">
                                      <p:cBhvr>
                                        <p:cTn id="11" dur="1" fill="hold"/>
                                        <p:tgtEl>
                                          <p:spTgt spid="46387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4" grpId="0" animBg="1"/>
      <p:bldP spid="46387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日期占位符 3"/>
          <p:cNvSpPr>
            <a:spLocks noGrp="1"/>
          </p:cNvSpPr>
          <p:nvPr>
            <p:ph type="dt" sz="half" idx="10"/>
          </p:nvPr>
        </p:nvSpPr>
        <p:spPr/>
        <p:txBody>
          <a:bodyPr/>
          <a:lstStyle/>
          <a:p>
            <a:fld id="{F64A7CEF-6366-4357-9CD4-44CCB8887509}" type="datetime1">
              <a:rPr lang="zh-CN" altLang="en-US"/>
            </a:fld>
            <a:endParaRPr lang="en-US" altLang="zh-CN"/>
          </a:p>
        </p:txBody>
      </p:sp>
      <p:sp>
        <p:nvSpPr>
          <p:cNvPr id="39" name="灯片编号占位符 4"/>
          <p:cNvSpPr>
            <a:spLocks noGrp="1"/>
          </p:cNvSpPr>
          <p:nvPr>
            <p:ph type="sldNum" sz="quarter" idx="11"/>
          </p:nvPr>
        </p:nvSpPr>
        <p:spPr/>
        <p:txBody>
          <a:bodyPr/>
          <a:lstStyle/>
          <a:p>
            <a:fld id="{B2076356-2A46-466C-B40F-776440191014}" type="slidenum">
              <a:rPr lang="en-US" altLang="zh-CN"/>
            </a:fld>
            <a:endParaRPr lang="en-US" altLang="zh-CN"/>
          </a:p>
        </p:txBody>
      </p:sp>
      <p:sp>
        <p:nvSpPr>
          <p:cNvPr id="477186" name="Rectangle 2"/>
          <p:cNvSpPr>
            <a:spLocks noGrp="1" noChangeArrowheads="1"/>
          </p:cNvSpPr>
          <p:nvPr>
            <p:ph type="body" idx="1"/>
          </p:nvPr>
        </p:nvSpPr>
        <p:spPr>
          <a:xfrm>
            <a:off x="2590800" y="6096000"/>
            <a:ext cx="5257800" cy="457200"/>
          </a:xfrm>
          <a:solidFill>
            <a:srgbClr val="FF0000"/>
          </a:solidFill>
          <a:ln w="31750" cap="flat" algn="ctr">
            <a:solidFill>
              <a:srgbClr val="FF0000"/>
            </a:solidFill>
          </a:ln>
        </p:spPr>
        <p:txBody>
          <a:bodyPr wrap="none" anchor="ctr"/>
          <a:lstStyle/>
          <a:p>
            <a:pPr marL="0" indent="0" algn="ctr" eaLnBrk="0" hangingPunct="0">
              <a:lnSpc>
                <a:spcPct val="90000"/>
              </a:lnSpc>
              <a:spcBef>
                <a:spcPct val="0"/>
              </a:spcBef>
              <a:buClrTx/>
              <a:buSzTx/>
              <a:buFontTx/>
              <a:buNone/>
            </a:pPr>
            <a:r>
              <a:rPr kumimoji="1" lang="zh-CN" altLang="en-US" sz="2400">
                <a:solidFill>
                  <a:schemeClr val="bg1"/>
                </a:solidFill>
              </a:rPr>
              <a:t>打印机软件的</a:t>
            </a:r>
            <a:r>
              <a:rPr kumimoji="1" lang="en-US" altLang="zh-CN" sz="2400">
                <a:solidFill>
                  <a:schemeClr val="bg1"/>
                </a:solidFill>
              </a:rPr>
              <a:t>STD</a:t>
            </a:r>
            <a:r>
              <a:rPr kumimoji="1" lang="zh-CN" altLang="en-US" sz="2400">
                <a:solidFill>
                  <a:schemeClr val="bg1"/>
                </a:solidFill>
              </a:rPr>
              <a:t>（状态变迁图）</a:t>
            </a:r>
            <a:endParaRPr kumimoji="1" lang="zh-CN" altLang="en-US" sz="2400">
              <a:solidFill>
                <a:schemeClr val="bg1"/>
              </a:solidFill>
            </a:endParaRPr>
          </a:p>
        </p:txBody>
      </p:sp>
      <p:sp>
        <p:nvSpPr>
          <p:cNvPr id="477187" name="Rectangle 3"/>
          <p:cNvSpPr>
            <a:spLocks noChangeArrowheads="1"/>
          </p:cNvSpPr>
          <p:nvPr/>
        </p:nvSpPr>
        <p:spPr bwMode="auto">
          <a:xfrm>
            <a:off x="762000" y="3259138"/>
            <a:ext cx="1828800" cy="685800"/>
          </a:xfrm>
          <a:prstGeom prst="rect">
            <a:avLst/>
          </a:prstGeom>
          <a:solidFill>
            <a:srgbClr val="CCFFFF"/>
          </a:solidFill>
          <a:ln w="31750" algn="ctr">
            <a:solidFill>
              <a:schemeClr val="bg2"/>
            </a:solidFill>
            <a:miter lim="800000"/>
          </a:ln>
          <a:effectLst/>
        </p:spPr>
        <p:txBody>
          <a:bodyPr wrap="none" anchor="ctr"/>
          <a:lstStyle/>
          <a:p>
            <a:pPr eaLnBrk="0" hangingPunct="0"/>
            <a:r>
              <a:rPr kumimoji="1" lang="zh-CN" altLang="en-US" sz="2400" b="1">
                <a:solidFill>
                  <a:srgbClr val="CC0000"/>
                </a:solidFill>
                <a:ea typeface="黑体" panose="02010609060101010101" charset="-122"/>
              </a:rPr>
              <a:t>进行打印</a:t>
            </a:r>
            <a:endParaRPr kumimoji="1" lang="zh-CN" altLang="en-US" sz="2400" b="1">
              <a:solidFill>
                <a:srgbClr val="CC0000"/>
              </a:solidFill>
              <a:ea typeface="黑体" panose="02010609060101010101" charset="-122"/>
            </a:endParaRPr>
          </a:p>
        </p:txBody>
      </p:sp>
      <p:sp>
        <p:nvSpPr>
          <p:cNvPr id="477188" name="Rectangle 4"/>
          <p:cNvSpPr>
            <a:spLocks noChangeArrowheads="1"/>
          </p:cNvSpPr>
          <p:nvPr/>
        </p:nvSpPr>
        <p:spPr bwMode="auto">
          <a:xfrm>
            <a:off x="3429000" y="5164138"/>
            <a:ext cx="1828800" cy="685800"/>
          </a:xfrm>
          <a:prstGeom prst="rect">
            <a:avLst/>
          </a:prstGeom>
          <a:solidFill>
            <a:srgbClr val="CCFFFF"/>
          </a:solidFill>
          <a:ln w="31750" algn="ctr">
            <a:solidFill>
              <a:schemeClr val="bg2"/>
            </a:solidFill>
            <a:miter lim="800000"/>
          </a:ln>
          <a:effectLst/>
        </p:spPr>
        <p:txBody>
          <a:bodyPr wrap="none" anchor="ctr"/>
          <a:lstStyle/>
          <a:p>
            <a:pPr eaLnBrk="0" hangingPunct="0"/>
            <a:r>
              <a:rPr kumimoji="1" lang="zh-CN" altLang="en-US" sz="2400" b="1">
                <a:solidFill>
                  <a:srgbClr val="CC0000"/>
                </a:solidFill>
                <a:ea typeface="黑体" panose="02010609060101010101" charset="-122"/>
              </a:rPr>
              <a:t>诊断错误</a:t>
            </a:r>
            <a:endParaRPr kumimoji="1" lang="zh-CN" altLang="en-US" sz="2400" b="1">
              <a:solidFill>
                <a:srgbClr val="CC0000"/>
              </a:solidFill>
              <a:ea typeface="黑体" panose="02010609060101010101" charset="-122"/>
            </a:endParaRPr>
          </a:p>
        </p:txBody>
      </p:sp>
      <p:sp>
        <p:nvSpPr>
          <p:cNvPr id="477189" name="Rectangle 5"/>
          <p:cNvSpPr>
            <a:spLocks noChangeArrowheads="1"/>
          </p:cNvSpPr>
          <p:nvPr/>
        </p:nvSpPr>
        <p:spPr bwMode="auto">
          <a:xfrm>
            <a:off x="6096000" y="3259138"/>
            <a:ext cx="1828800" cy="685800"/>
          </a:xfrm>
          <a:prstGeom prst="rect">
            <a:avLst/>
          </a:prstGeom>
          <a:solidFill>
            <a:srgbClr val="CCFFFF"/>
          </a:solidFill>
          <a:ln w="31750">
            <a:solidFill>
              <a:schemeClr val="bg2"/>
            </a:solidFill>
            <a:miter lim="800000"/>
          </a:ln>
          <a:effectLst/>
        </p:spPr>
        <p:txBody>
          <a:bodyPr wrap="none" anchor="ctr"/>
          <a:lstStyle/>
          <a:p>
            <a:pPr eaLnBrk="0" hangingPunct="0"/>
            <a:r>
              <a:rPr kumimoji="1" lang="zh-CN" altLang="en-US" sz="2400" b="1">
                <a:solidFill>
                  <a:srgbClr val="CC0000"/>
                </a:solidFill>
                <a:ea typeface="黑体" panose="02010609060101010101" charset="-122"/>
              </a:rPr>
              <a:t>进纸</a:t>
            </a:r>
            <a:endParaRPr kumimoji="1" lang="zh-CN" altLang="en-US" sz="2400" b="1">
              <a:solidFill>
                <a:srgbClr val="CC0000"/>
              </a:solidFill>
              <a:ea typeface="黑体" panose="02010609060101010101" charset="-122"/>
            </a:endParaRPr>
          </a:p>
        </p:txBody>
      </p:sp>
      <p:sp>
        <p:nvSpPr>
          <p:cNvPr id="477190" name="Rectangle 6"/>
          <p:cNvSpPr>
            <a:spLocks noChangeArrowheads="1"/>
          </p:cNvSpPr>
          <p:nvPr/>
        </p:nvSpPr>
        <p:spPr bwMode="auto">
          <a:xfrm>
            <a:off x="3505200" y="1506538"/>
            <a:ext cx="1828800" cy="685800"/>
          </a:xfrm>
          <a:prstGeom prst="rect">
            <a:avLst/>
          </a:prstGeom>
          <a:solidFill>
            <a:srgbClr val="CCFFFF"/>
          </a:solidFill>
          <a:ln w="31750">
            <a:solidFill>
              <a:schemeClr val="bg2"/>
            </a:solidFill>
            <a:miter lim="800000"/>
          </a:ln>
          <a:effectLst/>
        </p:spPr>
        <p:txBody>
          <a:bodyPr wrap="none" anchor="ctr"/>
          <a:lstStyle/>
          <a:p>
            <a:pPr eaLnBrk="0" hangingPunct="0"/>
            <a:r>
              <a:rPr kumimoji="1" lang="zh-CN" altLang="en-US" sz="2400" b="1">
                <a:solidFill>
                  <a:srgbClr val="CC0000"/>
                </a:solidFill>
                <a:ea typeface="黑体" panose="02010609060101010101" charset="-122"/>
              </a:rPr>
              <a:t>等待命令</a:t>
            </a:r>
            <a:endParaRPr kumimoji="1" lang="zh-CN" altLang="en-US" sz="2400" b="1">
              <a:solidFill>
                <a:srgbClr val="CC0000"/>
              </a:solidFill>
              <a:ea typeface="黑体" panose="02010609060101010101" charset="-122"/>
            </a:endParaRPr>
          </a:p>
        </p:txBody>
      </p:sp>
      <p:grpSp>
        <p:nvGrpSpPr>
          <p:cNvPr id="477191" name="Group 7"/>
          <p:cNvGrpSpPr/>
          <p:nvPr/>
        </p:nvGrpSpPr>
        <p:grpSpPr bwMode="auto">
          <a:xfrm>
            <a:off x="755650" y="1849438"/>
            <a:ext cx="2736850" cy="1393825"/>
            <a:chOff x="476" y="1165"/>
            <a:chExt cx="1724" cy="878"/>
          </a:xfrm>
        </p:grpSpPr>
        <p:cxnSp>
          <p:nvCxnSpPr>
            <p:cNvPr id="477192" name="AutoShape 8"/>
            <p:cNvCxnSpPr>
              <a:cxnSpLocks noChangeShapeType="1"/>
              <a:stCxn id="477187" idx="0"/>
              <a:endCxn id="477190" idx="1"/>
            </p:cNvCxnSpPr>
            <p:nvPr/>
          </p:nvCxnSpPr>
          <p:spPr bwMode="auto">
            <a:xfrm rot="16200000">
              <a:off x="1188" y="1033"/>
              <a:ext cx="878" cy="1142"/>
            </a:xfrm>
            <a:prstGeom prst="bentConnector2">
              <a:avLst/>
            </a:prstGeom>
            <a:noFill/>
            <a:ln w="25400">
              <a:solidFill>
                <a:srgbClr val="0000FF"/>
              </a:solidFill>
              <a:miter lim="800000"/>
              <a:tailEnd type="triangle" w="med" len="med"/>
            </a:ln>
            <a:effectLst/>
          </p:spPr>
        </p:cxnSp>
        <p:sp>
          <p:nvSpPr>
            <p:cNvPr id="477193" name="Text Box 9"/>
            <p:cNvSpPr txBox="1">
              <a:spLocks noChangeArrowheads="1"/>
            </p:cNvSpPr>
            <p:nvPr/>
          </p:nvSpPr>
          <p:spPr bwMode="auto">
            <a:xfrm>
              <a:off x="476" y="1429"/>
              <a:ext cx="1724" cy="491"/>
            </a:xfrm>
            <a:prstGeom prst="rect">
              <a:avLst/>
            </a:prstGeom>
            <a:noFill/>
            <a:ln w="9525">
              <a:noFill/>
              <a:miter lim="800000"/>
            </a:ln>
            <a:effectLst/>
          </p:spPr>
          <p:txBody>
            <a:bodyPr>
              <a:spAutoFit/>
            </a:bodyPr>
            <a:lstStyle/>
            <a:p>
              <a:pPr eaLnBrk="0" hangingPunct="0">
                <a:spcBef>
                  <a:spcPct val="50000"/>
                </a:spcBef>
              </a:pPr>
              <a:r>
                <a:rPr kumimoji="1" lang="zh-CN" altLang="en-US" sz="1800" b="1">
                  <a:solidFill>
                    <a:srgbClr val="CC0000"/>
                  </a:solidFill>
                  <a:ea typeface="黑体" panose="02010609060101010101" charset="-122"/>
                </a:rPr>
                <a:t>完成</a:t>
              </a:r>
              <a:endParaRPr kumimoji="1" lang="zh-CN" altLang="en-US" sz="1800" b="1">
                <a:solidFill>
                  <a:srgbClr val="CC0000"/>
                </a:solidFill>
                <a:ea typeface="黑体" panose="02010609060101010101" charset="-122"/>
              </a:endParaRPr>
            </a:p>
            <a:p>
              <a:pPr eaLnBrk="0" hangingPunct="0">
                <a:spcBef>
                  <a:spcPct val="50000"/>
                </a:spcBef>
              </a:pPr>
              <a:r>
                <a:rPr kumimoji="1" lang="zh-CN" altLang="en-US" sz="1800" b="1">
                  <a:ea typeface="黑体" panose="02010609060101010101" charset="-122"/>
                </a:rPr>
                <a:t>调用加工“</a:t>
              </a:r>
              <a:r>
                <a:rPr kumimoji="1" lang="en-US" altLang="zh-CN" sz="1800" b="1">
                  <a:solidFill>
                    <a:srgbClr val="0000FF"/>
                  </a:solidFill>
                  <a:ea typeface="黑体" panose="02010609060101010101" charset="-122"/>
                </a:rPr>
                <a:t>1</a:t>
              </a:r>
              <a:r>
                <a:rPr kumimoji="1" lang="zh-CN" altLang="en-US" sz="1800" b="1">
                  <a:solidFill>
                    <a:srgbClr val="0000FF"/>
                  </a:solidFill>
                  <a:ea typeface="黑体" panose="02010609060101010101" charset="-122"/>
                </a:rPr>
                <a:t>接受输入</a:t>
              </a:r>
              <a:r>
                <a:rPr kumimoji="1" lang="zh-CN" altLang="en-US" sz="1800" b="1">
                  <a:ea typeface="黑体" panose="02010609060101010101" charset="-122"/>
                </a:rPr>
                <a:t>”</a:t>
              </a:r>
              <a:endParaRPr kumimoji="1" lang="zh-CN" altLang="en-US" sz="1800" b="1">
                <a:ea typeface="黑体" panose="02010609060101010101" charset="-122"/>
              </a:endParaRPr>
            </a:p>
          </p:txBody>
        </p:sp>
      </p:grpSp>
      <p:grpSp>
        <p:nvGrpSpPr>
          <p:cNvPr id="477194" name="Group 10"/>
          <p:cNvGrpSpPr/>
          <p:nvPr/>
        </p:nvGrpSpPr>
        <p:grpSpPr bwMode="auto">
          <a:xfrm>
            <a:off x="609600" y="973138"/>
            <a:ext cx="3810000" cy="2628900"/>
            <a:chOff x="384" y="613"/>
            <a:chExt cx="2400" cy="1656"/>
          </a:xfrm>
        </p:grpSpPr>
        <p:cxnSp>
          <p:nvCxnSpPr>
            <p:cNvPr id="477195" name="AutoShape 11"/>
            <p:cNvCxnSpPr>
              <a:cxnSpLocks noChangeShapeType="1"/>
              <a:stCxn id="477190" idx="0"/>
              <a:endCxn id="477187" idx="1"/>
            </p:cNvCxnSpPr>
            <p:nvPr/>
          </p:nvCxnSpPr>
          <p:spPr bwMode="auto">
            <a:xfrm rot="16200000" flipH="1" flipV="1">
              <a:off x="962" y="447"/>
              <a:ext cx="1330" cy="2314"/>
            </a:xfrm>
            <a:prstGeom prst="bentConnector4">
              <a:avLst>
                <a:gd name="adj1" fmla="val -10074"/>
                <a:gd name="adj2" fmla="val 105792"/>
              </a:avLst>
            </a:prstGeom>
            <a:noFill/>
            <a:ln w="25400">
              <a:solidFill>
                <a:srgbClr val="0000FF"/>
              </a:solidFill>
              <a:miter lim="800000"/>
              <a:tailEnd type="triangle" w="med" len="med"/>
            </a:ln>
            <a:effectLst/>
          </p:spPr>
        </p:cxnSp>
        <p:sp>
          <p:nvSpPr>
            <p:cNvPr id="477196" name="Text Box 12"/>
            <p:cNvSpPr txBox="1">
              <a:spLocks noChangeArrowheads="1"/>
            </p:cNvSpPr>
            <p:nvPr/>
          </p:nvSpPr>
          <p:spPr bwMode="auto">
            <a:xfrm>
              <a:off x="384" y="613"/>
              <a:ext cx="1770" cy="491"/>
            </a:xfrm>
            <a:prstGeom prst="rect">
              <a:avLst/>
            </a:prstGeom>
            <a:noFill/>
            <a:ln w="9525">
              <a:noFill/>
              <a:miter lim="800000"/>
            </a:ln>
            <a:effectLst/>
          </p:spPr>
          <p:txBody>
            <a:bodyPr>
              <a:spAutoFit/>
            </a:bodyPr>
            <a:lstStyle/>
            <a:p>
              <a:pPr eaLnBrk="0" hangingPunct="0">
                <a:spcBef>
                  <a:spcPct val="50000"/>
                </a:spcBef>
              </a:pPr>
              <a:r>
                <a:rPr kumimoji="1" lang="zh-CN" altLang="en-US" sz="1800" b="1">
                  <a:solidFill>
                    <a:srgbClr val="CC0000"/>
                  </a:solidFill>
                  <a:ea typeface="黑体" panose="02010609060101010101" charset="-122"/>
                </a:rPr>
                <a:t>开始</a:t>
              </a:r>
              <a:endParaRPr kumimoji="1" lang="zh-CN" altLang="en-US" sz="1800" b="1">
                <a:solidFill>
                  <a:srgbClr val="CC0000"/>
                </a:solidFill>
                <a:ea typeface="黑体" panose="02010609060101010101" charset="-122"/>
              </a:endParaRPr>
            </a:p>
            <a:p>
              <a:pPr eaLnBrk="0" hangingPunct="0">
                <a:spcBef>
                  <a:spcPct val="50000"/>
                </a:spcBef>
              </a:pPr>
              <a:r>
                <a:rPr kumimoji="1" lang="zh-CN" altLang="en-US" sz="1800" b="1">
                  <a:ea typeface="黑体" panose="02010609060101010101" charset="-122"/>
                </a:rPr>
                <a:t>调用加工“</a:t>
              </a:r>
              <a:r>
                <a:rPr kumimoji="1" lang="en-US" altLang="zh-CN" sz="1800" b="1">
                  <a:solidFill>
                    <a:srgbClr val="0000FF"/>
                  </a:solidFill>
                  <a:ea typeface="黑体" panose="02010609060101010101" charset="-122"/>
                </a:rPr>
                <a:t>2</a:t>
              </a:r>
              <a:r>
                <a:rPr kumimoji="1" lang="zh-CN" altLang="en-US" sz="1800" b="1">
                  <a:solidFill>
                    <a:srgbClr val="0000FF"/>
                  </a:solidFill>
                  <a:ea typeface="黑体" panose="02010609060101010101" charset="-122"/>
                </a:rPr>
                <a:t>管理打印</a:t>
              </a:r>
              <a:r>
                <a:rPr kumimoji="1" lang="zh-CN" altLang="en-US" sz="1800" b="1">
                  <a:ea typeface="黑体" panose="02010609060101010101" charset="-122"/>
                </a:rPr>
                <a:t>”</a:t>
              </a:r>
              <a:endParaRPr kumimoji="1" lang="zh-CN" altLang="en-US" sz="1800" b="1">
                <a:ea typeface="黑体" panose="02010609060101010101" charset="-122"/>
              </a:endParaRPr>
            </a:p>
          </p:txBody>
        </p:sp>
      </p:grpSp>
      <p:grpSp>
        <p:nvGrpSpPr>
          <p:cNvPr id="477197" name="Group 13"/>
          <p:cNvGrpSpPr/>
          <p:nvPr/>
        </p:nvGrpSpPr>
        <p:grpSpPr bwMode="auto">
          <a:xfrm>
            <a:off x="2606675" y="3602038"/>
            <a:ext cx="3473450" cy="817562"/>
            <a:chOff x="1642" y="2269"/>
            <a:chExt cx="2188" cy="515"/>
          </a:xfrm>
        </p:grpSpPr>
        <p:cxnSp>
          <p:nvCxnSpPr>
            <p:cNvPr id="477198" name="AutoShape 14"/>
            <p:cNvCxnSpPr>
              <a:cxnSpLocks noChangeShapeType="1"/>
              <a:stCxn id="477187" idx="3"/>
              <a:endCxn id="477189" idx="1"/>
            </p:cNvCxnSpPr>
            <p:nvPr/>
          </p:nvCxnSpPr>
          <p:spPr bwMode="auto">
            <a:xfrm>
              <a:off x="1642" y="2269"/>
              <a:ext cx="2188" cy="0"/>
            </a:xfrm>
            <a:prstGeom prst="straightConnector1">
              <a:avLst/>
            </a:prstGeom>
            <a:noFill/>
            <a:ln w="25400">
              <a:solidFill>
                <a:srgbClr val="0000FF"/>
              </a:solidFill>
              <a:round/>
              <a:tailEnd type="triangle" w="med" len="med"/>
            </a:ln>
            <a:effectLst/>
          </p:spPr>
        </p:cxnSp>
        <p:sp>
          <p:nvSpPr>
            <p:cNvPr id="477199" name="Text Box 15"/>
            <p:cNvSpPr txBox="1">
              <a:spLocks noChangeArrowheads="1"/>
            </p:cNvSpPr>
            <p:nvPr/>
          </p:nvSpPr>
          <p:spPr bwMode="auto">
            <a:xfrm>
              <a:off x="2016" y="2293"/>
              <a:ext cx="1494" cy="491"/>
            </a:xfrm>
            <a:prstGeom prst="rect">
              <a:avLst/>
            </a:prstGeom>
            <a:noFill/>
            <a:ln w="9525">
              <a:noFill/>
              <a:miter lim="800000"/>
            </a:ln>
            <a:effectLst/>
          </p:spPr>
          <p:txBody>
            <a:bodyPr>
              <a:spAutoFit/>
            </a:bodyPr>
            <a:lstStyle/>
            <a:p>
              <a:pPr eaLnBrk="0" hangingPunct="0">
                <a:spcBef>
                  <a:spcPct val="50000"/>
                </a:spcBef>
              </a:pPr>
              <a:r>
                <a:rPr kumimoji="1" lang="zh-CN" altLang="en-US" sz="1800" b="1">
                  <a:solidFill>
                    <a:srgbClr val="CC0000"/>
                  </a:solidFill>
                  <a:ea typeface="黑体" panose="02010609060101010101" charset="-122"/>
                </a:rPr>
                <a:t>缺纸</a:t>
              </a:r>
              <a:endParaRPr kumimoji="1" lang="zh-CN" altLang="en-US" sz="1800" b="1">
                <a:solidFill>
                  <a:srgbClr val="CC0000"/>
                </a:solidFill>
                <a:ea typeface="黑体" panose="02010609060101010101" charset="-122"/>
              </a:endParaRPr>
            </a:p>
            <a:p>
              <a:pPr eaLnBrk="0" hangingPunct="0">
                <a:spcBef>
                  <a:spcPct val="50000"/>
                </a:spcBef>
              </a:pPr>
              <a:r>
                <a:rPr kumimoji="1" lang="zh-CN" altLang="en-US" sz="1800" b="1">
                  <a:ea typeface="黑体" panose="02010609060101010101" charset="-122"/>
                </a:rPr>
                <a:t>调用加工“</a:t>
              </a:r>
              <a:r>
                <a:rPr kumimoji="1" lang="en-US" altLang="zh-CN" sz="1800" b="1">
                  <a:solidFill>
                    <a:srgbClr val="0000FF"/>
                  </a:solidFill>
                  <a:ea typeface="黑体" panose="02010609060101010101" charset="-122"/>
                </a:rPr>
                <a:t>4</a:t>
              </a:r>
              <a:r>
                <a:rPr kumimoji="1" lang="zh-CN" altLang="en-US" sz="1800" b="1">
                  <a:solidFill>
                    <a:srgbClr val="0000FF"/>
                  </a:solidFill>
                  <a:ea typeface="黑体" panose="02010609060101010101" charset="-122"/>
                </a:rPr>
                <a:t>装纸</a:t>
              </a:r>
              <a:r>
                <a:rPr kumimoji="1" lang="zh-CN" altLang="en-US" sz="1800" b="1">
                  <a:ea typeface="黑体" panose="02010609060101010101" charset="-122"/>
                </a:rPr>
                <a:t>”</a:t>
              </a:r>
              <a:endParaRPr kumimoji="1" lang="zh-CN" altLang="en-US" sz="1800" b="1">
                <a:ea typeface="黑体" panose="02010609060101010101" charset="-122"/>
              </a:endParaRPr>
            </a:p>
          </p:txBody>
        </p:sp>
      </p:grpSp>
      <p:grpSp>
        <p:nvGrpSpPr>
          <p:cNvPr id="477200" name="Group 16"/>
          <p:cNvGrpSpPr/>
          <p:nvPr/>
        </p:nvGrpSpPr>
        <p:grpSpPr bwMode="auto">
          <a:xfrm>
            <a:off x="5334000" y="1506538"/>
            <a:ext cx="2808288" cy="1736725"/>
            <a:chOff x="3360" y="949"/>
            <a:chExt cx="1769" cy="1094"/>
          </a:xfrm>
        </p:grpSpPr>
        <p:cxnSp>
          <p:nvCxnSpPr>
            <p:cNvPr id="477201" name="AutoShape 17"/>
            <p:cNvCxnSpPr>
              <a:cxnSpLocks noChangeShapeType="1"/>
              <a:stCxn id="477189" idx="0"/>
              <a:endCxn id="477190" idx="3"/>
            </p:cNvCxnSpPr>
            <p:nvPr/>
          </p:nvCxnSpPr>
          <p:spPr bwMode="auto">
            <a:xfrm rot="5400000" flipH="1">
              <a:off x="3454" y="1081"/>
              <a:ext cx="878" cy="1046"/>
            </a:xfrm>
            <a:prstGeom prst="bentConnector2">
              <a:avLst/>
            </a:prstGeom>
            <a:noFill/>
            <a:ln w="25400">
              <a:solidFill>
                <a:srgbClr val="0000FF"/>
              </a:solidFill>
              <a:miter lim="800000"/>
              <a:tailEnd type="triangle" w="med" len="med"/>
            </a:ln>
            <a:effectLst/>
          </p:spPr>
        </p:cxnSp>
        <p:sp>
          <p:nvSpPr>
            <p:cNvPr id="477202" name="Text Box 18"/>
            <p:cNvSpPr txBox="1">
              <a:spLocks noChangeArrowheads="1"/>
            </p:cNvSpPr>
            <p:nvPr/>
          </p:nvSpPr>
          <p:spPr bwMode="auto">
            <a:xfrm>
              <a:off x="3360" y="949"/>
              <a:ext cx="1769" cy="491"/>
            </a:xfrm>
            <a:prstGeom prst="rect">
              <a:avLst/>
            </a:prstGeom>
            <a:noFill/>
            <a:ln w="9525">
              <a:noFill/>
              <a:miter lim="800000"/>
            </a:ln>
            <a:effectLst/>
          </p:spPr>
          <p:txBody>
            <a:bodyPr>
              <a:spAutoFit/>
            </a:bodyPr>
            <a:lstStyle/>
            <a:p>
              <a:pPr eaLnBrk="0" hangingPunct="0">
                <a:spcBef>
                  <a:spcPct val="50000"/>
                </a:spcBef>
              </a:pPr>
              <a:r>
                <a:rPr kumimoji="1" lang="zh-CN" altLang="en-US" sz="1800" b="1">
                  <a:solidFill>
                    <a:srgbClr val="CC0000"/>
                  </a:solidFill>
                  <a:ea typeface="黑体" panose="02010609060101010101" charset="-122"/>
                </a:rPr>
                <a:t>纸夹已满</a:t>
              </a:r>
              <a:endParaRPr kumimoji="1" lang="zh-CN" altLang="en-US" sz="1800" b="1">
                <a:solidFill>
                  <a:srgbClr val="CC0000"/>
                </a:solidFill>
                <a:ea typeface="黑体" panose="02010609060101010101" charset="-122"/>
              </a:endParaRPr>
            </a:p>
            <a:p>
              <a:pPr eaLnBrk="0" hangingPunct="0">
                <a:spcBef>
                  <a:spcPct val="50000"/>
                </a:spcBef>
              </a:pPr>
              <a:r>
                <a:rPr kumimoji="1" lang="zh-CN" altLang="en-US" sz="1800" b="1">
                  <a:ea typeface="黑体" panose="02010609060101010101" charset="-122"/>
                </a:rPr>
                <a:t>调用加工“</a:t>
              </a:r>
              <a:r>
                <a:rPr kumimoji="1" lang="en-US" altLang="zh-CN" sz="1800" b="1">
                  <a:solidFill>
                    <a:srgbClr val="0000FF"/>
                  </a:solidFill>
                  <a:ea typeface="黑体" panose="02010609060101010101" charset="-122"/>
                </a:rPr>
                <a:t>1</a:t>
              </a:r>
              <a:r>
                <a:rPr kumimoji="1" lang="zh-CN" altLang="en-US" sz="1800" b="1">
                  <a:solidFill>
                    <a:srgbClr val="0000FF"/>
                  </a:solidFill>
                  <a:ea typeface="黑体" panose="02010609060101010101" charset="-122"/>
                </a:rPr>
                <a:t>接受输入</a:t>
              </a:r>
              <a:r>
                <a:rPr kumimoji="1" lang="zh-CN" altLang="en-US" sz="1800" b="1">
                  <a:ea typeface="黑体" panose="02010609060101010101" charset="-122"/>
                </a:rPr>
                <a:t>” </a:t>
              </a:r>
              <a:endParaRPr kumimoji="1" lang="zh-CN" altLang="en-US" sz="1800" b="1">
                <a:ea typeface="黑体" panose="02010609060101010101" charset="-122"/>
              </a:endParaRPr>
            </a:p>
          </p:txBody>
        </p:sp>
      </p:grpSp>
      <p:grpSp>
        <p:nvGrpSpPr>
          <p:cNvPr id="477203" name="Group 19"/>
          <p:cNvGrpSpPr/>
          <p:nvPr/>
        </p:nvGrpSpPr>
        <p:grpSpPr bwMode="auto">
          <a:xfrm>
            <a:off x="304800" y="3960813"/>
            <a:ext cx="3200400" cy="1982787"/>
            <a:chOff x="192" y="2495"/>
            <a:chExt cx="2016" cy="1249"/>
          </a:xfrm>
        </p:grpSpPr>
        <p:cxnSp>
          <p:nvCxnSpPr>
            <p:cNvPr id="477204" name="AutoShape 20"/>
            <p:cNvCxnSpPr>
              <a:cxnSpLocks noChangeShapeType="1"/>
              <a:stCxn id="477187" idx="2"/>
              <a:endCxn id="477188" idx="1"/>
            </p:cNvCxnSpPr>
            <p:nvPr/>
          </p:nvCxnSpPr>
          <p:spPr bwMode="auto">
            <a:xfrm rot="16200000" flipH="1">
              <a:off x="1116" y="2435"/>
              <a:ext cx="974" cy="1094"/>
            </a:xfrm>
            <a:prstGeom prst="bentConnector2">
              <a:avLst/>
            </a:prstGeom>
            <a:noFill/>
            <a:ln w="25400">
              <a:solidFill>
                <a:srgbClr val="0000FF"/>
              </a:solidFill>
              <a:miter lim="800000"/>
              <a:tailEnd type="triangle" w="med" len="med"/>
            </a:ln>
            <a:effectLst/>
          </p:spPr>
        </p:cxnSp>
        <p:sp>
          <p:nvSpPr>
            <p:cNvPr id="477205" name="Text Box 21"/>
            <p:cNvSpPr txBox="1">
              <a:spLocks noChangeArrowheads="1"/>
            </p:cNvSpPr>
            <p:nvPr/>
          </p:nvSpPr>
          <p:spPr bwMode="auto">
            <a:xfrm>
              <a:off x="192" y="3253"/>
              <a:ext cx="2016" cy="491"/>
            </a:xfrm>
            <a:prstGeom prst="rect">
              <a:avLst/>
            </a:prstGeom>
            <a:noFill/>
            <a:ln w="9525">
              <a:noFill/>
              <a:miter lim="800000"/>
            </a:ln>
            <a:effectLst/>
          </p:spPr>
          <p:txBody>
            <a:bodyPr>
              <a:spAutoFit/>
            </a:bodyPr>
            <a:lstStyle/>
            <a:p>
              <a:pPr eaLnBrk="0" hangingPunct="0">
                <a:spcBef>
                  <a:spcPct val="50000"/>
                </a:spcBef>
              </a:pPr>
              <a:r>
                <a:rPr kumimoji="1" lang="zh-CN" altLang="en-US" sz="1800" b="1">
                  <a:solidFill>
                    <a:srgbClr val="CC0000"/>
                  </a:solidFill>
                  <a:ea typeface="黑体" panose="02010609060101010101" charset="-122"/>
                </a:rPr>
                <a:t>卡纸</a:t>
              </a:r>
              <a:endParaRPr kumimoji="1" lang="zh-CN" altLang="en-US" sz="1800" b="1">
                <a:solidFill>
                  <a:srgbClr val="CC0000"/>
                </a:solidFill>
                <a:ea typeface="黑体" panose="02010609060101010101" charset="-122"/>
              </a:endParaRPr>
            </a:p>
            <a:p>
              <a:pPr eaLnBrk="0" hangingPunct="0">
                <a:spcBef>
                  <a:spcPct val="50000"/>
                </a:spcBef>
              </a:pPr>
              <a:r>
                <a:rPr kumimoji="1" lang="zh-CN" altLang="en-US" sz="1800" b="1">
                  <a:ea typeface="黑体" panose="02010609060101010101" charset="-122"/>
                </a:rPr>
                <a:t>调用加工“</a:t>
              </a:r>
              <a:r>
                <a:rPr kumimoji="1" lang="en-US" altLang="zh-CN" sz="1800" b="1">
                  <a:solidFill>
                    <a:srgbClr val="0000FF"/>
                  </a:solidFill>
                  <a:ea typeface="黑体" panose="02010609060101010101" charset="-122"/>
                </a:rPr>
                <a:t>5</a:t>
              </a:r>
              <a:r>
                <a:rPr kumimoji="1" lang="zh-CN" altLang="en-US" sz="1800" b="1">
                  <a:solidFill>
                    <a:srgbClr val="0000FF"/>
                  </a:solidFill>
                  <a:ea typeface="黑体" panose="02010609060101010101" charset="-122"/>
                </a:rPr>
                <a:t>处理错误诊断</a:t>
              </a:r>
              <a:r>
                <a:rPr kumimoji="1" lang="zh-CN" altLang="en-US" sz="1800" b="1">
                  <a:ea typeface="黑体" panose="02010609060101010101" charset="-122"/>
                </a:rPr>
                <a:t>”</a:t>
              </a:r>
              <a:endParaRPr kumimoji="1" lang="zh-CN" altLang="en-US" sz="1800" b="1">
                <a:ea typeface="黑体" panose="02010609060101010101" charset="-122"/>
              </a:endParaRPr>
            </a:p>
          </p:txBody>
        </p:sp>
      </p:grpSp>
      <p:grpSp>
        <p:nvGrpSpPr>
          <p:cNvPr id="477206" name="Group 22"/>
          <p:cNvGrpSpPr/>
          <p:nvPr/>
        </p:nvGrpSpPr>
        <p:grpSpPr bwMode="auto">
          <a:xfrm>
            <a:off x="5257800" y="1582738"/>
            <a:ext cx="3211513" cy="4360862"/>
            <a:chOff x="3312" y="997"/>
            <a:chExt cx="2023" cy="2747"/>
          </a:xfrm>
        </p:grpSpPr>
        <p:sp>
          <p:nvSpPr>
            <p:cNvPr id="477207" name="Text Box 23"/>
            <p:cNvSpPr txBox="1">
              <a:spLocks noChangeArrowheads="1"/>
            </p:cNvSpPr>
            <p:nvPr/>
          </p:nvSpPr>
          <p:spPr bwMode="auto">
            <a:xfrm>
              <a:off x="3552" y="3253"/>
              <a:ext cx="1783" cy="491"/>
            </a:xfrm>
            <a:prstGeom prst="rect">
              <a:avLst/>
            </a:prstGeom>
            <a:noFill/>
            <a:ln w="9525">
              <a:noFill/>
              <a:miter lim="800000"/>
            </a:ln>
            <a:effectLst/>
          </p:spPr>
          <p:txBody>
            <a:bodyPr>
              <a:spAutoFit/>
            </a:bodyPr>
            <a:lstStyle/>
            <a:p>
              <a:pPr eaLnBrk="0" hangingPunct="0">
                <a:spcBef>
                  <a:spcPct val="50000"/>
                </a:spcBef>
              </a:pPr>
              <a:r>
                <a:rPr kumimoji="1" lang="zh-CN" altLang="en-US" sz="1800" b="1">
                  <a:solidFill>
                    <a:srgbClr val="CC0000"/>
                  </a:solidFill>
                  <a:ea typeface="黑体" panose="02010609060101010101" charset="-122"/>
                </a:rPr>
                <a:t>未卡纸</a:t>
              </a:r>
              <a:endParaRPr kumimoji="1" lang="zh-CN" altLang="en-US" sz="1800" b="1">
                <a:solidFill>
                  <a:srgbClr val="CC0000"/>
                </a:solidFill>
                <a:ea typeface="黑体" panose="02010609060101010101" charset="-122"/>
              </a:endParaRPr>
            </a:p>
            <a:p>
              <a:pPr eaLnBrk="0" hangingPunct="0">
                <a:spcBef>
                  <a:spcPct val="50000"/>
                </a:spcBef>
              </a:pPr>
              <a:r>
                <a:rPr kumimoji="1" lang="zh-CN" altLang="en-US" sz="1800" b="1">
                  <a:ea typeface="黑体" panose="02010609060101010101" charset="-122"/>
                </a:rPr>
                <a:t>调用加工“</a:t>
              </a:r>
              <a:r>
                <a:rPr kumimoji="1" lang="en-US" altLang="zh-CN" sz="1800" b="1">
                  <a:solidFill>
                    <a:srgbClr val="0000FF"/>
                  </a:solidFill>
                  <a:ea typeface="黑体" panose="02010609060101010101" charset="-122"/>
                </a:rPr>
                <a:t>1</a:t>
              </a:r>
              <a:r>
                <a:rPr kumimoji="1" lang="zh-CN" altLang="en-US" sz="1800" b="1">
                  <a:solidFill>
                    <a:srgbClr val="0000FF"/>
                  </a:solidFill>
                  <a:ea typeface="黑体" panose="02010609060101010101" charset="-122"/>
                </a:rPr>
                <a:t>接受输入</a:t>
              </a:r>
              <a:r>
                <a:rPr kumimoji="1" lang="zh-CN" altLang="en-US" sz="1800" b="1">
                  <a:ea typeface="黑体" panose="02010609060101010101" charset="-122"/>
                </a:rPr>
                <a:t>” </a:t>
              </a:r>
              <a:endParaRPr kumimoji="1" lang="zh-CN" altLang="en-US" sz="1800" b="1">
                <a:ea typeface="黑体" panose="02010609060101010101" charset="-122"/>
              </a:endParaRPr>
            </a:p>
          </p:txBody>
        </p:sp>
        <p:grpSp>
          <p:nvGrpSpPr>
            <p:cNvPr id="477208" name="Group 24"/>
            <p:cNvGrpSpPr/>
            <p:nvPr/>
          </p:nvGrpSpPr>
          <p:grpSpPr bwMode="auto">
            <a:xfrm>
              <a:off x="3312" y="997"/>
              <a:ext cx="2016" cy="2496"/>
              <a:chOff x="3312" y="672"/>
              <a:chExt cx="2016" cy="2496"/>
            </a:xfrm>
          </p:grpSpPr>
          <p:sp>
            <p:nvSpPr>
              <p:cNvPr id="477209" name="Line 25"/>
              <p:cNvSpPr>
                <a:spLocks noChangeShapeType="1"/>
              </p:cNvSpPr>
              <p:nvPr/>
            </p:nvSpPr>
            <p:spPr bwMode="auto">
              <a:xfrm>
                <a:off x="3312" y="3168"/>
                <a:ext cx="2016" cy="0"/>
              </a:xfrm>
              <a:prstGeom prst="line">
                <a:avLst/>
              </a:prstGeom>
              <a:noFill/>
              <a:ln w="25400">
                <a:solidFill>
                  <a:srgbClr val="0000FF"/>
                </a:solidFill>
                <a:round/>
              </a:ln>
              <a:effectLst/>
            </p:spPr>
            <p:txBody>
              <a:bodyPr/>
              <a:lstStyle/>
              <a:p>
                <a:endParaRPr lang="zh-CN" altLang="en-US"/>
              </a:p>
            </p:txBody>
          </p:sp>
          <p:sp>
            <p:nvSpPr>
              <p:cNvPr id="477210" name="Line 26"/>
              <p:cNvSpPr>
                <a:spLocks noChangeShapeType="1"/>
              </p:cNvSpPr>
              <p:nvPr/>
            </p:nvSpPr>
            <p:spPr bwMode="auto">
              <a:xfrm flipV="1">
                <a:off x="5328" y="672"/>
                <a:ext cx="0" cy="2496"/>
              </a:xfrm>
              <a:prstGeom prst="line">
                <a:avLst/>
              </a:prstGeom>
              <a:noFill/>
              <a:ln w="25400">
                <a:solidFill>
                  <a:srgbClr val="0000FF"/>
                </a:solidFill>
                <a:round/>
              </a:ln>
              <a:effectLst/>
            </p:spPr>
            <p:txBody>
              <a:bodyPr/>
              <a:lstStyle/>
              <a:p>
                <a:endParaRPr lang="zh-CN" altLang="en-US"/>
              </a:p>
            </p:txBody>
          </p:sp>
          <p:sp>
            <p:nvSpPr>
              <p:cNvPr id="477211" name="Line 27"/>
              <p:cNvSpPr>
                <a:spLocks noChangeShapeType="1"/>
              </p:cNvSpPr>
              <p:nvPr/>
            </p:nvSpPr>
            <p:spPr bwMode="auto">
              <a:xfrm flipH="1">
                <a:off x="3360" y="672"/>
                <a:ext cx="1968" cy="0"/>
              </a:xfrm>
              <a:prstGeom prst="line">
                <a:avLst/>
              </a:prstGeom>
              <a:noFill/>
              <a:ln w="25400">
                <a:solidFill>
                  <a:srgbClr val="0000FF"/>
                </a:solidFill>
                <a:round/>
                <a:tailEnd type="triangle" w="med" len="med"/>
              </a:ln>
              <a:effectLst/>
            </p:spPr>
            <p:txBody>
              <a:bodyPr/>
              <a:lstStyle/>
              <a:p>
                <a:endParaRPr lang="zh-CN" altLang="en-US"/>
              </a:p>
            </p:txBody>
          </p:sp>
        </p:grpSp>
      </p:grpSp>
      <p:grpSp>
        <p:nvGrpSpPr>
          <p:cNvPr id="477212" name="Group 28"/>
          <p:cNvGrpSpPr/>
          <p:nvPr/>
        </p:nvGrpSpPr>
        <p:grpSpPr bwMode="auto">
          <a:xfrm>
            <a:off x="3429000" y="2192338"/>
            <a:ext cx="2951163" cy="1084262"/>
            <a:chOff x="2160" y="1381"/>
            <a:chExt cx="1859" cy="683"/>
          </a:xfrm>
        </p:grpSpPr>
        <p:grpSp>
          <p:nvGrpSpPr>
            <p:cNvPr id="477213" name="Group 29"/>
            <p:cNvGrpSpPr/>
            <p:nvPr/>
          </p:nvGrpSpPr>
          <p:grpSpPr bwMode="auto">
            <a:xfrm>
              <a:off x="2880" y="1381"/>
              <a:ext cx="816" cy="432"/>
              <a:chOff x="2880" y="1056"/>
              <a:chExt cx="816" cy="432"/>
            </a:xfrm>
          </p:grpSpPr>
          <p:sp>
            <p:nvSpPr>
              <p:cNvPr id="477214" name="Line 30"/>
              <p:cNvSpPr>
                <a:spLocks noChangeShapeType="1"/>
              </p:cNvSpPr>
              <p:nvPr/>
            </p:nvSpPr>
            <p:spPr bwMode="auto">
              <a:xfrm>
                <a:off x="3360" y="1056"/>
                <a:ext cx="336" cy="0"/>
              </a:xfrm>
              <a:prstGeom prst="line">
                <a:avLst/>
              </a:prstGeom>
              <a:noFill/>
              <a:ln w="25400">
                <a:solidFill>
                  <a:srgbClr val="0000FF"/>
                </a:solidFill>
                <a:round/>
              </a:ln>
              <a:effectLst/>
            </p:spPr>
            <p:txBody>
              <a:bodyPr/>
              <a:lstStyle/>
              <a:p>
                <a:endParaRPr lang="zh-CN" altLang="en-US"/>
              </a:p>
            </p:txBody>
          </p:sp>
          <p:sp>
            <p:nvSpPr>
              <p:cNvPr id="477215" name="Line 31"/>
              <p:cNvSpPr>
                <a:spLocks noChangeShapeType="1"/>
              </p:cNvSpPr>
              <p:nvPr/>
            </p:nvSpPr>
            <p:spPr bwMode="auto">
              <a:xfrm>
                <a:off x="3696" y="1056"/>
                <a:ext cx="0" cy="432"/>
              </a:xfrm>
              <a:prstGeom prst="line">
                <a:avLst/>
              </a:prstGeom>
              <a:noFill/>
              <a:ln w="25400">
                <a:solidFill>
                  <a:srgbClr val="0000FF"/>
                </a:solidFill>
                <a:round/>
              </a:ln>
              <a:effectLst/>
            </p:spPr>
            <p:txBody>
              <a:bodyPr/>
              <a:lstStyle/>
              <a:p>
                <a:endParaRPr lang="zh-CN" altLang="en-US"/>
              </a:p>
            </p:txBody>
          </p:sp>
          <p:sp>
            <p:nvSpPr>
              <p:cNvPr id="477216" name="Line 32"/>
              <p:cNvSpPr>
                <a:spLocks noChangeShapeType="1"/>
              </p:cNvSpPr>
              <p:nvPr/>
            </p:nvSpPr>
            <p:spPr bwMode="auto">
              <a:xfrm flipH="1">
                <a:off x="2880" y="1488"/>
                <a:ext cx="816" cy="0"/>
              </a:xfrm>
              <a:prstGeom prst="line">
                <a:avLst/>
              </a:prstGeom>
              <a:noFill/>
              <a:ln w="25400">
                <a:solidFill>
                  <a:srgbClr val="0000FF"/>
                </a:solidFill>
                <a:round/>
              </a:ln>
              <a:effectLst/>
            </p:spPr>
            <p:txBody>
              <a:bodyPr/>
              <a:lstStyle/>
              <a:p>
                <a:endParaRPr lang="zh-CN" altLang="en-US"/>
              </a:p>
            </p:txBody>
          </p:sp>
          <p:sp>
            <p:nvSpPr>
              <p:cNvPr id="477217" name="Line 33"/>
              <p:cNvSpPr>
                <a:spLocks noChangeShapeType="1"/>
              </p:cNvSpPr>
              <p:nvPr/>
            </p:nvSpPr>
            <p:spPr bwMode="auto">
              <a:xfrm flipV="1">
                <a:off x="2880" y="1056"/>
                <a:ext cx="0" cy="432"/>
              </a:xfrm>
              <a:prstGeom prst="line">
                <a:avLst/>
              </a:prstGeom>
              <a:noFill/>
              <a:ln w="25400">
                <a:solidFill>
                  <a:srgbClr val="0000FF"/>
                </a:solidFill>
                <a:round/>
                <a:tailEnd type="triangle" w="med" len="med"/>
              </a:ln>
              <a:effectLst/>
            </p:spPr>
            <p:txBody>
              <a:bodyPr/>
              <a:lstStyle/>
              <a:p>
                <a:endParaRPr lang="zh-CN" altLang="en-US"/>
              </a:p>
            </p:txBody>
          </p:sp>
        </p:grpSp>
        <p:sp>
          <p:nvSpPr>
            <p:cNvPr id="477218" name="Text Box 34"/>
            <p:cNvSpPr txBox="1">
              <a:spLocks noChangeArrowheads="1"/>
            </p:cNvSpPr>
            <p:nvPr/>
          </p:nvSpPr>
          <p:spPr bwMode="auto">
            <a:xfrm>
              <a:off x="2160" y="1573"/>
              <a:ext cx="1859" cy="491"/>
            </a:xfrm>
            <a:prstGeom prst="rect">
              <a:avLst/>
            </a:prstGeom>
            <a:noFill/>
            <a:ln w="9525">
              <a:noFill/>
              <a:miter lim="800000"/>
            </a:ln>
            <a:effectLst/>
          </p:spPr>
          <p:txBody>
            <a:bodyPr>
              <a:spAutoFit/>
            </a:bodyPr>
            <a:lstStyle/>
            <a:p>
              <a:pPr eaLnBrk="0" hangingPunct="0">
                <a:spcBef>
                  <a:spcPct val="50000"/>
                </a:spcBef>
              </a:pPr>
              <a:r>
                <a:rPr kumimoji="1" lang="zh-CN" altLang="en-US" sz="1800" b="1">
                  <a:solidFill>
                    <a:srgbClr val="CC0000"/>
                  </a:solidFill>
                  <a:ea typeface="黑体" panose="02010609060101010101" charset="-122"/>
                </a:rPr>
                <a:t>空闲</a:t>
              </a:r>
              <a:endParaRPr kumimoji="1" lang="zh-CN" altLang="en-US" sz="1800" b="1">
                <a:solidFill>
                  <a:srgbClr val="CC0000"/>
                </a:solidFill>
                <a:ea typeface="黑体" panose="02010609060101010101" charset="-122"/>
              </a:endParaRPr>
            </a:p>
            <a:p>
              <a:pPr eaLnBrk="0" hangingPunct="0">
                <a:spcBef>
                  <a:spcPct val="50000"/>
                </a:spcBef>
              </a:pPr>
              <a:r>
                <a:rPr kumimoji="1" lang="zh-CN" altLang="en-US" sz="1800" b="1">
                  <a:ea typeface="黑体" panose="02010609060101010101" charset="-122"/>
                </a:rPr>
                <a:t>调用加工“</a:t>
              </a:r>
              <a:r>
                <a:rPr kumimoji="1" lang="en-US" altLang="zh-CN" sz="1800" b="1">
                  <a:solidFill>
                    <a:srgbClr val="0000FF"/>
                  </a:solidFill>
                  <a:ea typeface="黑体" panose="02010609060101010101" charset="-122"/>
                </a:rPr>
                <a:t>1</a:t>
              </a:r>
              <a:r>
                <a:rPr kumimoji="1" lang="zh-CN" altLang="en-US" sz="1800" b="1">
                  <a:solidFill>
                    <a:srgbClr val="0000FF"/>
                  </a:solidFill>
                  <a:ea typeface="黑体" panose="02010609060101010101" charset="-122"/>
                </a:rPr>
                <a:t>接受输入</a:t>
              </a:r>
              <a:r>
                <a:rPr kumimoji="1" lang="zh-CN" altLang="en-US" sz="1800" b="1">
                  <a:ea typeface="黑体" panose="02010609060101010101" charset="-122"/>
                </a:rPr>
                <a:t>” </a:t>
              </a:r>
              <a:endParaRPr kumimoji="1" lang="zh-CN" altLang="en-US" sz="1800" b="1">
                <a:ea typeface="黑体" panose="02010609060101010101" charset="-122"/>
              </a:endParaRPr>
            </a:p>
          </p:txBody>
        </p:sp>
      </p:grpSp>
      <p:sp>
        <p:nvSpPr>
          <p:cNvPr id="477219" name="Rectangle 35"/>
          <p:cNvSpPr>
            <a:spLocks noGrp="1" noChangeArrowheads="1"/>
          </p:cNvSpPr>
          <p:nvPr>
            <p:ph type="title"/>
          </p:nvPr>
        </p:nvSpPr>
        <p:spPr>
          <a:noFill/>
        </p:spPr>
        <p:txBody>
          <a:bodyPr/>
          <a:lstStyle/>
          <a:p>
            <a:r>
              <a:rPr lang="zh-CN" altLang="en-US" sz="3200"/>
              <a:t>补充： 针对实时系统的扩展</a:t>
            </a:r>
            <a:endParaRPr lang="zh-CN" altLang="en-US" sz="3200"/>
          </a:p>
        </p:txBody>
      </p:sp>
      <p:sp>
        <p:nvSpPr>
          <p:cNvPr id="477220" name="Oval 36"/>
          <p:cNvSpPr>
            <a:spLocks noChangeArrowheads="1"/>
          </p:cNvSpPr>
          <p:nvPr/>
        </p:nvSpPr>
        <p:spPr bwMode="auto">
          <a:xfrm>
            <a:off x="6019800" y="762000"/>
            <a:ext cx="381000" cy="381000"/>
          </a:xfrm>
          <a:prstGeom prst="ellipse">
            <a:avLst/>
          </a:prstGeom>
          <a:solidFill>
            <a:srgbClr val="CC0000"/>
          </a:solidFill>
          <a:ln w="9525">
            <a:solidFill>
              <a:srgbClr val="CC0000"/>
            </a:solidFill>
            <a:round/>
          </a:ln>
          <a:effectLst/>
        </p:spPr>
        <p:txBody>
          <a:bodyPr wrap="none" anchor="ctr"/>
          <a:lstStyle/>
          <a:p>
            <a:endParaRPr lang="zh-CN" altLang="en-US"/>
          </a:p>
        </p:txBody>
      </p:sp>
      <p:cxnSp>
        <p:nvCxnSpPr>
          <p:cNvPr id="477221" name="AutoShape 37"/>
          <p:cNvCxnSpPr>
            <a:cxnSpLocks noChangeShapeType="1"/>
            <a:stCxn id="477220" idx="2"/>
            <a:endCxn id="477190" idx="0"/>
          </p:cNvCxnSpPr>
          <p:nvPr/>
        </p:nvCxnSpPr>
        <p:spPr bwMode="auto">
          <a:xfrm flipH="1">
            <a:off x="4419600" y="952500"/>
            <a:ext cx="1600200" cy="538163"/>
          </a:xfrm>
          <a:prstGeom prst="straightConnector1">
            <a:avLst/>
          </a:prstGeom>
          <a:noFill/>
          <a:ln w="63500">
            <a:solidFill>
              <a:srgbClr val="0000FF"/>
            </a:solidFill>
            <a:round/>
            <a:tailEnd type="triangle" w="med" len="med"/>
          </a:ln>
          <a:effectLst/>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4018C8A-3869-48E9-9CC1-878597D9005C}" type="datetime1">
              <a:rPr lang="zh-CN" altLang="en-US"/>
            </a:fld>
            <a:endParaRPr lang="en-US" altLang="zh-CN"/>
          </a:p>
        </p:txBody>
      </p:sp>
      <p:sp>
        <p:nvSpPr>
          <p:cNvPr id="5" name="灯片编号占位符 4"/>
          <p:cNvSpPr>
            <a:spLocks noGrp="1"/>
          </p:cNvSpPr>
          <p:nvPr>
            <p:ph type="sldNum" sz="quarter" idx="11"/>
          </p:nvPr>
        </p:nvSpPr>
        <p:spPr/>
        <p:txBody>
          <a:bodyPr/>
          <a:lstStyle/>
          <a:p>
            <a:fld id="{91F951A2-1B12-4025-BF59-9F9B4E019798}" type="slidenum">
              <a:rPr lang="en-US" altLang="zh-CN"/>
            </a:fld>
            <a:endParaRPr lang="en-US" altLang="zh-CN"/>
          </a:p>
        </p:txBody>
      </p:sp>
      <p:sp>
        <p:nvSpPr>
          <p:cNvPr id="37890" name="Rectangle 2"/>
          <p:cNvSpPr>
            <a:spLocks noGrp="1" noChangeArrowheads="1"/>
          </p:cNvSpPr>
          <p:nvPr>
            <p:ph type="title"/>
          </p:nvPr>
        </p:nvSpPr>
        <p:spPr/>
        <p:txBody>
          <a:bodyPr/>
          <a:lstStyle/>
          <a:p>
            <a:r>
              <a:rPr kumimoji="1" lang="en-US" altLang="zh-CN"/>
              <a:t>9.2</a:t>
            </a:r>
            <a:r>
              <a:rPr kumimoji="1" lang="zh-CN" altLang="en-US"/>
              <a:t>面向对象基本概念</a:t>
            </a:r>
            <a:endParaRPr kumimoji="1" lang="zh-CN" altLang="en-US"/>
          </a:p>
        </p:txBody>
      </p:sp>
      <p:sp>
        <p:nvSpPr>
          <p:cNvPr id="37891" name="Rectangle 3"/>
          <p:cNvSpPr>
            <a:spLocks noGrp="1" noChangeArrowheads="1"/>
          </p:cNvSpPr>
          <p:nvPr>
            <p:ph type="body" idx="1"/>
          </p:nvPr>
        </p:nvSpPr>
        <p:spPr>
          <a:xfrm>
            <a:off x="152400" y="1052513"/>
            <a:ext cx="9056688" cy="5689600"/>
          </a:xfrm>
        </p:spPr>
        <p:txBody>
          <a:bodyPr/>
          <a:lstStyle/>
          <a:p>
            <a:r>
              <a:rPr lang="en-US" altLang="zh-CN">
                <a:solidFill>
                  <a:srgbClr val="CC0000"/>
                </a:solidFill>
              </a:rPr>
              <a:t>【</a:t>
            </a:r>
            <a:r>
              <a:rPr lang="zh-CN" altLang="en-US">
                <a:solidFill>
                  <a:srgbClr val="CC0000"/>
                </a:solidFill>
              </a:rPr>
              <a:t>对象三要素</a:t>
            </a:r>
            <a:r>
              <a:rPr lang="en-US" altLang="zh-CN">
                <a:solidFill>
                  <a:srgbClr val="CC0000"/>
                </a:solidFill>
              </a:rPr>
              <a:t>】</a:t>
            </a:r>
            <a:endParaRPr lang="en-US" altLang="zh-CN"/>
          </a:p>
          <a:p>
            <a:pPr lvl="1"/>
            <a:r>
              <a:rPr lang="en-US" altLang="zh-CN">
                <a:solidFill>
                  <a:srgbClr val="0000FF"/>
                </a:solidFill>
                <a:latin typeface="宋体" panose="02010600030101010101" pitchFamily="2" charset="-122"/>
              </a:rPr>
              <a:t>⑵</a:t>
            </a:r>
            <a:r>
              <a:rPr lang="zh-CN" altLang="en-US">
                <a:solidFill>
                  <a:srgbClr val="0000FF"/>
                </a:solidFill>
              </a:rPr>
              <a:t>事件（</a:t>
            </a:r>
            <a:r>
              <a:rPr lang="en-US" altLang="zh-CN">
                <a:solidFill>
                  <a:srgbClr val="0000FF"/>
                </a:solidFill>
              </a:rPr>
              <a:t>Event</a:t>
            </a:r>
            <a:r>
              <a:rPr lang="zh-CN" altLang="en-US">
                <a:solidFill>
                  <a:srgbClr val="0000FF"/>
                </a:solidFill>
              </a:rPr>
              <a:t>）</a:t>
            </a:r>
            <a:endParaRPr lang="zh-CN" altLang="en-US">
              <a:solidFill>
                <a:srgbClr val="0000FF"/>
              </a:solidFill>
            </a:endParaRPr>
          </a:p>
          <a:p>
            <a:pPr lvl="2"/>
            <a:r>
              <a:rPr lang="zh-CN" altLang="en-US" u="sng">
                <a:solidFill>
                  <a:srgbClr val="CC0000"/>
                </a:solidFill>
              </a:rPr>
              <a:t>对象</a:t>
            </a:r>
            <a:r>
              <a:rPr lang="zh-CN" altLang="en-US"/>
              <a:t>识别的一个</a:t>
            </a:r>
            <a:r>
              <a:rPr lang="zh-CN" altLang="en-US">
                <a:solidFill>
                  <a:srgbClr val="0000FF"/>
                </a:solidFill>
              </a:rPr>
              <a:t>动作</a:t>
            </a:r>
            <a:r>
              <a:rPr lang="zh-CN" altLang="en-US"/>
              <a:t>，由相应的</a:t>
            </a:r>
            <a:r>
              <a:rPr lang="zh-CN" altLang="en-US" u="sng">
                <a:solidFill>
                  <a:srgbClr val="0000FF"/>
                </a:solidFill>
              </a:rPr>
              <a:t>方法</a:t>
            </a:r>
            <a:r>
              <a:rPr lang="zh-CN" altLang="en-US"/>
              <a:t>对此动作进行响应，操作相应的</a:t>
            </a:r>
            <a:r>
              <a:rPr lang="zh-CN" altLang="en-US" u="sng">
                <a:solidFill>
                  <a:srgbClr val="0000FF"/>
                </a:solidFill>
              </a:rPr>
              <a:t>属性</a:t>
            </a:r>
            <a:r>
              <a:rPr lang="zh-CN" altLang="en-US"/>
              <a:t>。</a:t>
            </a:r>
            <a:endParaRPr lang="zh-CN" altLang="en-US"/>
          </a:p>
          <a:p>
            <a:pPr lvl="2"/>
            <a:r>
              <a:rPr lang="zh-CN" altLang="en-US"/>
              <a:t>如：</a:t>
            </a:r>
            <a:endParaRPr lang="zh-CN" altLang="en-US"/>
          </a:p>
          <a:p>
            <a:pPr lvl="2"/>
            <a:r>
              <a:rPr lang="zh-CN" altLang="en-US">
                <a:solidFill>
                  <a:srgbClr val="0000FF"/>
                </a:solidFill>
                <a:latin typeface="宋体" panose="02010600030101010101" pitchFamily="2" charset="-122"/>
              </a:rPr>
              <a:t>单击鼠标</a:t>
            </a:r>
            <a:r>
              <a:rPr lang="en-US" altLang="zh-CN">
                <a:solidFill>
                  <a:srgbClr val="0000FF"/>
                </a:solidFill>
              </a:rPr>
              <a:t>(Click)</a:t>
            </a:r>
            <a:r>
              <a:rPr lang="zh-CN" altLang="en-US">
                <a:solidFill>
                  <a:srgbClr val="0000FF"/>
                </a:solidFill>
                <a:latin typeface="宋体" panose="02010600030101010101" pitchFamily="2" charset="-122"/>
              </a:rPr>
              <a:t>、移动鼠标</a:t>
            </a:r>
            <a:r>
              <a:rPr lang="en-US" altLang="zh-CN">
                <a:solidFill>
                  <a:srgbClr val="0000FF"/>
                </a:solidFill>
              </a:rPr>
              <a:t>(MouseMove)</a:t>
            </a:r>
            <a:r>
              <a:rPr lang="zh-CN" altLang="en-US">
                <a:solidFill>
                  <a:srgbClr val="0000FF"/>
                </a:solidFill>
              </a:rPr>
              <a:t>、按键</a:t>
            </a:r>
            <a:r>
              <a:rPr lang="en-US" altLang="zh-CN">
                <a:solidFill>
                  <a:srgbClr val="0000FF"/>
                </a:solidFill>
              </a:rPr>
              <a:t>(KeyPress)</a:t>
            </a:r>
            <a:endParaRPr lang="en-US" altLang="zh-CN">
              <a:solidFill>
                <a:srgbClr val="0000FF"/>
              </a:solidFill>
            </a:endParaRPr>
          </a:p>
          <a:p>
            <a:pPr lvl="1"/>
            <a:r>
              <a:rPr lang="en-US" altLang="zh-CN">
                <a:solidFill>
                  <a:srgbClr val="0000FF"/>
                </a:solidFill>
                <a:latin typeface="宋体" panose="02010600030101010101" pitchFamily="2" charset="-122"/>
              </a:rPr>
              <a:t>⑶</a:t>
            </a:r>
            <a:r>
              <a:rPr lang="zh-CN" altLang="en-US">
                <a:solidFill>
                  <a:srgbClr val="0000FF"/>
                </a:solidFill>
              </a:rPr>
              <a:t>方法（</a:t>
            </a:r>
            <a:r>
              <a:rPr lang="en-US" altLang="zh-CN">
                <a:solidFill>
                  <a:srgbClr val="0000FF"/>
                </a:solidFill>
              </a:rPr>
              <a:t>Method</a:t>
            </a:r>
            <a:r>
              <a:rPr lang="zh-CN" altLang="en-US">
                <a:solidFill>
                  <a:srgbClr val="0000FF"/>
                </a:solidFill>
              </a:rPr>
              <a:t>）</a:t>
            </a:r>
            <a:endParaRPr lang="zh-CN" altLang="en-US">
              <a:solidFill>
                <a:srgbClr val="0000FF"/>
              </a:solidFill>
            </a:endParaRPr>
          </a:p>
          <a:p>
            <a:pPr lvl="2"/>
            <a:r>
              <a:rPr lang="zh-CN" altLang="en-US" u="sng">
                <a:solidFill>
                  <a:srgbClr val="CC0000"/>
                </a:solidFill>
              </a:rPr>
              <a:t>对象</a:t>
            </a:r>
            <a:r>
              <a:rPr lang="zh-CN" altLang="en-US"/>
              <a:t>能够执行的一个</a:t>
            </a:r>
            <a:r>
              <a:rPr lang="zh-CN" altLang="en-US">
                <a:solidFill>
                  <a:srgbClr val="0000FF"/>
                </a:solidFill>
              </a:rPr>
              <a:t>操作，</a:t>
            </a:r>
            <a:r>
              <a:rPr lang="zh-CN" altLang="en-US"/>
              <a:t>是与</a:t>
            </a:r>
            <a:r>
              <a:rPr lang="zh-CN" altLang="en-US" u="sng">
                <a:solidFill>
                  <a:srgbClr val="CC0000"/>
                </a:solidFill>
              </a:rPr>
              <a:t>对象</a:t>
            </a:r>
            <a:r>
              <a:rPr lang="zh-CN" altLang="en-US"/>
              <a:t>相关联的</a:t>
            </a:r>
            <a:r>
              <a:rPr lang="zh-CN" altLang="en-US" u="sng">
                <a:solidFill>
                  <a:srgbClr val="0000FF"/>
                </a:solidFill>
              </a:rPr>
              <a:t>过程</a:t>
            </a:r>
            <a:r>
              <a:rPr lang="zh-CN" altLang="en-US"/>
              <a:t>；</a:t>
            </a:r>
            <a:endParaRPr lang="zh-CN" altLang="en-US"/>
          </a:p>
          <a:p>
            <a:pPr lvl="2"/>
            <a:r>
              <a:rPr lang="zh-CN" altLang="en-US"/>
              <a:t>如：</a:t>
            </a:r>
            <a:endParaRPr lang="zh-CN" altLang="en-US"/>
          </a:p>
          <a:p>
            <a:pPr lvl="2"/>
            <a:r>
              <a:rPr lang="en-US" altLang="zh-CN">
                <a:solidFill>
                  <a:srgbClr val="0000FF"/>
                </a:solidFill>
              </a:rPr>
              <a:t>OnClick(…)</a:t>
            </a:r>
            <a:r>
              <a:rPr lang="zh-CN" altLang="en-US">
                <a:solidFill>
                  <a:srgbClr val="0000FF"/>
                </a:solidFill>
                <a:latin typeface="宋体" panose="02010600030101010101" pitchFamily="2" charset="-122"/>
              </a:rPr>
              <a:t>、</a:t>
            </a:r>
            <a:r>
              <a:rPr lang="en-US" altLang="zh-CN">
                <a:solidFill>
                  <a:srgbClr val="0000FF"/>
                </a:solidFill>
              </a:rPr>
              <a:t>OnMouseMove (…) </a:t>
            </a:r>
            <a:r>
              <a:rPr lang="zh-CN" altLang="en-US">
                <a:solidFill>
                  <a:srgbClr val="0000FF"/>
                </a:solidFill>
              </a:rPr>
              <a:t>、</a:t>
            </a:r>
            <a:r>
              <a:rPr lang="en-US" altLang="zh-CN">
                <a:solidFill>
                  <a:srgbClr val="0000FF"/>
                </a:solidFill>
              </a:rPr>
              <a:t>OnKeyPress (…)</a:t>
            </a:r>
            <a:endParaRPr lang="en-US" altLang="zh-CN">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7891">
                                            <p:txEl>
                                              <p:pRg st="6" end="6"/>
                                            </p:txEl>
                                          </p:spTgt>
                                        </p:tgtEl>
                                        <p:attrNameLst>
                                          <p:attrName>style.visibility</p:attrName>
                                        </p:attrNameLst>
                                      </p:cBhvr>
                                      <p:to>
                                        <p:strVal val="visible"/>
                                      </p:to>
                                    </p:set>
                                    <p:animEffect transition="in" filter="box(in)">
                                      <p:cBhvr>
                                        <p:cTn id="7" dur="500"/>
                                        <p:tgtEl>
                                          <p:spTgt spid="37891">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891">
                                            <p:txEl>
                                              <p:pRg st="2" end="2"/>
                                            </p:txEl>
                                          </p:spTgt>
                                        </p:tgtEl>
                                        <p:attrNameLst>
                                          <p:attrName>style.visibility</p:attrName>
                                        </p:attrNameLst>
                                      </p:cBhvr>
                                      <p:to>
                                        <p:strVal val="visible"/>
                                      </p:to>
                                    </p:set>
                                    <p:animEffect transition="in" filter="box(in)">
                                      <p:cBhvr>
                                        <p:cTn id="12" dur="500"/>
                                        <p:tgtEl>
                                          <p:spTgt spid="378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891">
                                            <p:txEl>
                                              <p:pRg st="3" end="3"/>
                                            </p:txEl>
                                          </p:spTgt>
                                        </p:tgtEl>
                                        <p:attrNameLst>
                                          <p:attrName>style.visibility</p:attrName>
                                        </p:attrNameLst>
                                      </p:cBhvr>
                                      <p:to>
                                        <p:strVal val="visible"/>
                                      </p:to>
                                    </p:set>
                                    <p:animEffect transition="in" filter="box(in)">
                                      <p:cBhvr>
                                        <p:cTn id="17" dur="500"/>
                                        <p:tgtEl>
                                          <p:spTgt spid="37891">
                                            <p:txEl>
                                              <p:pRg st="3" end="3"/>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7891">
                                            <p:txEl>
                                              <p:pRg st="7" end="7"/>
                                            </p:txEl>
                                          </p:spTgt>
                                        </p:tgtEl>
                                        <p:attrNameLst>
                                          <p:attrName>style.visibility</p:attrName>
                                        </p:attrNameLst>
                                      </p:cBhvr>
                                      <p:to>
                                        <p:strVal val="visible"/>
                                      </p:to>
                                    </p:set>
                                    <p:animEffect transition="in" filter="box(in)">
                                      <p:cBhvr>
                                        <p:cTn id="20" dur="500"/>
                                        <p:tgtEl>
                                          <p:spTgt spid="37891">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7891">
                                            <p:txEl>
                                              <p:pRg st="4" end="4"/>
                                            </p:txEl>
                                          </p:spTgt>
                                        </p:tgtEl>
                                        <p:attrNameLst>
                                          <p:attrName>style.visibility</p:attrName>
                                        </p:attrNameLst>
                                      </p:cBhvr>
                                      <p:to>
                                        <p:strVal val="visible"/>
                                      </p:to>
                                    </p:set>
                                    <p:animEffect transition="in" filter="box(in)">
                                      <p:cBhvr>
                                        <p:cTn id="25" dur="500"/>
                                        <p:tgtEl>
                                          <p:spTgt spid="3789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7891">
                                            <p:txEl>
                                              <p:pRg st="8" end="8"/>
                                            </p:txEl>
                                          </p:spTgt>
                                        </p:tgtEl>
                                        <p:attrNameLst>
                                          <p:attrName>style.visibility</p:attrName>
                                        </p:attrNameLst>
                                      </p:cBhvr>
                                      <p:to>
                                        <p:strVal val="visible"/>
                                      </p:to>
                                    </p:set>
                                    <p:animEffect transition="in" filter="box(in)">
                                      <p:cBhvr>
                                        <p:cTn id="30" dur="500"/>
                                        <p:tgtEl>
                                          <p:spTgt spid="37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DB2CB02-45CE-4E52-B680-E9937DC90C53}" type="datetime1">
              <a:rPr lang="zh-CN" altLang="en-US"/>
            </a:fld>
            <a:endParaRPr lang="en-US" altLang="zh-CN"/>
          </a:p>
        </p:txBody>
      </p:sp>
      <p:sp>
        <p:nvSpPr>
          <p:cNvPr id="5" name="灯片编号占位符 4"/>
          <p:cNvSpPr>
            <a:spLocks noGrp="1"/>
          </p:cNvSpPr>
          <p:nvPr>
            <p:ph type="sldNum" sz="quarter" idx="11"/>
          </p:nvPr>
        </p:nvSpPr>
        <p:spPr/>
        <p:txBody>
          <a:bodyPr/>
          <a:lstStyle/>
          <a:p>
            <a:fld id="{7C3DFBA3-0FB6-42B4-8A0A-D7394E9D78B3}" type="slidenum">
              <a:rPr lang="en-US" altLang="zh-CN"/>
            </a:fld>
            <a:endParaRPr lang="en-US" altLang="zh-CN"/>
          </a:p>
        </p:txBody>
      </p:sp>
      <p:sp>
        <p:nvSpPr>
          <p:cNvPr id="39938" name="Rectangle 2"/>
          <p:cNvSpPr>
            <a:spLocks noGrp="1" noChangeArrowheads="1"/>
          </p:cNvSpPr>
          <p:nvPr>
            <p:ph type="title"/>
          </p:nvPr>
        </p:nvSpPr>
        <p:spPr/>
        <p:txBody>
          <a:bodyPr/>
          <a:lstStyle/>
          <a:p>
            <a:r>
              <a:rPr kumimoji="1" lang="en-US" altLang="zh-CN"/>
              <a:t>9.2</a:t>
            </a:r>
            <a:r>
              <a:rPr kumimoji="1" lang="zh-CN" altLang="en-US"/>
              <a:t>面向对象基本概念</a:t>
            </a:r>
            <a:endParaRPr kumimoji="1" lang="zh-CN" altLang="en-US"/>
          </a:p>
        </p:txBody>
      </p:sp>
      <p:sp>
        <p:nvSpPr>
          <p:cNvPr id="39939" name="Rectangle 3"/>
          <p:cNvSpPr>
            <a:spLocks noGrp="1" noChangeArrowheads="1"/>
          </p:cNvSpPr>
          <p:nvPr>
            <p:ph type="body" idx="1"/>
          </p:nvPr>
        </p:nvSpPr>
        <p:spPr/>
        <p:txBody>
          <a:bodyPr/>
          <a:lstStyle/>
          <a:p>
            <a:r>
              <a:rPr lang="en-US" altLang="zh-CN" dirty="0">
                <a:solidFill>
                  <a:srgbClr val="0000FF"/>
                </a:solidFill>
                <a:latin typeface="宋体" panose="02010600030101010101" pitchFamily="2" charset="-122"/>
              </a:rPr>
              <a:t>⑴</a:t>
            </a:r>
            <a:r>
              <a:rPr lang="zh-CN" altLang="en-US" dirty="0">
                <a:solidFill>
                  <a:srgbClr val="0000FF"/>
                </a:solidFill>
                <a:latin typeface="宋体" panose="02010600030101010101" pitchFamily="2" charset="-122"/>
              </a:rPr>
              <a:t>封装性（</a:t>
            </a:r>
            <a:r>
              <a:rPr lang="en-US" altLang="en-US" dirty="0">
                <a:solidFill>
                  <a:srgbClr val="0000FF"/>
                </a:solidFill>
              </a:rPr>
              <a:t>encapsulation</a:t>
            </a:r>
            <a:r>
              <a:rPr lang="zh-CN" altLang="en-US" dirty="0">
                <a:solidFill>
                  <a:srgbClr val="0000FF"/>
                </a:solidFill>
              </a:rPr>
              <a:t>）</a:t>
            </a:r>
            <a:endParaRPr lang="zh-CN" altLang="en-US" dirty="0">
              <a:solidFill>
                <a:srgbClr val="0000FF"/>
              </a:solidFill>
            </a:endParaRPr>
          </a:p>
          <a:p>
            <a:pPr marL="0" indent="0">
              <a:buNone/>
            </a:pPr>
            <a:r>
              <a:rPr lang="zh-CN" altLang="en-US" dirty="0">
                <a:solidFill>
                  <a:schemeClr val="tx2"/>
                </a:solidFill>
                <a:latin typeface="宋体" panose="02010600030101010101" pitchFamily="2" charset="-122"/>
              </a:rPr>
              <a:t>封装就是隐藏对象的属性和实现细节，仅对外公开接口，控制在程序中属性的读和修改的访问级别，将抽象得到的数据和行为（或功能）相结合，形成一个有机的整体，也就是将数据与操作数据的源代码进行有机的结合，形成“类”，其中数据和函数都是类的成员</a:t>
            </a:r>
            <a:endParaRPr lang="zh-CN" altLang="en-US" dirty="0">
              <a:solidFill>
                <a:schemeClr val="tx2"/>
              </a:solidFill>
              <a:latin typeface="宋体" panose="02010600030101010101" pitchFamily="2" charset="-122"/>
            </a:endParaRPr>
          </a:p>
          <a:p>
            <a:r>
              <a:rPr lang="zh-CN" altLang="en-US" dirty="0">
                <a:solidFill>
                  <a:srgbClr val="0000FF"/>
                </a:solidFill>
                <a:latin typeface="宋体" panose="02010600030101010101" pitchFamily="2" charset="-122"/>
              </a:rPr>
              <a:t>⑵继承性（</a:t>
            </a:r>
            <a:r>
              <a:rPr lang="en-US" altLang="zh-CN" dirty="0">
                <a:solidFill>
                  <a:srgbClr val="0000FF"/>
                </a:solidFill>
              </a:rPr>
              <a:t>inheritance</a:t>
            </a:r>
            <a:r>
              <a:rPr lang="zh-CN" altLang="en-US" dirty="0">
                <a:solidFill>
                  <a:srgbClr val="0000FF"/>
                </a:solidFill>
              </a:rPr>
              <a:t>）</a:t>
            </a:r>
            <a:endParaRPr lang="zh-CN" altLang="en-US" dirty="0">
              <a:solidFill>
                <a:srgbClr val="0000FF"/>
              </a:solidFill>
            </a:endParaRPr>
          </a:p>
          <a:p>
            <a:pPr marL="0" indent="0">
              <a:buNone/>
            </a:pPr>
            <a:r>
              <a:rPr lang="zh-CN" altLang="en-US" dirty="0">
                <a:solidFill>
                  <a:schemeClr val="tx2"/>
                </a:solidFill>
                <a:latin typeface="宋体" panose="02010600030101010101" pitchFamily="2" charset="-122"/>
              </a:rPr>
              <a:t>继承是面向对象的基本特征之一，继承机制允许创建分等级层次的类。</a:t>
            </a:r>
            <a:endParaRPr lang="zh-CN" altLang="en-US" dirty="0">
              <a:solidFill>
                <a:schemeClr val="tx2"/>
              </a:solidFill>
              <a:latin typeface="宋体" panose="02010600030101010101" pitchFamily="2" charset="-122"/>
            </a:endParaRPr>
          </a:p>
          <a:p>
            <a:pPr marL="0" indent="0">
              <a:buNone/>
            </a:pP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strips(downRight)">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strips(downRight)">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strips(downRight)">
                                      <p:cBhvr>
                                        <p:cTn id="17" dur="500"/>
                                        <p:tgtEl>
                                          <p:spTgt spid="39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strips(downRight)">
                                      <p:cBhvr>
                                        <p:cTn id="22" dur="50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DB2CB02-45CE-4E52-B680-E9937DC90C53}" type="datetime1">
              <a:rPr lang="zh-CN" altLang="en-US"/>
            </a:fld>
            <a:endParaRPr lang="en-US" altLang="zh-CN"/>
          </a:p>
        </p:txBody>
      </p:sp>
      <p:sp>
        <p:nvSpPr>
          <p:cNvPr id="5" name="灯片编号占位符 4"/>
          <p:cNvSpPr>
            <a:spLocks noGrp="1"/>
          </p:cNvSpPr>
          <p:nvPr>
            <p:ph type="sldNum" sz="quarter" idx="11"/>
          </p:nvPr>
        </p:nvSpPr>
        <p:spPr/>
        <p:txBody>
          <a:bodyPr/>
          <a:lstStyle/>
          <a:p>
            <a:fld id="{7C3DFBA3-0FB6-42B4-8A0A-D7394E9D78B3}" type="slidenum">
              <a:rPr lang="en-US" altLang="zh-CN"/>
            </a:fld>
            <a:endParaRPr lang="en-US" altLang="zh-CN"/>
          </a:p>
        </p:txBody>
      </p:sp>
      <p:sp>
        <p:nvSpPr>
          <p:cNvPr id="39938" name="Rectangle 2"/>
          <p:cNvSpPr>
            <a:spLocks noGrp="1" noChangeArrowheads="1"/>
          </p:cNvSpPr>
          <p:nvPr>
            <p:ph type="title"/>
          </p:nvPr>
        </p:nvSpPr>
        <p:spPr/>
        <p:txBody>
          <a:bodyPr/>
          <a:lstStyle/>
          <a:p>
            <a:r>
              <a:rPr kumimoji="1" lang="en-US" altLang="zh-CN"/>
              <a:t>9.2</a:t>
            </a:r>
            <a:r>
              <a:rPr kumimoji="1" lang="zh-CN" altLang="en-US"/>
              <a:t>面向对象基本概念</a:t>
            </a:r>
            <a:endParaRPr kumimoji="1" lang="zh-CN" altLang="en-US"/>
          </a:p>
        </p:txBody>
      </p:sp>
      <p:sp>
        <p:nvSpPr>
          <p:cNvPr id="39939" name="Rectangle 3"/>
          <p:cNvSpPr>
            <a:spLocks noGrp="1" noChangeArrowheads="1"/>
          </p:cNvSpPr>
          <p:nvPr>
            <p:ph type="body" idx="1"/>
          </p:nvPr>
        </p:nvSpPr>
        <p:spPr/>
        <p:txBody>
          <a:bodyPr/>
          <a:lstStyle/>
          <a:p>
            <a:r>
              <a:rPr lang="zh-CN" altLang="en-US" dirty="0">
                <a:solidFill>
                  <a:srgbClr val="0000FF"/>
                </a:solidFill>
                <a:latin typeface="宋体" panose="02010600030101010101" pitchFamily="2" charset="-122"/>
              </a:rPr>
              <a:t>⑶多态性（</a:t>
            </a:r>
            <a:r>
              <a:rPr lang="en-US" altLang="en-US" dirty="0">
                <a:solidFill>
                  <a:srgbClr val="0000FF"/>
                </a:solidFill>
              </a:rPr>
              <a:t>polymorphism</a:t>
            </a:r>
            <a:r>
              <a:rPr lang="zh-CN" altLang="en-US" dirty="0">
                <a:solidFill>
                  <a:srgbClr val="0000FF"/>
                </a:solidFill>
              </a:rPr>
              <a:t>）</a:t>
            </a:r>
            <a:endParaRPr lang="zh-CN" altLang="en-US" dirty="0">
              <a:solidFill>
                <a:srgbClr val="0000FF"/>
              </a:solidFill>
            </a:endParaRPr>
          </a:p>
          <a:p>
            <a:pPr marL="0" indent="0">
              <a:buNone/>
            </a:pPr>
            <a:r>
              <a:rPr lang="zh-CN" altLang="en-US" dirty="0">
                <a:solidFill>
                  <a:schemeClr val="tx2"/>
                </a:solidFill>
              </a:rPr>
              <a:t>多态同一个行为具有多个不同表现形式或形态的能力。是指一个类实例（对象）的相同方法在不同情形有不同表现形式。多态机制使具有不同内部结构的对象可以共享相同的外部接口。这意味着，虽然针对不同对象的具体操作不同，但通过一个公共的类，它们（那些操作）可以通过相同的方式予以调用。</a:t>
            </a:r>
            <a:endParaRPr lang="zh-CN" altLang="en-US" dirty="0">
              <a:solidFill>
                <a:schemeClr val="tx2"/>
              </a:solidFill>
            </a:endParaRPr>
          </a:p>
          <a:p>
            <a:pPr marL="0" indent="0">
              <a:buNone/>
            </a:pPr>
            <a:r>
              <a:rPr lang="zh-CN" altLang="en-US" dirty="0">
                <a:solidFill>
                  <a:srgbClr val="FF0000"/>
                </a:solidFill>
              </a:rPr>
              <a:t>多态性的三个必要条件：</a:t>
            </a:r>
            <a:endParaRPr lang="zh-CN" altLang="en-US" dirty="0">
              <a:solidFill>
                <a:srgbClr val="FF0000"/>
              </a:solidFill>
            </a:endParaRPr>
          </a:p>
          <a:p>
            <a:pPr marL="0" indent="0">
              <a:buNone/>
            </a:pPr>
            <a:r>
              <a:rPr lang="zh-CN" altLang="en-US" dirty="0">
                <a:solidFill>
                  <a:schemeClr val="tx2"/>
                </a:solidFill>
              </a:rPr>
              <a:t>继承、重写（子类继承父类后对父类方法进行重新定义）、父类引用指向子类对象</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strips(downRight)">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strips(downRight)">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strips(downRight)">
                                      <p:cBhvr>
                                        <p:cTn id="17" dur="500"/>
                                        <p:tgtEl>
                                          <p:spTgt spid="39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strips(downRight)">
                                      <p:cBhvr>
                                        <p:cTn id="22" dur="50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3066621B-DE06-4959-BE2A-AD9A2B42718A}" type="datetime1">
              <a:rPr lang="zh-CN" altLang="en-US"/>
            </a:fld>
            <a:endParaRPr lang="en-US" altLang="zh-CN"/>
          </a:p>
        </p:txBody>
      </p:sp>
      <p:sp>
        <p:nvSpPr>
          <p:cNvPr id="25" name="灯片编号占位符 4"/>
          <p:cNvSpPr>
            <a:spLocks noGrp="1"/>
          </p:cNvSpPr>
          <p:nvPr>
            <p:ph type="sldNum" sz="quarter" idx="11"/>
          </p:nvPr>
        </p:nvSpPr>
        <p:spPr/>
        <p:txBody>
          <a:bodyPr/>
          <a:lstStyle/>
          <a:p>
            <a:fld id="{D90DB6DE-7C88-4955-AB03-1684D1C3EE63}" type="slidenum">
              <a:rPr lang="en-US" altLang="zh-CN"/>
            </a:fld>
            <a:endParaRPr lang="en-US" altLang="zh-CN"/>
          </a:p>
        </p:txBody>
      </p:sp>
      <p:sp>
        <p:nvSpPr>
          <p:cNvPr id="40962" name="Rectangle 2"/>
          <p:cNvSpPr>
            <a:spLocks noGrp="1" noChangeArrowheads="1"/>
          </p:cNvSpPr>
          <p:nvPr>
            <p:ph type="title"/>
          </p:nvPr>
        </p:nvSpPr>
        <p:spPr/>
        <p:txBody>
          <a:bodyPr/>
          <a:lstStyle/>
          <a:p>
            <a:r>
              <a:rPr kumimoji="1" lang="en-US" altLang="zh-CN"/>
              <a:t>9.2</a:t>
            </a:r>
            <a:r>
              <a:rPr kumimoji="1" lang="zh-CN" altLang="en-US"/>
              <a:t>面向对象基本概念</a:t>
            </a:r>
            <a:endParaRPr kumimoji="1" lang="zh-CN" altLang="en-US"/>
          </a:p>
        </p:txBody>
      </p:sp>
      <p:sp>
        <p:nvSpPr>
          <p:cNvPr id="40963" name="Rectangle 3"/>
          <p:cNvSpPr>
            <a:spLocks noGrp="1" noChangeArrowheads="1"/>
          </p:cNvSpPr>
          <p:nvPr>
            <p:ph type="body" idx="1"/>
          </p:nvPr>
        </p:nvSpPr>
        <p:spPr>
          <a:xfrm>
            <a:off x="0" y="1052512"/>
            <a:ext cx="8697913" cy="5576887"/>
          </a:xfrm>
        </p:spPr>
        <p:txBody>
          <a:bodyPr/>
          <a:lstStyle/>
          <a:p>
            <a:endParaRPr lang="zh-CN" altLang="zh-CN" dirty="0"/>
          </a:p>
        </p:txBody>
      </p:sp>
      <p:sp>
        <p:nvSpPr>
          <p:cNvPr id="40964" name="Rectangle 4"/>
          <p:cNvSpPr>
            <a:spLocks noChangeArrowheads="1"/>
          </p:cNvSpPr>
          <p:nvPr/>
        </p:nvSpPr>
        <p:spPr bwMode="auto">
          <a:xfrm>
            <a:off x="1258888" y="1268413"/>
            <a:ext cx="4913312" cy="431800"/>
          </a:xfrm>
          <a:prstGeom prst="rect">
            <a:avLst/>
          </a:prstGeom>
          <a:solidFill>
            <a:srgbClr val="FFFF99"/>
          </a:solidFill>
          <a:ln w="9525">
            <a:solidFill>
              <a:schemeClr val="tx1"/>
            </a:solidFill>
            <a:miter lim="800000"/>
          </a:ln>
          <a:effectLst/>
        </p:spPr>
        <p:txBody>
          <a:bodyPr wrap="none" anchor="ctr"/>
          <a:lstStyle/>
          <a:p>
            <a:r>
              <a:rPr lang="zh-CN" altLang="en-US" sz="2000" b="1">
                <a:solidFill>
                  <a:srgbClr val="FF0000"/>
                </a:solidFill>
              </a:rPr>
              <a:t>图形类</a:t>
            </a:r>
            <a:r>
              <a:rPr lang="en-US" altLang="zh-CN" sz="2000" b="1">
                <a:solidFill>
                  <a:srgbClr val="FF0000"/>
                </a:solidFill>
              </a:rPr>
              <a:t>Graphic</a:t>
            </a:r>
            <a:endParaRPr lang="en-US" altLang="zh-CN" sz="2000" b="1">
              <a:solidFill>
                <a:srgbClr val="FF0000"/>
              </a:solidFill>
            </a:endParaRPr>
          </a:p>
        </p:txBody>
      </p:sp>
      <p:sp>
        <p:nvSpPr>
          <p:cNvPr id="40965" name="Rectangle 5"/>
          <p:cNvSpPr>
            <a:spLocks noChangeArrowheads="1"/>
          </p:cNvSpPr>
          <p:nvPr/>
        </p:nvSpPr>
        <p:spPr bwMode="auto">
          <a:xfrm>
            <a:off x="1258888" y="1700213"/>
            <a:ext cx="4913312" cy="431800"/>
          </a:xfrm>
          <a:prstGeom prst="rect">
            <a:avLst/>
          </a:prstGeom>
          <a:noFill/>
          <a:ln w="9525">
            <a:solidFill>
              <a:schemeClr val="tx1"/>
            </a:solidFill>
            <a:miter lim="800000"/>
          </a:ln>
          <a:effectLst/>
        </p:spPr>
        <p:txBody>
          <a:bodyPr wrap="none" anchor="ctr"/>
          <a:lstStyle/>
          <a:p>
            <a:pPr algn="l"/>
            <a:r>
              <a:rPr lang="en-US" altLang="zh-CN" sz="2000" b="1"/>
              <a:t>cColor</a:t>
            </a:r>
            <a:r>
              <a:rPr lang="en-US" altLang="zh-CN" sz="2000" b="1">
                <a:solidFill>
                  <a:srgbClr val="FF0000"/>
                </a:solidFill>
              </a:rPr>
              <a:t>      </a:t>
            </a:r>
            <a:r>
              <a:rPr lang="en-US" altLang="zh-CN" sz="2000" b="1">
                <a:solidFill>
                  <a:srgbClr val="009900"/>
                </a:solidFill>
              </a:rPr>
              <a:t>&amp;&amp;</a:t>
            </a:r>
            <a:r>
              <a:rPr lang="zh-CN" altLang="en-US" sz="2000" b="1">
                <a:solidFill>
                  <a:srgbClr val="009900"/>
                </a:solidFill>
              </a:rPr>
              <a:t>颜色</a:t>
            </a:r>
            <a:endParaRPr lang="zh-CN" altLang="en-US" sz="2000" b="1">
              <a:solidFill>
                <a:srgbClr val="009900"/>
              </a:solidFill>
            </a:endParaRPr>
          </a:p>
        </p:txBody>
      </p:sp>
      <p:sp>
        <p:nvSpPr>
          <p:cNvPr id="40966" name="Rectangle 6"/>
          <p:cNvSpPr>
            <a:spLocks noChangeArrowheads="1"/>
          </p:cNvSpPr>
          <p:nvPr/>
        </p:nvSpPr>
        <p:spPr bwMode="auto">
          <a:xfrm>
            <a:off x="1258888" y="2132013"/>
            <a:ext cx="4913312"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VIRTUAL DOUBLE</a:t>
            </a:r>
            <a:r>
              <a:rPr lang="en-US" altLang="zh-CN" sz="2000" b="1">
                <a:solidFill>
                  <a:srgbClr val="FF0000"/>
                </a:solidFill>
              </a:rPr>
              <a:t> </a:t>
            </a:r>
            <a:r>
              <a:rPr lang="en-US" altLang="zh-CN" sz="1800" b="1"/>
              <a:t>CalArea() = 0;</a:t>
            </a:r>
            <a:endParaRPr lang="en-US" altLang="zh-CN" sz="1800" b="1"/>
          </a:p>
        </p:txBody>
      </p:sp>
      <p:sp>
        <p:nvSpPr>
          <p:cNvPr id="40967" name="Rectangle 7"/>
          <p:cNvSpPr>
            <a:spLocks noChangeArrowheads="1"/>
          </p:cNvSpPr>
          <p:nvPr/>
        </p:nvSpPr>
        <p:spPr bwMode="auto">
          <a:xfrm>
            <a:off x="1258888" y="2565400"/>
            <a:ext cx="4913312"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VIRTUAL</a:t>
            </a:r>
            <a:r>
              <a:rPr lang="en-US" altLang="zh-CN"/>
              <a:t> </a:t>
            </a:r>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 = 0;</a:t>
            </a:r>
            <a:endParaRPr lang="en-US" altLang="zh-CN" sz="1800" b="1"/>
          </a:p>
        </p:txBody>
      </p:sp>
      <p:sp>
        <p:nvSpPr>
          <p:cNvPr id="40968" name="Rectangle 8"/>
          <p:cNvSpPr>
            <a:spLocks noChangeArrowheads="1"/>
          </p:cNvSpPr>
          <p:nvPr/>
        </p:nvSpPr>
        <p:spPr bwMode="auto">
          <a:xfrm>
            <a:off x="5495925" y="762000"/>
            <a:ext cx="3648075" cy="457200"/>
          </a:xfrm>
          <a:prstGeom prst="rect">
            <a:avLst/>
          </a:prstGeom>
          <a:solidFill>
            <a:srgbClr val="FFFF99"/>
          </a:solidFill>
          <a:ln w="9525" algn="ctr">
            <a:noFill/>
            <a:miter lim="800000"/>
          </a:ln>
          <a:effectLst/>
        </p:spPr>
        <p:txBody>
          <a:bodyPr wrap="none">
            <a:spAutoFit/>
          </a:bodyPr>
          <a:lstStyle/>
          <a:p>
            <a:pPr algn="l"/>
            <a:r>
              <a:rPr lang="en-US" altLang="zh-CN" sz="2400" b="1">
                <a:solidFill>
                  <a:srgbClr val="0000FF"/>
                </a:solidFill>
              </a:rPr>
              <a:t>⑵</a:t>
            </a:r>
            <a:r>
              <a:rPr lang="zh-CN" altLang="en-US" sz="2400" b="1">
                <a:solidFill>
                  <a:srgbClr val="0000FF"/>
                </a:solidFill>
              </a:rPr>
              <a:t>继承性（</a:t>
            </a:r>
            <a:r>
              <a:rPr lang="en-US" altLang="zh-CN" sz="2400" b="1">
                <a:solidFill>
                  <a:srgbClr val="0000FF"/>
                </a:solidFill>
              </a:rPr>
              <a:t>inheritance</a:t>
            </a:r>
            <a:r>
              <a:rPr lang="zh-CN" altLang="en-US" sz="2400" b="1">
                <a:solidFill>
                  <a:srgbClr val="0000FF"/>
                </a:solidFill>
              </a:rPr>
              <a:t>）</a:t>
            </a:r>
            <a:endParaRPr lang="zh-CN" altLang="en-US" sz="2400" b="1">
              <a:solidFill>
                <a:srgbClr val="0000FF"/>
              </a:solidFill>
            </a:endParaRPr>
          </a:p>
        </p:txBody>
      </p:sp>
      <p:sp>
        <p:nvSpPr>
          <p:cNvPr id="40969" name="Rectangle 9"/>
          <p:cNvSpPr>
            <a:spLocks noChangeArrowheads="1"/>
          </p:cNvSpPr>
          <p:nvPr/>
        </p:nvSpPr>
        <p:spPr bwMode="auto">
          <a:xfrm>
            <a:off x="250825" y="3657600"/>
            <a:ext cx="2663825" cy="431800"/>
          </a:xfrm>
          <a:prstGeom prst="rect">
            <a:avLst/>
          </a:prstGeom>
          <a:solidFill>
            <a:srgbClr val="FFFF99"/>
          </a:solidFill>
          <a:ln w="9525" algn="ctr">
            <a:solidFill>
              <a:schemeClr val="tx1"/>
            </a:solidFill>
            <a:miter lim="800000"/>
          </a:ln>
          <a:effectLst/>
        </p:spPr>
        <p:txBody>
          <a:bodyPr wrap="none" anchor="ctr"/>
          <a:lstStyle/>
          <a:p>
            <a:r>
              <a:rPr lang="zh-CN" altLang="en-US" sz="2000" b="1" dirty="0">
                <a:solidFill>
                  <a:srgbClr val="FF0000"/>
                </a:solidFill>
              </a:rPr>
              <a:t>圆形类</a:t>
            </a:r>
            <a:r>
              <a:rPr lang="en-US" altLang="zh-CN" sz="2000" b="1" dirty="0" err="1">
                <a:solidFill>
                  <a:srgbClr val="FF0000"/>
                </a:solidFill>
              </a:rPr>
              <a:t>C</a:t>
            </a:r>
            <a:r>
              <a:rPr lang="en-US" altLang="en-US" sz="2000" b="1" dirty="0" err="1">
                <a:solidFill>
                  <a:srgbClr val="FF0000"/>
                </a:solidFill>
              </a:rPr>
              <a:t>ircul</a:t>
            </a:r>
            <a:endParaRPr lang="en-US" altLang="zh-CN" sz="2000" b="1" dirty="0">
              <a:solidFill>
                <a:srgbClr val="FF0000"/>
              </a:solidFill>
            </a:endParaRPr>
          </a:p>
        </p:txBody>
      </p:sp>
      <p:sp>
        <p:nvSpPr>
          <p:cNvPr id="40970" name="Rectangle 10"/>
          <p:cNvSpPr>
            <a:spLocks noChangeArrowheads="1"/>
          </p:cNvSpPr>
          <p:nvPr/>
        </p:nvSpPr>
        <p:spPr bwMode="auto">
          <a:xfrm>
            <a:off x="250825" y="4064000"/>
            <a:ext cx="2663825" cy="431800"/>
          </a:xfrm>
          <a:prstGeom prst="rect">
            <a:avLst/>
          </a:prstGeom>
          <a:noFill/>
          <a:ln w="9525">
            <a:solidFill>
              <a:schemeClr val="tx1"/>
            </a:solidFill>
            <a:miter lim="800000"/>
          </a:ln>
          <a:effectLst/>
        </p:spPr>
        <p:txBody>
          <a:bodyPr wrap="none" anchor="ctr"/>
          <a:lstStyle/>
          <a:p>
            <a:pPr algn="l"/>
            <a:r>
              <a:rPr lang="en-US" altLang="zh-CN" sz="2000" b="1" dirty="0" err="1"/>
              <a:t>cColor</a:t>
            </a:r>
            <a:r>
              <a:rPr lang="en-US" altLang="zh-CN" sz="2000" b="1" dirty="0">
                <a:solidFill>
                  <a:srgbClr val="FF0000"/>
                </a:solidFill>
              </a:rPr>
              <a:t>      </a:t>
            </a:r>
            <a:r>
              <a:rPr lang="en-US" altLang="zh-CN" sz="2000" b="1" dirty="0">
                <a:solidFill>
                  <a:srgbClr val="009900"/>
                </a:solidFill>
              </a:rPr>
              <a:t>&amp;&amp;</a:t>
            </a:r>
            <a:r>
              <a:rPr lang="zh-CN" altLang="en-US" sz="2000" b="1" dirty="0">
                <a:solidFill>
                  <a:srgbClr val="009900"/>
                </a:solidFill>
              </a:rPr>
              <a:t>颜色</a:t>
            </a:r>
            <a:endParaRPr lang="zh-CN" altLang="en-US" sz="2000" b="1" dirty="0">
              <a:solidFill>
                <a:srgbClr val="009900"/>
              </a:solidFill>
            </a:endParaRPr>
          </a:p>
        </p:txBody>
      </p:sp>
      <p:sp>
        <p:nvSpPr>
          <p:cNvPr id="40971" name="Rectangle 11"/>
          <p:cNvSpPr>
            <a:spLocks noChangeArrowheads="1"/>
          </p:cNvSpPr>
          <p:nvPr/>
        </p:nvSpPr>
        <p:spPr bwMode="auto">
          <a:xfrm>
            <a:off x="250825" y="4495800"/>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0972" name="Rectangle 12"/>
          <p:cNvSpPr>
            <a:spLocks noChangeArrowheads="1"/>
          </p:cNvSpPr>
          <p:nvPr/>
        </p:nvSpPr>
        <p:spPr bwMode="auto">
          <a:xfrm>
            <a:off x="250825" y="4921250"/>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0973" name="Rectangle 13"/>
          <p:cNvSpPr>
            <a:spLocks noChangeArrowheads="1"/>
          </p:cNvSpPr>
          <p:nvPr/>
        </p:nvSpPr>
        <p:spPr bwMode="auto">
          <a:xfrm>
            <a:off x="3995738" y="3571875"/>
            <a:ext cx="2663825" cy="431800"/>
          </a:xfrm>
          <a:prstGeom prst="rect">
            <a:avLst/>
          </a:prstGeom>
          <a:solidFill>
            <a:srgbClr val="FFFF99"/>
          </a:solidFill>
          <a:ln w="9525" algn="ctr">
            <a:solidFill>
              <a:schemeClr val="tx1"/>
            </a:solidFill>
            <a:miter lim="800000"/>
          </a:ln>
          <a:effectLst/>
        </p:spPr>
        <p:txBody>
          <a:bodyPr wrap="none" anchor="ctr"/>
          <a:lstStyle/>
          <a:p>
            <a:r>
              <a:rPr lang="zh-CN" altLang="en-US" sz="2000" b="1">
                <a:solidFill>
                  <a:srgbClr val="FF0000"/>
                </a:solidFill>
              </a:rPr>
              <a:t>矩形类</a:t>
            </a:r>
            <a:r>
              <a:rPr lang="en-US" altLang="zh-CN" sz="2000" b="1">
                <a:solidFill>
                  <a:srgbClr val="FF0000"/>
                </a:solidFill>
              </a:rPr>
              <a:t>Rectangle</a:t>
            </a:r>
            <a:endParaRPr lang="en-US" altLang="zh-CN" sz="2000" b="1">
              <a:solidFill>
                <a:srgbClr val="FF0000"/>
              </a:solidFill>
            </a:endParaRPr>
          </a:p>
        </p:txBody>
      </p:sp>
      <p:sp>
        <p:nvSpPr>
          <p:cNvPr id="40974" name="Rectangle 14"/>
          <p:cNvSpPr>
            <a:spLocks noChangeArrowheads="1"/>
          </p:cNvSpPr>
          <p:nvPr/>
        </p:nvSpPr>
        <p:spPr bwMode="auto">
          <a:xfrm>
            <a:off x="3995738" y="4005263"/>
            <a:ext cx="2663825" cy="431800"/>
          </a:xfrm>
          <a:prstGeom prst="rect">
            <a:avLst/>
          </a:prstGeom>
          <a:noFill/>
          <a:ln w="9525">
            <a:solidFill>
              <a:schemeClr val="tx1"/>
            </a:solidFill>
            <a:miter lim="800000"/>
          </a:ln>
          <a:effectLst/>
        </p:spPr>
        <p:txBody>
          <a:bodyPr wrap="none" anchor="ctr"/>
          <a:lstStyle/>
          <a:p>
            <a:pPr algn="l"/>
            <a:r>
              <a:rPr lang="en-US" altLang="zh-CN" sz="2000" b="1"/>
              <a:t>cColor</a:t>
            </a:r>
            <a:r>
              <a:rPr lang="en-US" altLang="zh-CN" sz="2000" b="1">
                <a:solidFill>
                  <a:srgbClr val="FF0000"/>
                </a:solidFill>
              </a:rPr>
              <a:t>      </a:t>
            </a:r>
            <a:r>
              <a:rPr lang="en-US" altLang="zh-CN" sz="2000" b="1">
                <a:solidFill>
                  <a:srgbClr val="009900"/>
                </a:solidFill>
              </a:rPr>
              <a:t>&amp;&amp;</a:t>
            </a:r>
            <a:r>
              <a:rPr lang="zh-CN" altLang="en-US" sz="2000" b="1">
                <a:solidFill>
                  <a:srgbClr val="009900"/>
                </a:solidFill>
              </a:rPr>
              <a:t>颜色</a:t>
            </a:r>
            <a:endParaRPr lang="zh-CN" altLang="en-US" sz="2000" b="1">
              <a:solidFill>
                <a:srgbClr val="009900"/>
              </a:solidFill>
            </a:endParaRPr>
          </a:p>
        </p:txBody>
      </p:sp>
      <p:sp>
        <p:nvSpPr>
          <p:cNvPr id="40975" name="Rectangle 15"/>
          <p:cNvSpPr>
            <a:spLocks noChangeArrowheads="1"/>
          </p:cNvSpPr>
          <p:nvPr/>
        </p:nvSpPr>
        <p:spPr bwMode="auto">
          <a:xfrm>
            <a:off x="3995738" y="4437063"/>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0976" name="Rectangle 16"/>
          <p:cNvSpPr>
            <a:spLocks noChangeArrowheads="1"/>
          </p:cNvSpPr>
          <p:nvPr/>
        </p:nvSpPr>
        <p:spPr bwMode="auto">
          <a:xfrm>
            <a:off x="3995738" y="4870450"/>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0977" name="AutoShape 17"/>
          <p:cNvSpPr>
            <a:spLocks noChangeArrowheads="1"/>
          </p:cNvSpPr>
          <p:nvPr/>
        </p:nvSpPr>
        <p:spPr bwMode="auto">
          <a:xfrm>
            <a:off x="6705600" y="2362200"/>
            <a:ext cx="1476375" cy="504825"/>
          </a:xfrm>
          <a:prstGeom prst="wedgeRectCallout">
            <a:avLst>
              <a:gd name="adj1" fmla="val -70324"/>
              <a:gd name="adj2" fmla="val 5662"/>
            </a:avLst>
          </a:prstGeom>
          <a:solidFill>
            <a:srgbClr val="FF0000"/>
          </a:solidFill>
          <a:ln w="9525">
            <a:solidFill>
              <a:schemeClr val="tx1"/>
            </a:solidFill>
            <a:miter lim="800000"/>
          </a:ln>
          <a:effectLst/>
        </p:spPr>
        <p:txBody>
          <a:bodyPr anchor="ctr"/>
          <a:lstStyle/>
          <a:p>
            <a:r>
              <a:rPr lang="zh-CN" altLang="en-US" sz="2400" b="1">
                <a:solidFill>
                  <a:schemeClr val="bg1"/>
                </a:solidFill>
              </a:rPr>
              <a:t>父类</a:t>
            </a:r>
            <a:endParaRPr lang="zh-CN" altLang="en-US" sz="2400" b="1">
              <a:solidFill>
                <a:schemeClr val="bg1"/>
              </a:solidFill>
            </a:endParaRPr>
          </a:p>
        </p:txBody>
      </p:sp>
      <p:cxnSp>
        <p:nvCxnSpPr>
          <p:cNvPr id="40978" name="AutoShape 18"/>
          <p:cNvCxnSpPr>
            <a:cxnSpLocks noChangeShapeType="1"/>
            <a:stCxn id="40967" idx="2"/>
            <a:endCxn id="40969" idx="0"/>
          </p:cNvCxnSpPr>
          <p:nvPr/>
        </p:nvCxnSpPr>
        <p:spPr bwMode="auto">
          <a:xfrm rot="5400000">
            <a:off x="2318941" y="2260997"/>
            <a:ext cx="660400" cy="2132806"/>
          </a:xfrm>
          <a:prstGeom prst="bentConnector3">
            <a:avLst>
              <a:gd name="adj1" fmla="val 50000"/>
            </a:avLst>
          </a:prstGeom>
          <a:noFill/>
          <a:ln w="60325">
            <a:solidFill>
              <a:srgbClr val="CC0000"/>
            </a:solidFill>
            <a:miter lim="800000"/>
            <a:tailEnd type="triangle" w="med" len="med"/>
          </a:ln>
          <a:effectLst/>
        </p:spPr>
      </p:cxnSp>
      <p:cxnSp>
        <p:nvCxnSpPr>
          <p:cNvPr id="40979" name="AutoShape 19"/>
          <p:cNvCxnSpPr>
            <a:cxnSpLocks noChangeShapeType="1"/>
            <a:stCxn id="40967" idx="2"/>
            <a:endCxn id="40973" idx="0"/>
          </p:cNvCxnSpPr>
          <p:nvPr/>
        </p:nvCxnSpPr>
        <p:spPr bwMode="auto">
          <a:xfrm rot="16200000" flipH="1">
            <a:off x="4234656" y="2478882"/>
            <a:ext cx="574675" cy="1611312"/>
          </a:xfrm>
          <a:prstGeom prst="bentConnector3">
            <a:avLst>
              <a:gd name="adj1" fmla="val 53002"/>
            </a:avLst>
          </a:prstGeom>
          <a:noFill/>
          <a:ln w="60325">
            <a:solidFill>
              <a:srgbClr val="CC0000"/>
            </a:solidFill>
            <a:miter lim="800000"/>
            <a:tailEnd type="triangle" w="med" len="med"/>
          </a:ln>
          <a:effectLst/>
        </p:spPr>
      </p:cxnSp>
      <p:sp>
        <p:nvSpPr>
          <p:cNvPr id="40980" name="AutoShape 20"/>
          <p:cNvSpPr>
            <a:spLocks noChangeArrowheads="1"/>
          </p:cNvSpPr>
          <p:nvPr/>
        </p:nvSpPr>
        <p:spPr bwMode="auto">
          <a:xfrm>
            <a:off x="7019925" y="5084763"/>
            <a:ext cx="1476375" cy="504825"/>
          </a:xfrm>
          <a:prstGeom prst="wedgeRectCallout">
            <a:avLst>
              <a:gd name="adj1" fmla="val -72153"/>
              <a:gd name="adj2" fmla="val 1889"/>
            </a:avLst>
          </a:prstGeom>
          <a:solidFill>
            <a:srgbClr val="FF0000"/>
          </a:solidFill>
          <a:ln w="9525">
            <a:solidFill>
              <a:schemeClr val="tx1"/>
            </a:solidFill>
            <a:miter lim="800000"/>
          </a:ln>
          <a:effectLst/>
        </p:spPr>
        <p:txBody>
          <a:bodyPr anchor="ctr"/>
          <a:lstStyle/>
          <a:p>
            <a:r>
              <a:rPr lang="zh-CN" altLang="en-US" sz="2400" b="1">
                <a:solidFill>
                  <a:schemeClr val="bg1"/>
                </a:solidFill>
              </a:rPr>
              <a:t>子类</a:t>
            </a:r>
            <a:endParaRPr lang="zh-CN" altLang="en-US" sz="2400" b="1">
              <a:solidFill>
                <a:schemeClr val="bg1"/>
              </a:solidFill>
            </a:endParaRPr>
          </a:p>
        </p:txBody>
      </p:sp>
      <p:sp>
        <p:nvSpPr>
          <p:cNvPr id="40981" name="Rectangle 21"/>
          <p:cNvSpPr>
            <a:spLocks noChangeArrowheads="1"/>
          </p:cNvSpPr>
          <p:nvPr/>
        </p:nvSpPr>
        <p:spPr bwMode="auto">
          <a:xfrm>
            <a:off x="250825" y="5359400"/>
            <a:ext cx="2663825" cy="431800"/>
          </a:xfrm>
          <a:prstGeom prst="rect">
            <a:avLst/>
          </a:prstGeom>
          <a:noFill/>
          <a:ln w="9525">
            <a:solidFill>
              <a:schemeClr val="tx1"/>
            </a:solidFill>
            <a:miter lim="800000"/>
          </a:ln>
          <a:effectLst/>
        </p:spPr>
        <p:txBody>
          <a:bodyPr wrap="none" anchor="ctr"/>
          <a:lstStyle/>
          <a:p>
            <a:pPr algn="l"/>
            <a:r>
              <a:rPr lang="en-US" altLang="zh-CN" sz="2000" b="1"/>
              <a:t>nR</a:t>
            </a:r>
            <a:r>
              <a:rPr lang="en-US" altLang="zh-CN" sz="2000" b="1">
                <a:solidFill>
                  <a:srgbClr val="FF0000"/>
                </a:solidFill>
              </a:rPr>
              <a:t>      </a:t>
            </a:r>
            <a:r>
              <a:rPr lang="zh-CN" altLang="en-US" sz="2000" b="1">
                <a:solidFill>
                  <a:srgbClr val="FF0000"/>
                </a:solidFill>
              </a:rPr>
              <a:t>　　</a:t>
            </a:r>
            <a:r>
              <a:rPr lang="en-US" altLang="zh-CN" sz="2000" b="1">
                <a:solidFill>
                  <a:srgbClr val="009900"/>
                </a:solidFill>
              </a:rPr>
              <a:t>&amp;&amp;</a:t>
            </a:r>
            <a:r>
              <a:rPr lang="zh-CN" altLang="en-US" sz="2000" b="1">
                <a:solidFill>
                  <a:srgbClr val="009900"/>
                </a:solidFill>
              </a:rPr>
              <a:t>半径</a:t>
            </a:r>
            <a:endParaRPr lang="zh-CN" altLang="en-US" sz="2000" b="1">
              <a:solidFill>
                <a:srgbClr val="009900"/>
              </a:solidFill>
            </a:endParaRPr>
          </a:p>
        </p:txBody>
      </p:sp>
      <p:sp>
        <p:nvSpPr>
          <p:cNvPr id="40982" name="Rectangle 22"/>
          <p:cNvSpPr>
            <a:spLocks noChangeArrowheads="1"/>
          </p:cNvSpPr>
          <p:nvPr/>
        </p:nvSpPr>
        <p:spPr bwMode="auto">
          <a:xfrm>
            <a:off x="3995738" y="5302250"/>
            <a:ext cx="2663825" cy="431800"/>
          </a:xfrm>
          <a:prstGeom prst="rect">
            <a:avLst/>
          </a:prstGeom>
          <a:noFill/>
          <a:ln w="9525">
            <a:solidFill>
              <a:schemeClr val="tx1"/>
            </a:solidFill>
            <a:miter lim="800000"/>
          </a:ln>
          <a:effectLst/>
        </p:spPr>
        <p:txBody>
          <a:bodyPr wrap="none" anchor="ctr"/>
          <a:lstStyle/>
          <a:p>
            <a:pPr algn="l"/>
            <a:r>
              <a:rPr lang="en-US" altLang="zh-CN" sz="2000" b="1"/>
              <a:t>nL</a:t>
            </a:r>
            <a:r>
              <a:rPr lang="en-US" altLang="zh-CN" sz="2000" b="1">
                <a:solidFill>
                  <a:srgbClr val="FF0000"/>
                </a:solidFill>
              </a:rPr>
              <a:t>      </a:t>
            </a:r>
            <a:r>
              <a:rPr lang="zh-CN" altLang="en-US" sz="2000" b="1">
                <a:solidFill>
                  <a:srgbClr val="FF0000"/>
                </a:solidFill>
              </a:rPr>
              <a:t>　　</a:t>
            </a:r>
            <a:r>
              <a:rPr lang="en-US" altLang="zh-CN" sz="2000" b="1">
                <a:solidFill>
                  <a:srgbClr val="009900"/>
                </a:solidFill>
              </a:rPr>
              <a:t>&amp;&amp;</a:t>
            </a:r>
            <a:r>
              <a:rPr lang="zh-CN" altLang="en-US" sz="2000" b="1">
                <a:solidFill>
                  <a:srgbClr val="009900"/>
                </a:solidFill>
              </a:rPr>
              <a:t>长</a:t>
            </a:r>
            <a:endParaRPr lang="zh-CN" altLang="en-US" sz="2000" b="1">
              <a:solidFill>
                <a:srgbClr val="009900"/>
              </a:solidFill>
            </a:endParaRPr>
          </a:p>
        </p:txBody>
      </p:sp>
      <p:sp>
        <p:nvSpPr>
          <p:cNvPr id="40983" name="Rectangle 23"/>
          <p:cNvSpPr>
            <a:spLocks noChangeArrowheads="1"/>
          </p:cNvSpPr>
          <p:nvPr/>
        </p:nvSpPr>
        <p:spPr bwMode="auto">
          <a:xfrm>
            <a:off x="3995738" y="5734050"/>
            <a:ext cx="2663825" cy="431800"/>
          </a:xfrm>
          <a:prstGeom prst="rect">
            <a:avLst/>
          </a:prstGeom>
          <a:noFill/>
          <a:ln w="9525">
            <a:solidFill>
              <a:schemeClr val="tx1"/>
            </a:solidFill>
            <a:miter lim="800000"/>
          </a:ln>
          <a:effectLst/>
        </p:spPr>
        <p:txBody>
          <a:bodyPr wrap="none" anchor="ctr"/>
          <a:lstStyle/>
          <a:p>
            <a:pPr algn="l"/>
            <a:r>
              <a:rPr lang="en-US" altLang="zh-CN" sz="2000" b="1"/>
              <a:t>nW</a:t>
            </a:r>
            <a:r>
              <a:rPr lang="en-US" altLang="zh-CN" sz="2000" b="1">
                <a:solidFill>
                  <a:srgbClr val="FF0000"/>
                </a:solidFill>
              </a:rPr>
              <a:t>      </a:t>
            </a:r>
            <a:r>
              <a:rPr lang="zh-CN" altLang="en-US" sz="2000" b="1">
                <a:solidFill>
                  <a:srgbClr val="FF0000"/>
                </a:solidFill>
              </a:rPr>
              <a:t>　   </a:t>
            </a:r>
            <a:r>
              <a:rPr lang="en-US" altLang="zh-CN" sz="2000" b="1">
                <a:solidFill>
                  <a:srgbClr val="009900"/>
                </a:solidFill>
              </a:rPr>
              <a:t>&amp;&amp;</a:t>
            </a:r>
            <a:r>
              <a:rPr lang="zh-CN" altLang="en-US" sz="2000" b="1">
                <a:solidFill>
                  <a:srgbClr val="009900"/>
                </a:solidFill>
              </a:rPr>
              <a:t>宽</a:t>
            </a:r>
            <a:endParaRPr lang="zh-CN" altLang="en-US" sz="2000" b="1">
              <a:solidFill>
                <a:srgbClr val="00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8"/>
                                        </p:tgtEl>
                                        <p:attrNameLst>
                                          <p:attrName>style.visibility</p:attrName>
                                        </p:attrNameLst>
                                      </p:cBhvr>
                                      <p:to>
                                        <p:strVal val="visible"/>
                                      </p:to>
                                    </p:set>
                                    <p:anim calcmode="lin" valueType="num">
                                      <p:cBhvr additive="base">
                                        <p:cTn id="7" dur="500" fill="hold"/>
                                        <p:tgtEl>
                                          <p:spTgt spid="40968"/>
                                        </p:tgtEl>
                                        <p:attrNameLst>
                                          <p:attrName>ppt_x</p:attrName>
                                        </p:attrNameLst>
                                      </p:cBhvr>
                                      <p:tavLst>
                                        <p:tav tm="0">
                                          <p:val>
                                            <p:strVal val="#ppt_x"/>
                                          </p:val>
                                        </p:tav>
                                        <p:tav tm="100000">
                                          <p:val>
                                            <p:strVal val="#ppt_x"/>
                                          </p:val>
                                        </p:tav>
                                      </p:tavLst>
                                    </p:anim>
                                    <p:anim calcmode="lin" valueType="num">
                                      <p:cBhvr additive="base">
                                        <p:cTn id="8" dur="500" fill="hold"/>
                                        <p:tgtEl>
                                          <p:spTgt spid="409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64"/>
                                        </p:tgtEl>
                                        <p:attrNameLst>
                                          <p:attrName>style.visibility</p:attrName>
                                        </p:attrNameLst>
                                      </p:cBhvr>
                                      <p:to>
                                        <p:strVal val="visible"/>
                                      </p:to>
                                    </p:set>
                                    <p:anim calcmode="lin" valueType="num">
                                      <p:cBhvr additive="base">
                                        <p:cTn id="13" dur="500" fill="hold"/>
                                        <p:tgtEl>
                                          <p:spTgt spid="40964"/>
                                        </p:tgtEl>
                                        <p:attrNameLst>
                                          <p:attrName>ppt_x</p:attrName>
                                        </p:attrNameLst>
                                      </p:cBhvr>
                                      <p:tavLst>
                                        <p:tav tm="0">
                                          <p:val>
                                            <p:strVal val="#ppt_x"/>
                                          </p:val>
                                        </p:tav>
                                        <p:tav tm="100000">
                                          <p:val>
                                            <p:strVal val="#ppt_x"/>
                                          </p:val>
                                        </p:tav>
                                      </p:tavLst>
                                    </p:anim>
                                    <p:anim calcmode="lin" valueType="num">
                                      <p:cBhvr additive="base">
                                        <p:cTn id="14"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965"/>
                                        </p:tgtEl>
                                        <p:attrNameLst>
                                          <p:attrName>style.visibility</p:attrName>
                                        </p:attrNameLst>
                                      </p:cBhvr>
                                      <p:to>
                                        <p:strVal val="visible"/>
                                      </p:to>
                                    </p:set>
                                    <p:anim calcmode="lin" valueType="num">
                                      <p:cBhvr additive="base">
                                        <p:cTn id="19" dur="500" fill="hold"/>
                                        <p:tgtEl>
                                          <p:spTgt spid="40965"/>
                                        </p:tgtEl>
                                        <p:attrNameLst>
                                          <p:attrName>ppt_x</p:attrName>
                                        </p:attrNameLst>
                                      </p:cBhvr>
                                      <p:tavLst>
                                        <p:tav tm="0">
                                          <p:val>
                                            <p:strVal val="#ppt_x"/>
                                          </p:val>
                                        </p:tav>
                                        <p:tav tm="100000">
                                          <p:val>
                                            <p:strVal val="#ppt_x"/>
                                          </p:val>
                                        </p:tav>
                                      </p:tavLst>
                                    </p:anim>
                                    <p:anim calcmode="lin" valueType="num">
                                      <p:cBhvr additive="base">
                                        <p:cTn id="20" dur="500" fill="hold"/>
                                        <p:tgtEl>
                                          <p:spTgt spid="4096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966"/>
                                        </p:tgtEl>
                                        <p:attrNameLst>
                                          <p:attrName>style.visibility</p:attrName>
                                        </p:attrNameLst>
                                      </p:cBhvr>
                                      <p:to>
                                        <p:strVal val="visible"/>
                                      </p:to>
                                    </p:set>
                                    <p:anim calcmode="lin" valueType="num">
                                      <p:cBhvr additive="base">
                                        <p:cTn id="25" dur="500" fill="hold"/>
                                        <p:tgtEl>
                                          <p:spTgt spid="40966"/>
                                        </p:tgtEl>
                                        <p:attrNameLst>
                                          <p:attrName>ppt_x</p:attrName>
                                        </p:attrNameLst>
                                      </p:cBhvr>
                                      <p:tavLst>
                                        <p:tav tm="0">
                                          <p:val>
                                            <p:strVal val="#ppt_x"/>
                                          </p:val>
                                        </p:tav>
                                        <p:tav tm="100000">
                                          <p:val>
                                            <p:strVal val="#ppt_x"/>
                                          </p:val>
                                        </p:tav>
                                      </p:tavLst>
                                    </p:anim>
                                    <p:anim calcmode="lin" valueType="num">
                                      <p:cBhvr additive="base">
                                        <p:cTn id="26" dur="500" fill="hold"/>
                                        <p:tgtEl>
                                          <p:spTgt spid="409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0967"/>
                                        </p:tgtEl>
                                        <p:attrNameLst>
                                          <p:attrName>style.visibility</p:attrName>
                                        </p:attrNameLst>
                                      </p:cBhvr>
                                      <p:to>
                                        <p:strVal val="visible"/>
                                      </p:to>
                                    </p:set>
                                    <p:anim calcmode="lin" valueType="num">
                                      <p:cBhvr additive="base">
                                        <p:cTn id="31" dur="500" fill="hold"/>
                                        <p:tgtEl>
                                          <p:spTgt spid="40967"/>
                                        </p:tgtEl>
                                        <p:attrNameLst>
                                          <p:attrName>ppt_x</p:attrName>
                                        </p:attrNameLst>
                                      </p:cBhvr>
                                      <p:tavLst>
                                        <p:tav tm="0">
                                          <p:val>
                                            <p:strVal val="#ppt_x"/>
                                          </p:val>
                                        </p:tav>
                                        <p:tav tm="100000">
                                          <p:val>
                                            <p:strVal val="#ppt_x"/>
                                          </p:val>
                                        </p:tav>
                                      </p:tavLst>
                                    </p:anim>
                                    <p:anim calcmode="lin" valueType="num">
                                      <p:cBhvr additive="base">
                                        <p:cTn id="32" dur="500" fill="hold"/>
                                        <p:tgtEl>
                                          <p:spTgt spid="4096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40977"/>
                                        </p:tgtEl>
                                        <p:attrNameLst>
                                          <p:attrName>style.visibility</p:attrName>
                                        </p:attrNameLst>
                                      </p:cBhvr>
                                      <p:to>
                                        <p:strVal val="visible"/>
                                      </p:to>
                                    </p:set>
                                    <p:animEffect transition="in" filter="strips(downLeft)">
                                      <p:cBhvr>
                                        <p:cTn id="37" dur="500"/>
                                        <p:tgtEl>
                                          <p:spTgt spid="4097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40978"/>
                                        </p:tgtEl>
                                        <p:attrNameLst>
                                          <p:attrName>style.visibility</p:attrName>
                                        </p:attrNameLst>
                                      </p:cBhvr>
                                      <p:to>
                                        <p:strVal val="visible"/>
                                      </p:to>
                                    </p:set>
                                    <p:animEffect transition="in" filter="strips(downLeft)">
                                      <p:cBhvr>
                                        <p:cTn id="42" dur="500"/>
                                        <p:tgtEl>
                                          <p:spTgt spid="4097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40980"/>
                                        </p:tgtEl>
                                        <p:attrNameLst>
                                          <p:attrName>style.visibility</p:attrName>
                                        </p:attrNameLst>
                                      </p:cBhvr>
                                      <p:to>
                                        <p:strVal val="visible"/>
                                      </p:to>
                                    </p:set>
                                    <p:animEffect transition="in" filter="strips(downLeft)">
                                      <p:cBhvr>
                                        <p:cTn id="47" dur="500"/>
                                        <p:tgtEl>
                                          <p:spTgt spid="4098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0969"/>
                                        </p:tgtEl>
                                        <p:attrNameLst>
                                          <p:attrName>style.visibility</p:attrName>
                                        </p:attrNameLst>
                                      </p:cBhvr>
                                      <p:to>
                                        <p:strVal val="visible"/>
                                      </p:to>
                                    </p:set>
                                    <p:anim calcmode="lin" valueType="num">
                                      <p:cBhvr additive="base">
                                        <p:cTn id="52" dur="500" fill="hold"/>
                                        <p:tgtEl>
                                          <p:spTgt spid="40969"/>
                                        </p:tgtEl>
                                        <p:attrNameLst>
                                          <p:attrName>ppt_x</p:attrName>
                                        </p:attrNameLst>
                                      </p:cBhvr>
                                      <p:tavLst>
                                        <p:tav tm="0">
                                          <p:val>
                                            <p:strVal val="#ppt_x"/>
                                          </p:val>
                                        </p:tav>
                                        <p:tav tm="100000">
                                          <p:val>
                                            <p:strVal val="#ppt_x"/>
                                          </p:val>
                                        </p:tav>
                                      </p:tavLst>
                                    </p:anim>
                                    <p:anim calcmode="lin" valueType="num">
                                      <p:cBhvr additive="base">
                                        <p:cTn id="53" dur="500" fill="hold"/>
                                        <p:tgtEl>
                                          <p:spTgt spid="4096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0970"/>
                                        </p:tgtEl>
                                        <p:attrNameLst>
                                          <p:attrName>style.visibility</p:attrName>
                                        </p:attrNameLst>
                                      </p:cBhvr>
                                      <p:to>
                                        <p:strVal val="visible"/>
                                      </p:to>
                                    </p:set>
                                    <p:anim calcmode="lin" valueType="num">
                                      <p:cBhvr additive="base">
                                        <p:cTn id="58" dur="500" fill="hold"/>
                                        <p:tgtEl>
                                          <p:spTgt spid="40970"/>
                                        </p:tgtEl>
                                        <p:attrNameLst>
                                          <p:attrName>ppt_x</p:attrName>
                                        </p:attrNameLst>
                                      </p:cBhvr>
                                      <p:tavLst>
                                        <p:tav tm="0">
                                          <p:val>
                                            <p:strVal val="#ppt_x"/>
                                          </p:val>
                                        </p:tav>
                                        <p:tav tm="100000">
                                          <p:val>
                                            <p:strVal val="#ppt_x"/>
                                          </p:val>
                                        </p:tav>
                                      </p:tavLst>
                                    </p:anim>
                                    <p:anim calcmode="lin" valueType="num">
                                      <p:cBhvr additive="base">
                                        <p:cTn id="59" dur="500" fill="hold"/>
                                        <p:tgtEl>
                                          <p:spTgt spid="40970"/>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0971"/>
                                        </p:tgtEl>
                                        <p:attrNameLst>
                                          <p:attrName>style.visibility</p:attrName>
                                        </p:attrNameLst>
                                      </p:cBhvr>
                                      <p:to>
                                        <p:strVal val="visible"/>
                                      </p:to>
                                    </p:set>
                                    <p:anim calcmode="lin" valueType="num">
                                      <p:cBhvr additive="base">
                                        <p:cTn id="64" dur="500" fill="hold"/>
                                        <p:tgtEl>
                                          <p:spTgt spid="40971"/>
                                        </p:tgtEl>
                                        <p:attrNameLst>
                                          <p:attrName>ppt_x</p:attrName>
                                        </p:attrNameLst>
                                      </p:cBhvr>
                                      <p:tavLst>
                                        <p:tav tm="0">
                                          <p:val>
                                            <p:strVal val="#ppt_x"/>
                                          </p:val>
                                        </p:tav>
                                        <p:tav tm="100000">
                                          <p:val>
                                            <p:strVal val="#ppt_x"/>
                                          </p:val>
                                        </p:tav>
                                      </p:tavLst>
                                    </p:anim>
                                    <p:anim calcmode="lin" valueType="num">
                                      <p:cBhvr additive="base">
                                        <p:cTn id="65" dur="500" fill="hold"/>
                                        <p:tgtEl>
                                          <p:spTgt spid="4097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0972"/>
                                        </p:tgtEl>
                                        <p:attrNameLst>
                                          <p:attrName>style.visibility</p:attrName>
                                        </p:attrNameLst>
                                      </p:cBhvr>
                                      <p:to>
                                        <p:strVal val="visible"/>
                                      </p:to>
                                    </p:set>
                                    <p:anim calcmode="lin" valueType="num">
                                      <p:cBhvr additive="base">
                                        <p:cTn id="70" dur="500" fill="hold"/>
                                        <p:tgtEl>
                                          <p:spTgt spid="40972"/>
                                        </p:tgtEl>
                                        <p:attrNameLst>
                                          <p:attrName>ppt_x</p:attrName>
                                        </p:attrNameLst>
                                      </p:cBhvr>
                                      <p:tavLst>
                                        <p:tav tm="0">
                                          <p:val>
                                            <p:strVal val="#ppt_x"/>
                                          </p:val>
                                        </p:tav>
                                        <p:tav tm="100000">
                                          <p:val>
                                            <p:strVal val="#ppt_x"/>
                                          </p:val>
                                        </p:tav>
                                      </p:tavLst>
                                    </p:anim>
                                    <p:anim calcmode="lin" valueType="num">
                                      <p:cBhvr additive="base">
                                        <p:cTn id="71" dur="500" fill="hold"/>
                                        <p:tgtEl>
                                          <p:spTgt spid="4097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40981"/>
                                        </p:tgtEl>
                                        <p:attrNameLst>
                                          <p:attrName>style.visibility</p:attrName>
                                        </p:attrNameLst>
                                      </p:cBhvr>
                                      <p:to>
                                        <p:strVal val="visible"/>
                                      </p:to>
                                    </p:set>
                                    <p:anim calcmode="lin" valueType="num">
                                      <p:cBhvr additive="base">
                                        <p:cTn id="76" dur="500" fill="hold"/>
                                        <p:tgtEl>
                                          <p:spTgt spid="40981"/>
                                        </p:tgtEl>
                                        <p:attrNameLst>
                                          <p:attrName>ppt_x</p:attrName>
                                        </p:attrNameLst>
                                      </p:cBhvr>
                                      <p:tavLst>
                                        <p:tav tm="0">
                                          <p:val>
                                            <p:strVal val="#ppt_x"/>
                                          </p:val>
                                        </p:tav>
                                        <p:tav tm="100000">
                                          <p:val>
                                            <p:strVal val="#ppt_x"/>
                                          </p:val>
                                        </p:tav>
                                      </p:tavLst>
                                    </p:anim>
                                    <p:anim calcmode="lin" valueType="num">
                                      <p:cBhvr additive="base">
                                        <p:cTn id="77" dur="500" fill="hold"/>
                                        <p:tgtEl>
                                          <p:spTgt spid="40981"/>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40973"/>
                                        </p:tgtEl>
                                        <p:attrNameLst>
                                          <p:attrName>style.visibility</p:attrName>
                                        </p:attrNameLst>
                                      </p:cBhvr>
                                      <p:to>
                                        <p:strVal val="visible"/>
                                      </p:to>
                                    </p:set>
                                    <p:anim calcmode="lin" valueType="num">
                                      <p:cBhvr additive="base">
                                        <p:cTn id="82" dur="500" fill="hold"/>
                                        <p:tgtEl>
                                          <p:spTgt spid="40973"/>
                                        </p:tgtEl>
                                        <p:attrNameLst>
                                          <p:attrName>ppt_x</p:attrName>
                                        </p:attrNameLst>
                                      </p:cBhvr>
                                      <p:tavLst>
                                        <p:tav tm="0">
                                          <p:val>
                                            <p:strVal val="#ppt_x"/>
                                          </p:val>
                                        </p:tav>
                                        <p:tav tm="100000">
                                          <p:val>
                                            <p:strVal val="#ppt_x"/>
                                          </p:val>
                                        </p:tav>
                                      </p:tavLst>
                                    </p:anim>
                                    <p:anim calcmode="lin" valueType="num">
                                      <p:cBhvr additive="base">
                                        <p:cTn id="83" dur="500" fill="hold"/>
                                        <p:tgtEl>
                                          <p:spTgt spid="4097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40974"/>
                                        </p:tgtEl>
                                        <p:attrNameLst>
                                          <p:attrName>style.visibility</p:attrName>
                                        </p:attrNameLst>
                                      </p:cBhvr>
                                      <p:to>
                                        <p:strVal val="visible"/>
                                      </p:to>
                                    </p:set>
                                    <p:anim calcmode="lin" valueType="num">
                                      <p:cBhvr additive="base">
                                        <p:cTn id="88" dur="500" fill="hold"/>
                                        <p:tgtEl>
                                          <p:spTgt spid="40974"/>
                                        </p:tgtEl>
                                        <p:attrNameLst>
                                          <p:attrName>ppt_x</p:attrName>
                                        </p:attrNameLst>
                                      </p:cBhvr>
                                      <p:tavLst>
                                        <p:tav tm="0">
                                          <p:val>
                                            <p:strVal val="#ppt_x"/>
                                          </p:val>
                                        </p:tav>
                                        <p:tav tm="100000">
                                          <p:val>
                                            <p:strVal val="#ppt_x"/>
                                          </p:val>
                                        </p:tav>
                                      </p:tavLst>
                                    </p:anim>
                                    <p:anim calcmode="lin" valueType="num">
                                      <p:cBhvr additive="base">
                                        <p:cTn id="89" dur="500" fill="hold"/>
                                        <p:tgtEl>
                                          <p:spTgt spid="4097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40975"/>
                                        </p:tgtEl>
                                        <p:attrNameLst>
                                          <p:attrName>style.visibility</p:attrName>
                                        </p:attrNameLst>
                                      </p:cBhvr>
                                      <p:to>
                                        <p:strVal val="visible"/>
                                      </p:to>
                                    </p:set>
                                    <p:anim calcmode="lin" valueType="num">
                                      <p:cBhvr additive="base">
                                        <p:cTn id="94" dur="500" fill="hold"/>
                                        <p:tgtEl>
                                          <p:spTgt spid="40975"/>
                                        </p:tgtEl>
                                        <p:attrNameLst>
                                          <p:attrName>ppt_x</p:attrName>
                                        </p:attrNameLst>
                                      </p:cBhvr>
                                      <p:tavLst>
                                        <p:tav tm="0">
                                          <p:val>
                                            <p:strVal val="#ppt_x"/>
                                          </p:val>
                                        </p:tav>
                                        <p:tav tm="100000">
                                          <p:val>
                                            <p:strVal val="#ppt_x"/>
                                          </p:val>
                                        </p:tav>
                                      </p:tavLst>
                                    </p:anim>
                                    <p:anim calcmode="lin" valueType="num">
                                      <p:cBhvr additive="base">
                                        <p:cTn id="95" dur="500" fill="hold"/>
                                        <p:tgtEl>
                                          <p:spTgt spid="40975"/>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40976"/>
                                        </p:tgtEl>
                                        <p:attrNameLst>
                                          <p:attrName>style.visibility</p:attrName>
                                        </p:attrNameLst>
                                      </p:cBhvr>
                                      <p:to>
                                        <p:strVal val="visible"/>
                                      </p:to>
                                    </p:set>
                                    <p:anim calcmode="lin" valueType="num">
                                      <p:cBhvr additive="base">
                                        <p:cTn id="100" dur="500" fill="hold"/>
                                        <p:tgtEl>
                                          <p:spTgt spid="40976"/>
                                        </p:tgtEl>
                                        <p:attrNameLst>
                                          <p:attrName>ppt_x</p:attrName>
                                        </p:attrNameLst>
                                      </p:cBhvr>
                                      <p:tavLst>
                                        <p:tav tm="0">
                                          <p:val>
                                            <p:strVal val="#ppt_x"/>
                                          </p:val>
                                        </p:tav>
                                        <p:tav tm="100000">
                                          <p:val>
                                            <p:strVal val="#ppt_x"/>
                                          </p:val>
                                        </p:tav>
                                      </p:tavLst>
                                    </p:anim>
                                    <p:anim calcmode="lin" valueType="num">
                                      <p:cBhvr additive="base">
                                        <p:cTn id="101" dur="500" fill="hold"/>
                                        <p:tgtEl>
                                          <p:spTgt spid="40976"/>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8" presetClass="entr" presetSubtype="6" fill="hold" nodeType="clickEffect">
                                  <p:stCondLst>
                                    <p:cond delay="0"/>
                                  </p:stCondLst>
                                  <p:childTnLst>
                                    <p:set>
                                      <p:cBhvr>
                                        <p:cTn id="105" dur="1" fill="hold">
                                          <p:stCondLst>
                                            <p:cond delay="0"/>
                                          </p:stCondLst>
                                        </p:cTn>
                                        <p:tgtEl>
                                          <p:spTgt spid="40979"/>
                                        </p:tgtEl>
                                        <p:attrNameLst>
                                          <p:attrName>style.visibility</p:attrName>
                                        </p:attrNameLst>
                                      </p:cBhvr>
                                      <p:to>
                                        <p:strVal val="visible"/>
                                      </p:to>
                                    </p:set>
                                    <p:animEffect transition="in" filter="strips(downRight)">
                                      <p:cBhvr>
                                        <p:cTn id="106" dur="500"/>
                                        <p:tgtEl>
                                          <p:spTgt spid="40979"/>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40982"/>
                                        </p:tgtEl>
                                        <p:attrNameLst>
                                          <p:attrName>style.visibility</p:attrName>
                                        </p:attrNameLst>
                                      </p:cBhvr>
                                      <p:to>
                                        <p:strVal val="visible"/>
                                      </p:to>
                                    </p:set>
                                    <p:anim calcmode="lin" valueType="num">
                                      <p:cBhvr additive="base">
                                        <p:cTn id="111" dur="500" fill="hold"/>
                                        <p:tgtEl>
                                          <p:spTgt spid="40982"/>
                                        </p:tgtEl>
                                        <p:attrNameLst>
                                          <p:attrName>ppt_x</p:attrName>
                                        </p:attrNameLst>
                                      </p:cBhvr>
                                      <p:tavLst>
                                        <p:tav tm="0">
                                          <p:val>
                                            <p:strVal val="#ppt_x"/>
                                          </p:val>
                                        </p:tav>
                                        <p:tav tm="100000">
                                          <p:val>
                                            <p:strVal val="#ppt_x"/>
                                          </p:val>
                                        </p:tav>
                                      </p:tavLst>
                                    </p:anim>
                                    <p:anim calcmode="lin" valueType="num">
                                      <p:cBhvr additive="base">
                                        <p:cTn id="112" dur="500" fill="hold"/>
                                        <p:tgtEl>
                                          <p:spTgt spid="4098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40983"/>
                                        </p:tgtEl>
                                        <p:attrNameLst>
                                          <p:attrName>style.visibility</p:attrName>
                                        </p:attrNameLst>
                                      </p:cBhvr>
                                      <p:to>
                                        <p:strVal val="visible"/>
                                      </p:to>
                                    </p:set>
                                    <p:anim calcmode="lin" valueType="num">
                                      <p:cBhvr additive="base">
                                        <p:cTn id="117" dur="500" fill="hold"/>
                                        <p:tgtEl>
                                          <p:spTgt spid="40983"/>
                                        </p:tgtEl>
                                        <p:attrNameLst>
                                          <p:attrName>ppt_x</p:attrName>
                                        </p:attrNameLst>
                                      </p:cBhvr>
                                      <p:tavLst>
                                        <p:tav tm="0">
                                          <p:val>
                                            <p:strVal val="#ppt_x"/>
                                          </p:val>
                                        </p:tav>
                                        <p:tav tm="100000">
                                          <p:val>
                                            <p:strVal val="#ppt_x"/>
                                          </p:val>
                                        </p:tav>
                                      </p:tavLst>
                                    </p:anim>
                                    <p:anim calcmode="lin" valueType="num">
                                      <p:cBhvr additive="base">
                                        <p:cTn id="118" dur="500" fill="hold"/>
                                        <p:tgtEl>
                                          <p:spTgt spid="409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nimBg="1"/>
      <p:bldP spid="40965" grpId="0" animBg="1"/>
      <p:bldP spid="40966" grpId="0" animBg="1"/>
      <p:bldP spid="40967" grpId="0" animBg="1"/>
      <p:bldP spid="40968" grpId="0" animBg="1"/>
      <p:bldP spid="40969" grpId="0" animBg="1"/>
      <p:bldP spid="40970" grpId="0" animBg="1"/>
      <p:bldP spid="40971" grpId="0" animBg="1"/>
      <p:bldP spid="40972" grpId="0" animBg="1"/>
      <p:bldP spid="40973" grpId="0" animBg="1"/>
      <p:bldP spid="40974" grpId="0" animBg="1"/>
      <p:bldP spid="40975" grpId="0" animBg="1"/>
      <p:bldP spid="40976" grpId="0" animBg="1"/>
      <p:bldP spid="40977" grpId="0" animBg="1"/>
      <p:bldP spid="40980" grpId="0" animBg="1"/>
      <p:bldP spid="40981" grpId="0" animBg="1"/>
      <p:bldP spid="40982" grpId="0" animBg="1"/>
      <p:bldP spid="4098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3"/>
          <p:cNvSpPr>
            <a:spLocks noGrp="1"/>
          </p:cNvSpPr>
          <p:nvPr>
            <p:ph type="dt" sz="half" idx="10"/>
          </p:nvPr>
        </p:nvSpPr>
        <p:spPr/>
        <p:txBody>
          <a:bodyPr/>
          <a:lstStyle/>
          <a:p>
            <a:fld id="{8812CAC4-7894-4526-9118-BF758B2DBA85}" type="datetime1">
              <a:rPr lang="zh-CN" altLang="en-US"/>
            </a:fld>
            <a:endParaRPr lang="en-US" altLang="zh-CN"/>
          </a:p>
        </p:txBody>
      </p:sp>
      <p:sp>
        <p:nvSpPr>
          <p:cNvPr id="40" name="灯片编号占位符 4"/>
          <p:cNvSpPr>
            <a:spLocks noGrp="1"/>
          </p:cNvSpPr>
          <p:nvPr>
            <p:ph type="sldNum" sz="quarter" idx="11"/>
          </p:nvPr>
        </p:nvSpPr>
        <p:spPr/>
        <p:txBody>
          <a:bodyPr/>
          <a:lstStyle/>
          <a:p>
            <a:fld id="{93E84751-77FB-4635-B5BC-361D9C239AD2}" type="slidenum">
              <a:rPr lang="en-US" altLang="zh-CN"/>
            </a:fld>
            <a:endParaRPr lang="en-US" altLang="zh-CN"/>
          </a:p>
        </p:txBody>
      </p:sp>
      <p:sp>
        <p:nvSpPr>
          <p:cNvPr id="41986" name="Rectangle 2"/>
          <p:cNvSpPr>
            <a:spLocks noGrp="1" noChangeArrowheads="1"/>
          </p:cNvSpPr>
          <p:nvPr>
            <p:ph type="title"/>
          </p:nvPr>
        </p:nvSpPr>
        <p:spPr/>
        <p:txBody>
          <a:bodyPr/>
          <a:lstStyle/>
          <a:p>
            <a:r>
              <a:rPr kumimoji="1" lang="en-US" altLang="zh-CN"/>
              <a:t>9.2</a:t>
            </a:r>
            <a:r>
              <a:rPr kumimoji="1" lang="zh-CN" altLang="en-US"/>
              <a:t>面向对象基本概念</a:t>
            </a:r>
            <a:endParaRPr kumimoji="1" lang="zh-CN" altLang="en-US"/>
          </a:p>
        </p:txBody>
      </p:sp>
      <p:sp>
        <p:nvSpPr>
          <p:cNvPr id="41987" name="Rectangle 3"/>
          <p:cNvSpPr>
            <a:spLocks noGrp="1" noChangeArrowheads="1"/>
          </p:cNvSpPr>
          <p:nvPr>
            <p:ph type="body" idx="1"/>
          </p:nvPr>
        </p:nvSpPr>
        <p:spPr/>
        <p:txBody>
          <a:bodyPr/>
          <a:lstStyle/>
          <a:p>
            <a:endParaRPr lang="zh-CN" altLang="zh-CN"/>
          </a:p>
        </p:txBody>
      </p:sp>
      <p:sp>
        <p:nvSpPr>
          <p:cNvPr id="41988" name="Rectangle 4"/>
          <p:cNvSpPr>
            <a:spLocks noChangeArrowheads="1"/>
          </p:cNvSpPr>
          <p:nvPr/>
        </p:nvSpPr>
        <p:spPr bwMode="auto">
          <a:xfrm>
            <a:off x="611188" y="1052513"/>
            <a:ext cx="2663825" cy="431800"/>
          </a:xfrm>
          <a:prstGeom prst="rect">
            <a:avLst/>
          </a:prstGeom>
          <a:solidFill>
            <a:srgbClr val="FFFF99"/>
          </a:solidFill>
          <a:ln w="9525" algn="ctr">
            <a:solidFill>
              <a:schemeClr val="tx1"/>
            </a:solidFill>
            <a:miter lim="800000"/>
          </a:ln>
          <a:effectLst/>
        </p:spPr>
        <p:txBody>
          <a:bodyPr wrap="none" anchor="ctr"/>
          <a:lstStyle/>
          <a:p>
            <a:r>
              <a:rPr lang="zh-CN" altLang="en-US" sz="2000" b="1">
                <a:solidFill>
                  <a:srgbClr val="FF0000"/>
                </a:solidFill>
              </a:rPr>
              <a:t>圆形类</a:t>
            </a:r>
            <a:r>
              <a:rPr lang="en-US" altLang="zh-CN" sz="2000" b="1">
                <a:solidFill>
                  <a:srgbClr val="FF0000"/>
                </a:solidFill>
              </a:rPr>
              <a:t>C</a:t>
            </a:r>
            <a:r>
              <a:rPr lang="en-US" altLang="en-US" sz="2000" b="1">
                <a:solidFill>
                  <a:srgbClr val="FF0000"/>
                </a:solidFill>
              </a:rPr>
              <a:t>ircul</a:t>
            </a:r>
            <a:endParaRPr lang="en-US" altLang="zh-CN" sz="2000" b="1">
              <a:solidFill>
                <a:srgbClr val="FF0000"/>
              </a:solidFill>
            </a:endParaRPr>
          </a:p>
        </p:txBody>
      </p:sp>
      <p:sp>
        <p:nvSpPr>
          <p:cNvPr id="41989" name="Rectangle 5"/>
          <p:cNvSpPr>
            <a:spLocks noChangeArrowheads="1"/>
          </p:cNvSpPr>
          <p:nvPr/>
        </p:nvSpPr>
        <p:spPr bwMode="auto">
          <a:xfrm>
            <a:off x="611188" y="1484313"/>
            <a:ext cx="2663825" cy="431800"/>
          </a:xfrm>
          <a:prstGeom prst="rect">
            <a:avLst/>
          </a:prstGeom>
          <a:noFill/>
          <a:ln w="9525">
            <a:solidFill>
              <a:schemeClr val="tx1"/>
            </a:solidFill>
            <a:miter lim="800000"/>
          </a:ln>
          <a:effectLst/>
        </p:spPr>
        <p:txBody>
          <a:bodyPr wrap="none" anchor="ctr"/>
          <a:lstStyle/>
          <a:p>
            <a:pPr algn="l"/>
            <a:r>
              <a:rPr lang="en-US" altLang="zh-CN" sz="2000" b="1"/>
              <a:t>cColor</a:t>
            </a:r>
            <a:r>
              <a:rPr lang="en-US" altLang="zh-CN" sz="2000" b="1">
                <a:solidFill>
                  <a:srgbClr val="FF0000"/>
                </a:solidFill>
              </a:rPr>
              <a:t>      </a:t>
            </a:r>
            <a:r>
              <a:rPr lang="en-US" altLang="zh-CN" sz="2000" b="1">
                <a:solidFill>
                  <a:srgbClr val="669900"/>
                </a:solidFill>
              </a:rPr>
              <a:t>&amp;&amp;</a:t>
            </a:r>
            <a:r>
              <a:rPr lang="zh-CN" altLang="en-US" sz="2000" b="1">
                <a:solidFill>
                  <a:srgbClr val="669900"/>
                </a:solidFill>
              </a:rPr>
              <a:t>颜色</a:t>
            </a:r>
            <a:endParaRPr lang="zh-CN" altLang="en-US" sz="2000" b="1">
              <a:solidFill>
                <a:srgbClr val="669900"/>
              </a:solidFill>
            </a:endParaRPr>
          </a:p>
        </p:txBody>
      </p:sp>
      <p:sp>
        <p:nvSpPr>
          <p:cNvPr id="41990" name="Rectangle 6"/>
          <p:cNvSpPr>
            <a:spLocks noChangeArrowheads="1"/>
          </p:cNvSpPr>
          <p:nvPr/>
        </p:nvSpPr>
        <p:spPr bwMode="auto">
          <a:xfrm>
            <a:off x="611188" y="1916113"/>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1991" name="Rectangle 7"/>
          <p:cNvSpPr>
            <a:spLocks noChangeArrowheads="1"/>
          </p:cNvSpPr>
          <p:nvPr/>
        </p:nvSpPr>
        <p:spPr bwMode="auto">
          <a:xfrm>
            <a:off x="611188" y="2349500"/>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1992" name="Rectangle 8"/>
          <p:cNvSpPr>
            <a:spLocks noChangeArrowheads="1"/>
          </p:cNvSpPr>
          <p:nvPr/>
        </p:nvSpPr>
        <p:spPr bwMode="auto">
          <a:xfrm>
            <a:off x="5437188" y="1050925"/>
            <a:ext cx="2663825" cy="431800"/>
          </a:xfrm>
          <a:prstGeom prst="rect">
            <a:avLst/>
          </a:prstGeom>
          <a:solidFill>
            <a:srgbClr val="FFFF99"/>
          </a:solidFill>
          <a:ln w="9525" algn="ctr">
            <a:solidFill>
              <a:schemeClr val="tx1"/>
            </a:solidFill>
            <a:miter lim="800000"/>
          </a:ln>
          <a:effectLst/>
        </p:spPr>
        <p:txBody>
          <a:bodyPr wrap="none" anchor="ctr"/>
          <a:lstStyle/>
          <a:p>
            <a:r>
              <a:rPr lang="zh-CN" altLang="en-US" sz="2000" b="1">
                <a:solidFill>
                  <a:srgbClr val="FF0000"/>
                </a:solidFill>
              </a:rPr>
              <a:t>矩形类</a:t>
            </a:r>
            <a:r>
              <a:rPr lang="en-US" altLang="zh-CN" sz="2000" b="1">
                <a:solidFill>
                  <a:srgbClr val="FF0000"/>
                </a:solidFill>
              </a:rPr>
              <a:t>Rectangle</a:t>
            </a:r>
            <a:endParaRPr lang="en-US" altLang="zh-CN" sz="2000" b="1">
              <a:solidFill>
                <a:srgbClr val="FF0000"/>
              </a:solidFill>
            </a:endParaRPr>
          </a:p>
        </p:txBody>
      </p:sp>
      <p:sp>
        <p:nvSpPr>
          <p:cNvPr id="41993" name="Rectangle 9"/>
          <p:cNvSpPr>
            <a:spLocks noChangeArrowheads="1"/>
          </p:cNvSpPr>
          <p:nvPr/>
        </p:nvSpPr>
        <p:spPr bwMode="auto">
          <a:xfrm>
            <a:off x="5437188" y="1484313"/>
            <a:ext cx="2663825" cy="431800"/>
          </a:xfrm>
          <a:prstGeom prst="rect">
            <a:avLst/>
          </a:prstGeom>
          <a:noFill/>
          <a:ln w="9525">
            <a:solidFill>
              <a:schemeClr val="tx1"/>
            </a:solidFill>
            <a:miter lim="800000"/>
          </a:ln>
          <a:effectLst/>
        </p:spPr>
        <p:txBody>
          <a:bodyPr wrap="none" anchor="ctr"/>
          <a:lstStyle/>
          <a:p>
            <a:pPr algn="l"/>
            <a:r>
              <a:rPr lang="en-US" altLang="zh-CN" sz="2000" b="1"/>
              <a:t>cColor</a:t>
            </a:r>
            <a:r>
              <a:rPr lang="en-US" altLang="zh-CN" sz="2000" b="1">
                <a:solidFill>
                  <a:srgbClr val="FF0000"/>
                </a:solidFill>
              </a:rPr>
              <a:t>      </a:t>
            </a:r>
            <a:r>
              <a:rPr lang="en-US" altLang="zh-CN" sz="2000" b="1">
                <a:solidFill>
                  <a:srgbClr val="669900"/>
                </a:solidFill>
              </a:rPr>
              <a:t>&amp;&amp;</a:t>
            </a:r>
            <a:r>
              <a:rPr lang="zh-CN" altLang="en-US" sz="2000" b="1">
                <a:solidFill>
                  <a:srgbClr val="669900"/>
                </a:solidFill>
              </a:rPr>
              <a:t>颜色</a:t>
            </a:r>
            <a:endParaRPr lang="zh-CN" altLang="en-US" sz="2000" b="1">
              <a:solidFill>
                <a:srgbClr val="669900"/>
              </a:solidFill>
            </a:endParaRPr>
          </a:p>
        </p:txBody>
      </p:sp>
      <p:sp>
        <p:nvSpPr>
          <p:cNvPr id="41994" name="Rectangle 10"/>
          <p:cNvSpPr>
            <a:spLocks noChangeArrowheads="1"/>
          </p:cNvSpPr>
          <p:nvPr/>
        </p:nvSpPr>
        <p:spPr bwMode="auto">
          <a:xfrm>
            <a:off x="5437188" y="1916113"/>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1995" name="Rectangle 11"/>
          <p:cNvSpPr>
            <a:spLocks noChangeArrowheads="1"/>
          </p:cNvSpPr>
          <p:nvPr/>
        </p:nvSpPr>
        <p:spPr bwMode="auto">
          <a:xfrm>
            <a:off x="5437188" y="2349500"/>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1996" name="Rectangle 12"/>
          <p:cNvSpPr>
            <a:spLocks noChangeArrowheads="1"/>
          </p:cNvSpPr>
          <p:nvPr/>
        </p:nvSpPr>
        <p:spPr bwMode="auto">
          <a:xfrm>
            <a:off x="611188" y="2781300"/>
            <a:ext cx="2663825" cy="431800"/>
          </a:xfrm>
          <a:prstGeom prst="rect">
            <a:avLst/>
          </a:prstGeom>
          <a:noFill/>
          <a:ln w="9525">
            <a:solidFill>
              <a:schemeClr val="tx1"/>
            </a:solidFill>
            <a:miter lim="800000"/>
          </a:ln>
          <a:effectLst/>
        </p:spPr>
        <p:txBody>
          <a:bodyPr wrap="none" anchor="ctr"/>
          <a:lstStyle/>
          <a:p>
            <a:pPr algn="l"/>
            <a:r>
              <a:rPr lang="en-US" altLang="zh-CN" sz="2000" b="1"/>
              <a:t>nR</a:t>
            </a:r>
            <a:r>
              <a:rPr lang="en-US" altLang="zh-CN" sz="2000" b="1">
                <a:solidFill>
                  <a:srgbClr val="FF0000"/>
                </a:solidFill>
              </a:rPr>
              <a:t>      </a:t>
            </a:r>
            <a:r>
              <a:rPr lang="zh-CN" altLang="en-US" sz="2000" b="1">
                <a:solidFill>
                  <a:srgbClr val="FF0000"/>
                </a:solidFill>
              </a:rPr>
              <a:t>　　</a:t>
            </a:r>
            <a:r>
              <a:rPr lang="en-US" altLang="zh-CN" sz="2000" b="1">
                <a:solidFill>
                  <a:srgbClr val="669900"/>
                </a:solidFill>
              </a:rPr>
              <a:t>&amp;&amp;</a:t>
            </a:r>
            <a:r>
              <a:rPr lang="zh-CN" altLang="en-US" sz="2000" b="1">
                <a:solidFill>
                  <a:srgbClr val="669900"/>
                </a:solidFill>
              </a:rPr>
              <a:t>半径</a:t>
            </a:r>
            <a:endParaRPr lang="zh-CN" altLang="en-US" sz="2000" b="1">
              <a:solidFill>
                <a:srgbClr val="669900"/>
              </a:solidFill>
            </a:endParaRPr>
          </a:p>
        </p:txBody>
      </p:sp>
      <p:sp>
        <p:nvSpPr>
          <p:cNvPr id="41997" name="Rectangle 13"/>
          <p:cNvSpPr>
            <a:spLocks noChangeArrowheads="1"/>
          </p:cNvSpPr>
          <p:nvPr/>
        </p:nvSpPr>
        <p:spPr bwMode="auto">
          <a:xfrm>
            <a:off x="5437188" y="2781300"/>
            <a:ext cx="2663825" cy="431800"/>
          </a:xfrm>
          <a:prstGeom prst="rect">
            <a:avLst/>
          </a:prstGeom>
          <a:noFill/>
          <a:ln w="9525">
            <a:solidFill>
              <a:schemeClr val="tx1"/>
            </a:solidFill>
            <a:miter lim="800000"/>
          </a:ln>
          <a:effectLst/>
        </p:spPr>
        <p:txBody>
          <a:bodyPr wrap="none" anchor="ctr"/>
          <a:lstStyle/>
          <a:p>
            <a:pPr algn="l"/>
            <a:r>
              <a:rPr lang="en-US" altLang="zh-CN" sz="2000" b="1"/>
              <a:t>nL</a:t>
            </a:r>
            <a:r>
              <a:rPr lang="en-US" altLang="zh-CN" sz="2000" b="1">
                <a:solidFill>
                  <a:srgbClr val="FF0000"/>
                </a:solidFill>
              </a:rPr>
              <a:t>      </a:t>
            </a:r>
            <a:r>
              <a:rPr lang="zh-CN" altLang="en-US" sz="2000" b="1">
                <a:solidFill>
                  <a:srgbClr val="FF0000"/>
                </a:solidFill>
              </a:rPr>
              <a:t>　　</a:t>
            </a:r>
            <a:r>
              <a:rPr lang="en-US" altLang="zh-CN" sz="2000" b="1">
                <a:solidFill>
                  <a:srgbClr val="669900"/>
                </a:solidFill>
              </a:rPr>
              <a:t>&amp;&amp;</a:t>
            </a:r>
            <a:r>
              <a:rPr lang="zh-CN" altLang="en-US" sz="2000" b="1">
                <a:solidFill>
                  <a:srgbClr val="669900"/>
                </a:solidFill>
              </a:rPr>
              <a:t>长</a:t>
            </a:r>
            <a:endParaRPr lang="zh-CN" altLang="en-US" sz="2000" b="1">
              <a:solidFill>
                <a:srgbClr val="669900"/>
              </a:solidFill>
            </a:endParaRPr>
          </a:p>
        </p:txBody>
      </p:sp>
      <p:sp>
        <p:nvSpPr>
          <p:cNvPr id="41998" name="Rectangle 14"/>
          <p:cNvSpPr>
            <a:spLocks noChangeArrowheads="1"/>
          </p:cNvSpPr>
          <p:nvPr/>
        </p:nvSpPr>
        <p:spPr bwMode="auto">
          <a:xfrm>
            <a:off x="5437188" y="3213100"/>
            <a:ext cx="2663825" cy="431800"/>
          </a:xfrm>
          <a:prstGeom prst="rect">
            <a:avLst/>
          </a:prstGeom>
          <a:noFill/>
          <a:ln w="9525">
            <a:solidFill>
              <a:schemeClr val="tx1"/>
            </a:solidFill>
            <a:miter lim="800000"/>
          </a:ln>
          <a:effectLst/>
        </p:spPr>
        <p:txBody>
          <a:bodyPr wrap="none" anchor="ctr"/>
          <a:lstStyle/>
          <a:p>
            <a:pPr algn="l"/>
            <a:r>
              <a:rPr lang="en-US" altLang="zh-CN" sz="2000" b="1"/>
              <a:t>nW</a:t>
            </a:r>
            <a:r>
              <a:rPr lang="en-US" altLang="zh-CN" sz="2000" b="1">
                <a:solidFill>
                  <a:srgbClr val="FF0000"/>
                </a:solidFill>
              </a:rPr>
              <a:t>      </a:t>
            </a:r>
            <a:r>
              <a:rPr lang="zh-CN" altLang="en-US" sz="2000" b="1">
                <a:solidFill>
                  <a:srgbClr val="FF0000"/>
                </a:solidFill>
              </a:rPr>
              <a:t>　   </a:t>
            </a:r>
            <a:r>
              <a:rPr lang="en-US" altLang="zh-CN" sz="2000" b="1">
                <a:solidFill>
                  <a:srgbClr val="669900"/>
                </a:solidFill>
              </a:rPr>
              <a:t>&amp;&amp;</a:t>
            </a:r>
            <a:r>
              <a:rPr lang="zh-CN" altLang="en-US" sz="2000" b="1">
                <a:solidFill>
                  <a:srgbClr val="669900"/>
                </a:solidFill>
              </a:rPr>
              <a:t>宽</a:t>
            </a:r>
            <a:endParaRPr lang="zh-CN" altLang="en-US" sz="2000" b="1">
              <a:solidFill>
                <a:srgbClr val="669900"/>
              </a:solidFill>
            </a:endParaRPr>
          </a:p>
        </p:txBody>
      </p:sp>
      <p:sp>
        <p:nvSpPr>
          <p:cNvPr id="41999" name="Rectangle 15"/>
          <p:cNvSpPr>
            <a:spLocks noChangeArrowheads="1"/>
          </p:cNvSpPr>
          <p:nvPr/>
        </p:nvSpPr>
        <p:spPr bwMode="auto">
          <a:xfrm>
            <a:off x="611188" y="3933825"/>
            <a:ext cx="2663825" cy="431800"/>
          </a:xfrm>
          <a:prstGeom prst="rect">
            <a:avLst/>
          </a:prstGeom>
          <a:solidFill>
            <a:srgbClr val="99CCFF"/>
          </a:solidFill>
          <a:ln w="9525" algn="ctr">
            <a:solidFill>
              <a:schemeClr val="tx1"/>
            </a:solidFill>
            <a:miter lim="800000"/>
          </a:ln>
          <a:effectLst/>
        </p:spPr>
        <p:txBody>
          <a:bodyPr wrap="none" anchor="ctr"/>
          <a:lstStyle/>
          <a:p>
            <a:r>
              <a:rPr lang="zh-CN" altLang="en-US" sz="2000" b="1">
                <a:solidFill>
                  <a:srgbClr val="FF0000"/>
                </a:solidFill>
              </a:rPr>
              <a:t>圆形</a:t>
            </a:r>
            <a:r>
              <a:rPr lang="en-US" altLang="zh-CN" sz="2000" b="1">
                <a:solidFill>
                  <a:srgbClr val="FF0000"/>
                </a:solidFill>
              </a:rPr>
              <a:t>A</a:t>
            </a:r>
            <a:endParaRPr lang="en-US" altLang="zh-CN" sz="2000" b="1">
              <a:solidFill>
                <a:srgbClr val="FF0000"/>
              </a:solidFill>
            </a:endParaRPr>
          </a:p>
        </p:txBody>
      </p:sp>
      <p:sp>
        <p:nvSpPr>
          <p:cNvPr id="42000" name="Rectangle 16"/>
          <p:cNvSpPr>
            <a:spLocks noChangeArrowheads="1"/>
          </p:cNvSpPr>
          <p:nvPr/>
        </p:nvSpPr>
        <p:spPr bwMode="auto">
          <a:xfrm>
            <a:off x="611188" y="4365625"/>
            <a:ext cx="2663825" cy="431800"/>
          </a:xfrm>
          <a:prstGeom prst="rect">
            <a:avLst/>
          </a:prstGeom>
          <a:noFill/>
          <a:ln w="9525">
            <a:solidFill>
              <a:schemeClr val="tx1"/>
            </a:solidFill>
            <a:miter lim="800000"/>
          </a:ln>
          <a:effectLst/>
        </p:spPr>
        <p:txBody>
          <a:bodyPr wrap="none" anchor="ctr"/>
          <a:lstStyle/>
          <a:p>
            <a:pPr algn="l"/>
            <a:r>
              <a:rPr lang="en-US" altLang="zh-CN" sz="2000" b="1"/>
              <a:t>cColor=</a:t>
            </a:r>
            <a:r>
              <a:rPr lang="zh-CN" altLang="en-US" sz="2000" b="1"/>
              <a:t>红色</a:t>
            </a:r>
            <a:endParaRPr lang="zh-CN" altLang="en-US" sz="2000" b="1">
              <a:solidFill>
                <a:srgbClr val="669900"/>
              </a:solidFill>
            </a:endParaRPr>
          </a:p>
        </p:txBody>
      </p:sp>
      <p:sp>
        <p:nvSpPr>
          <p:cNvPr id="42001" name="Rectangle 17"/>
          <p:cNvSpPr>
            <a:spLocks noChangeArrowheads="1"/>
          </p:cNvSpPr>
          <p:nvPr/>
        </p:nvSpPr>
        <p:spPr bwMode="auto">
          <a:xfrm>
            <a:off x="611188" y="4797425"/>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2002" name="Rectangle 18"/>
          <p:cNvSpPr>
            <a:spLocks noChangeArrowheads="1"/>
          </p:cNvSpPr>
          <p:nvPr/>
        </p:nvSpPr>
        <p:spPr bwMode="auto">
          <a:xfrm>
            <a:off x="611188" y="5230813"/>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2003" name="Rectangle 19"/>
          <p:cNvSpPr>
            <a:spLocks noChangeArrowheads="1"/>
          </p:cNvSpPr>
          <p:nvPr/>
        </p:nvSpPr>
        <p:spPr bwMode="auto">
          <a:xfrm>
            <a:off x="611188" y="5662613"/>
            <a:ext cx="2663825" cy="431800"/>
          </a:xfrm>
          <a:prstGeom prst="rect">
            <a:avLst/>
          </a:prstGeom>
          <a:noFill/>
          <a:ln w="9525">
            <a:solidFill>
              <a:schemeClr val="tx1"/>
            </a:solidFill>
            <a:miter lim="800000"/>
          </a:ln>
          <a:effectLst/>
        </p:spPr>
        <p:txBody>
          <a:bodyPr wrap="none" anchor="ctr"/>
          <a:lstStyle/>
          <a:p>
            <a:pPr algn="l"/>
            <a:r>
              <a:rPr lang="en-US" altLang="zh-CN" sz="2000" b="1"/>
              <a:t>nR=2</a:t>
            </a:r>
            <a:endParaRPr lang="en-US" altLang="zh-CN" sz="2000" b="1">
              <a:solidFill>
                <a:srgbClr val="669900"/>
              </a:solidFill>
            </a:endParaRPr>
          </a:p>
        </p:txBody>
      </p:sp>
      <p:sp>
        <p:nvSpPr>
          <p:cNvPr id="42004" name="Rectangle 20"/>
          <p:cNvSpPr>
            <a:spLocks noChangeArrowheads="1"/>
          </p:cNvSpPr>
          <p:nvPr/>
        </p:nvSpPr>
        <p:spPr bwMode="auto">
          <a:xfrm>
            <a:off x="5435600" y="3933825"/>
            <a:ext cx="2663825" cy="431800"/>
          </a:xfrm>
          <a:prstGeom prst="rect">
            <a:avLst/>
          </a:prstGeom>
          <a:solidFill>
            <a:srgbClr val="99CCFF"/>
          </a:solidFill>
          <a:ln w="9525" algn="ctr">
            <a:solidFill>
              <a:schemeClr val="tx1"/>
            </a:solidFill>
            <a:miter lim="800000"/>
          </a:ln>
          <a:effectLst/>
        </p:spPr>
        <p:txBody>
          <a:bodyPr wrap="none" anchor="ctr"/>
          <a:lstStyle/>
          <a:p>
            <a:r>
              <a:rPr lang="zh-CN" altLang="en-US" sz="1800" b="1">
                <a:solidFill>
                  <a:srgbClr val="FF0000"/>
                </a:solidFill>
              </a:rPr>
              <a:t>矩</a:t>
            </a:r>
            <a:r>
              <a:rPr lang="zh-CN" altLang="en-US" sz="2000" b="1">
                <a:solidFill>
                  <a:srgbClr val="FF0000"/>
                </a:solidFill>
              </a:rPr>
              <a:t>形</a:t>
            </a:r>
            <a:r>
              <a:rPr lang="en-US" altLang="zh-CN" sz="2000" b="1">
                <a:solidFill>
                  <a:srgbClr val="FF0000"/>
                </a:solidFill>
              </a:rPr>
              <a:t>B</a:t>
            </a:r>
            <a:endParaRPr lang="en-US" altLang="zh-CN" sz="2000" b="1">
              <a:solidFill>
                <a:srgbClr val="FF0000"/>
              </a:solidFill>
            </a:endParaRPr>
          </a:p>
        </p:txBody>
      </p:sp>
      <p:sp>
        <p:nvSpPr>
          <p:cNvPr id="42005" name="Rectangle 21"/>
          <p:cNvSpPr>
            <a:spLocks noChangeArrowheads="1"/>
          </p:cNvSpPr>
          <p:nvPr/>
        </p:nvSpPr>
        <p:spPr bwMode="auto">
          <a:xfrm>
            <a:off x="5435600" y="4365625"/>
            <a:ext cx="2663825" cy="431800"/>
          </a:xfrm>
          <a:prstGeom prst="rect">
            <a:avLst/>
          </a:prstGeom>
          <a:noFill/>
          <a:ln w="9525">
            <a:solidFill>
              <a:schemeClr val="tx1"/>
            </a:solidFill>
            <a:miter lim="800000"/>
          </a:ln>
          <a:effectLst/>
        </p:spPr>
        <p:txBody>
          <a:bodyPr wrap="none" anchor="ctr"/>
          <a:lstStyle/>
          <a:p>
            <a:pPr algn="l"/>
            <a:r>
              <a:rPr lang="en-US" altLang="zh-CN" sz="2000" b="1"/>
              <a:t>cColor=</a:t>
            </a:r>
            <a:r>
              <a:rPr lang="zh-CN" altLang="en-US" sz="2000" b="1"/>
              <a:t>蓝色</a:t>
            </a:r>
            <a:endParaRPr lang="zh-CN" altLang="en-US" sz="2000" b="1">
              <a:solidFill>
                <a:srgbClr val="669900"/>
              </a:solidFill>
            </a:endParaRPr>
          </a:p>
        </p:txBody>
      </p:sp>
      <p:sp>
        <p:nvSpPr>
          <p:cNvPr id="42006" name="Rectangle 22"/>
          <p:cNvSpPr>
            <a:spLocks noChangeArrowheads="1"/>
          </p:cNvSpPr>
          <p:nvPr/>
        </p:nvSpPr>
        <p:spPr bwMode="auto">
          <a:xfrm>
            <a:off x="5435600" y="4797425"/>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2007" name="Rectangle 23"/>
          <p:cNvSpPr>
            <a:spLocks noChangeArrowheads="1"/>
          </p:cNvSpPr>
          <p:nvPr/>
        </p:nvSpPr>
        <p:spPr bwMode="auto">
          <a:xfrm>
            <a:off x="5435600" y="5230813"/>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2008" name="Rectangle 24"/>
          <p:cNvSpPr>
            <a:spLocks noChangeArrowheads="1"/>
          </p:cNvSpPr>
          <p:nvPr/>
        </p:nvSpPr>
        <p:spPr bwMode="auto">
          <a:xfrm>
            <a:off x="5435600" y="5662613"/>
            <a:ext cx="2663825" cy="431800"/>
          </a:xfrm>
          <a:prstGeom prst="rect">
            <a:avLst/>
          </a:prstGeom>
          <a:noFill/>
          <a:ln w="9525">
            <a:solidFill>
              <a:schemeClr val="tx1"/>
            </a:solidFill>
            <a:miter lim="800000"/>
          </a:ln>
          <a:effectLst/>
        </p:spPr>
        <p:txBody>
          <a:bodyPr wrap="none" anchor="ctr"/>
          <a:lstStyle/>
          <a:p>
            <a:pPr algn="l"/>
            <a:r>
              <a:rPr lang="en-US" altLang="zh-CN" sz="2000" b="1"/>
              <a:t>nL=4</a:t>
            </a:r>
            <a:endParaRPr lang="en-US" altLang="zh-CN" sz="2000" b="1">
              <a:solidFill>
                <a:srgbClr val="669900"/>
              </a:solidFill>
            </a:endParaRPr>
          </a:p>
        </p:txBody>
      </p:sp>
      <p:sp>
        <p:nvSpPr>
          <p:cNvPr id="42009" name="Rectangle 25"/>
          <p:cNvSpPr>
            <a:spLocks noChangeArrowheads="1"/>
          </p:cNvSpPr>
          <p:nvPr/>
        </p:nvSpPr>
        <p:spPr bwMode="auto">
          <a:xfrm>
            <a:off x="5435600" y="6092825"/>
            <a:ext cx="2663825" cy="431800"/>
          </a:xfrm>
          <a:prstGeom prst="rect">
            <a:avLst/>
          </a:prstGeom>
          <a:noFill/>
          <a:ln w="9525">
            <a:solidFill>
              <a:schemeClr val="tx1"/>
            </a:solidFill>
            <a:miter lim="800000"/>
          </a:ln>
          <a:effectLst/>
        </p:spPr>
        <p:txBody>
          <a:bodyPr wrap="none" anchor="ctr"/>
          <a:lstStyle/>
          <a:p>
            <a:pPr algn="l"/>
            <a:r>
              <a:rPr lang="en-US" altLang="zh-CN" sz="2000" b="1"/>
              <a:t>nW=5</a:t>
            </a:r>
            <a:endParaRPr lang="en-US" altLang="zh-CN" sz="2000" b="1">
              <a:solidFill>
                <a:srgbClr val="669900"/>
              </a:solidFill>
            </a:endParaRPr>
          </a:p>
        </p:txBody>
      </p:sp>
      <p:sp>
        <p:nvSpPr>
          <p:cNvPr id="42010" name="AutoShape 26"/>
          <p:cNvSpPr>
            <a:spLocks noChangeArrowheads="1"/>
          </p:cNvSpPr>
          <p:nvPr/>
        </p:nvSpPr>
        <p:spPr bwMode="auto">
          <a:xfrm>
            <a:off x="1547813" y="3284538"/>
            <a:ext cx="431800" cy="576262"/>
          </a:xfrm>
          <a:prstGeom prst="downArrow">
            <a:avLst>
              <a:gd name="adj1" fmla="val 50000"/>
              <a:gd name="adj2" fmla="val 33364"/>
            </a:avLst>
          </a:prstGeom>
          <a:solidFill>
            <a:schemeClr val="accent1"/>
          </a:solidFill>
          <a:ln w="9525">
            <a:solidFill>
              <a:schemeClr val="tx1"/>
            </a:solidFill>
            <a:miter lim="800000"/>
          </a:ln>
          <a:effectLst/>
        </p:spPr>
        <p:txBody>
          <a:bodyPr vert="eaVert" wrap="none" anchor="ctr"/>
          <a:lstStyle/>
          <a:p>
            <a:endParaRPr lang="zh-CN" altLang="en-US"/>
          </a:p>
        </p:txBody>
      </p:sp>
      <p:sp>
        <p:nvSpPr>
          <p:cNvPr id="42011" name="AutoShape 27"/>
          <p:cNvSpPr>
            <a:spLocks noChangeArrowheads="1"/>
          </p:cNvSpPr>
          <p:nvPr/>
        </p:nvSpPr>
        <p:spPr bwMode="auto">
          <a:xfrm>
            <a:off x="6588125" y="3644900"/>
            <a:ext cx="360363" cy="215900"/>
          </a:xfrm>
          <a:prstGeom prst="downArrow">
            <a:avLst>
              <a:gd name="adj1" fmla="val 50000"/>
              <a:gd name="adj2" fmla="val 25000"/>
            </a:avLst>
          </a:prstGeom>
          <a:solidFill>
            <a:schemeClr val="accent1"/>
          </a:solidFill>
          <a:ln w="9525">
            <a:solidFill>
              <a:schemeClr val="tx1"/>
            </a:solidFill>
            <a:miter lim="800000"/>
          </a:ln>
          <a:effectLst/>
        </p:spPr>
        <p:txBody>
          <a:bodyPr vert="eaVert" wrap="none" anchor="ctr"/>
          <a:lstStyle/>
          <a:p>
            <a:endParaRPr lang="zh-CN" altLang="en-US"/>
          </a:p>
        </p:txBody>
      </p:sp>
      <p:sp>
        <p:nvSpPr>
          <p:cNvPr id="42012" name="Rectangle 28"/>
          <p:cNvSpPr>
            <a:spLocks noChangeArrowheads="1"/>
          </p:cNvSpPr>
          <p:nvPr/>
        </p:nvSpPr>
        <p:spPr bwMode="auto">
          <a:xfrm>
            <a:off x="3851275" y="4365625"/>
            <a:ext cx="796925" cy="457200"/>
          </a:xfrm>
          <a:prstGeom prst="rect">
            <a:avLst/>
          </a:prstGeom>
          <a:noFill/>
          <a:ln w="9525">
            <a:noFill/>
            <a:miter lim="800000"/>
          </a:ln>
          <a:effectLst/>
        </p:spPr>
        <p:txBody>
          <a:bodyPr wrap="none">
            <a:spAutoFit/>
          </a:bodyPr>
          <a:lstStyle/>
          <a:p>
            <a:pPr algn="l"/>
            <a:r>
              <a:rPr lang="zh-CN" altLang="en-US" sz="2400" b="1">
                <a:solidFill>
                  <a:srgbClr val="0000FF"/>
                </a:solidFill>
              </a:rPr>
              <a:t>属性</a:t>
            </a:r>
            <a:endParaRPr lang="zh-CN" altLang="en-US" sz="2400" b="1">
              <a:solidFill>
                <a:srgbClr val="0000FF"/>
              </a:solidFill>
            </a:endParaRPr>
          </a:p>
        </p:txBody>
      </p:sp>
      <p:cxnSp>
        <p:nvCxnSpPr>
          <p:cNvPr id="42013" name="AutoShape 29"/>
          <p:cNvCxnSpPr>
            <a:cxnSpLocks noChangeShapeType="1"/>
            <a:stCxn id="42012" idx="1"/>
            <a:endCxn id="42000" idx="3"/>
          </p:cNvCxnSpPr>
          <p:nvPr/>
        </p:nvCxnSpPr>
        <p:spPr bwMode="auto">
          <a:xfrm flipH="1" flipV="1">
            <a:off x="3275013" y="4581525"/>
            <a:ext cx="576262" cy="12700"/>
          </a:xfrm>
          <a:prstGeom prst="straightConnector1">
            <a:avLst/>
          </a:prstGeom>
          <a:noFill/>
          <a:ln w="31750">
            <a:solidFill>
              <a:srgbClr val="CC0000"/>
            </a:solidFill>
            <a:round/>
            <a:tailEnd type="triangle" w="med" len="med"/>
          </a:ln>
          <a:effectLst/>
        </p:spPr>
      </p:cxnSp>
      <p:cxnSp>
        <p:nvCxnSpPr>
          <p:cNvPr id="42014" name="AutoShape 30"/>
          <p:cNvCxnSpPr>
            <a:cxnSpLocks noChangeShapeType="1"/>
            <a:stCxn id="42012" idx="1"/>
            <a:endCxn id="42003" idx="3"/>
          </p:cNvCxnSpPr>
          <p:nvPr/>
        </p:nvCxnSpPr>
        <p:spPr bwMode="auto">
          <a:xfrm flipH="1">
            <a:off x="3275013" y="4594225"/>
            <a:ext cx="576262" cy="1284288"/>
          </a:xfrm>
          <a:prstGeom prst="straightConnector1">
            <a:avLst/>
          </a:prstGeom>
          <a:noFill/>
          <a:ln w="31750">
            <a:solidFill>
              <a:srgbClr val="CC0000"/>
            </a:solidFill>
            <a:round/>
            <a:tailEnd type="triangle" w="med" len="med"/>
          </a:ln>
          <a:effectLst/>
        </p:spPr>
      </p:cxnSp>
      <p:cxnSp>
        <p:nvCxnSpPr>
          <p:cNvPr id="42015" name="AutoShape 31"/>
          <p:cNvCxnSpPr>
            <a:cxnSpLocks noChangeShapeType="1"/>
            <a:stCxn id="42012" idx="3"/>
            <a:endCxn id="42005" idx="1"/>
          </p:cNvCxnSpPr>
          <p:nvPr/>
        </p:nvCxnSpPr>
        <p:spPr bwMode="auto">
          <a:xfrm flipV="1">
            <a:off x="4648200" y="4581525"/>
            <a:ext cx="787400" cy="12700"/>
          </a:xfrm>
          <a:prstGeom prst="straightConnector1">
            <a:avLst/>
          </a:prstGeom>
          <a:noFill/>
          <a:ln w="31750">
            <a:solidFill>
              <a:srgbClr val="CC0000"/>
            </a:solidFill>
            <a:round/>
            <a:tailEnd type="triangle" w="med" len="med"/>
          </a:ln>
          <a:effectLst/>
        </p:spPr>
      </p:cxnSp>
      <p:cxnSp>
        <p:nvCxnSpPr>
          <p:cNvPr id="42016" name="AutoShape 32"/>
          <p:cNvCxnSpPr>
            <a:cxnSpLocks noChangeShapeType="1"/>
            <a:stCxn id="42012" idx="3"/>
            <a:endCxn id="42008" idx="1"/>
          </p:cNvCxnSpPr>
          <p:nvPr/>
        </p:nvCxnSpPr>
        <p:spPr bwMode="auto">
          <a:xfrm>
            <a:off x="4648200" y="4594225"/>
            <a:ext cx="787400" cy="1284288"/>
          </a:xfrm>
          <a:prstGeom prst="straightConnector1">
            <a:avLst/>
          </a:prstGeom>
          <a:noFill/>
          <a:ln w="31750">
            <a:solidFill>
              <a:srgbClr val="CC0000"/>
            </a:solidFill>
            <a:round/>
            <a:tailEnd type="triangle" w="med" len="med"/>
          </a:ln>
          <a:effectLst/>
        </p:spPr>
      </p:cxnSp>
      <p:cxnSp>
        <p:nvCxnSpPr>
          <p:cNvPr id="42017" name="AutoShape 33"/>
          <p:cNvCxnSpPr>
            <a:cxnSpLocks noChangeShapeType="1"/>
            <a:stCxn id="42012" idx="3"/>
            <a:endCxn id="42009" idx="1"/>
          </p:cNvCxnSpPr>
          <p:nvPr/>
        </p:nvCxnSpPr>
        <p:spPr bwMode="auto">
          <a:xfrm>
            <a:off x="4648200" y="4594225"/>
            <a:ext cx="787400" cy="1714500"/>
          </a:xfrm>
          <a:prstGeom prst="straightConnector1">
            <a:avLst/>
          </a:prstGeom>
          <a:noFill/>
          <a:ln w="31750">
            <a:solidFill>
              <a:srgbClr val="CC0000"/>
            </a:solidFill>
            <a:round/>
            <a:tailEnd type="triangle" w="med" len="med"/>
          </a:ln>
          <a:effectLst/>
        </p:spPr>
      </p:cxnSp>
      <p:sp>
        <p:nvSpPr>
          <p:cNvPr id="42018" name="Rectangle 34"/>
          <p:cNvSpPr>
            <a:spLocks noChangeArrowheads="1"/>
          </p:cNvSpPr>
          <p:nvPr/>
        </p:nvSpPr>
        <p:spPr bwMode="auto">
          <a:xfrm>
            <a:off x="3924300" y="6021388"/>
            <a:ext cx="796925" cy="457200"/>
          </a:xfrm>
          <a:prstGeom prst="rect">
            <a:avLst/>
          </a:prstGeom>
          <a:noFill/>
          <a:ln w="9525" algn="ctr">
            <a:noFill/>
            <a:miter lim="800000"/>
          </a:ln>
          <a:effectLst/>
        </p:spPr>
        <p:txBody>
          <a:bodyPr wrap="none">
            <a:spAutoFit/>
          </a:bodyPr>
          <a:lstStyle/>
          <a:p>
            <a:pPr algn="l"/>
            <a:r>
              <a:rPr lang="zh-CN" altLang="en-US" sz="2400" b="1">
                <a:solidFill>
                  <a:srgbClr val="0000FF"/>
                </a:solidFill>
              </a:rPr>
              <a:t>方法</a:t>
            </a:r>
            <a:endParaRPr lang="zh-CN" altLang="en-US" sz="2400" b="1">
              <a:solidFill>
                <a:srgbClr val="0000FF"/>
              </a:solidFill>
            </a:endParaRPr>
          </a:p>
        </p:txBody>
      </p:sp>
      <p:cxnSp>
        <p:nvCxnSpPr>
          <p:cNvPr id="42019" name="AutoShape 35"/>
          <p:cNvCxnSpPr>
            <a:cxnSpLocks noChangeShapeType="1"/>
            <a:stCxn id="42018" idx="1"/>
            <a:endCxn id="42001" idx="3"/>
          </p:cNvCxnSpPr>
          <p:nvPr/>
        </p:nvCxnSpPr>
        <p:spPr bwMode="auto">
          <a:xfrm flipH="1" flipV="1">
            <a:off x="3275013" y="5013325"/>
            <a:ext cx="649287" cy="1236663"/>
          </a:xfrm>
          <a:prstGeom prst="straightConnector1">
            <a:avLst/>
          </a:prstGeom>
          <a:noFill/>
          <a:ln w="31750">
            <a:solidFill>
              <a:srgbClr val="0000FF"/>
            </a:solidFill>
            <a:round/>
            <a:tailEnd type="triangle" w="med" len="med"/>
          </a:ln>
          <a:effectLst/>
        </p:spPr>
      </p:cxnSp>
      <p:cxnSp>
        <p:nvCxnSpPr>
          <p:cNvPr id="42020" name="AutoShape 36"/>
          <p:cNvCxnSpPr>
            <a:cxnSpLocks noChangeShapeType="1"/>
            <a:stCxn id="42018" idx="1"/>
            <a:endCxn id="42003" idx="0"/>
          </p:cNvCxnSpPr>
          <p:nvPr/>
        </p:nvCxnSpPr>
        <p:spPr bwMode="auto">
          <a:xfrm flipH="1" flipV="1">
            <a:off x="1943100" y="5662613"/>
            <a:ext cx="1981200" cy="587375"/>
          </a:xfrm>
          <a:prstGeom prst="straightConnector1">
            <a:avLst/>
          </a:prstGeom>
          <a:noFill/>
          <a:ln w="31750">
            <a:solidFill>
              <a:srgbClr val="0000FF"/>
            </a:solidFill>
            <a:round/>
            <a:tailEnd type="triangle" w="med" len="med"/>
          </a:ln>
          <a:effectLst/>
        </p:spPr>
      </p:cxnSp>
      <p:cxnSp>
        <p:nvCxnSpPr>
          <p:cNvPr id="42021" name="AutoShape 37"/>
          <p:cNvCxnSpPr>
            <a:cxnSpLocks noChangeShapeType="1"/>
            <a:stCxn id="42018" idx="3"/>
            <a:endCxn id="42006" idx="1"/>
          </p:cNvCxnSpPr>
          <p:nvPr/>
        </p:nvCxnSpPr>
        <p:spPr bwMode="auto">
          <a:xfrm flipV="1">
            <a:off x="4721225" y="5013325"/>
            <a:ext cx="714375" cy="1236663"/>
          </a:xfrm>
          <a:prstGeom prst="straightConnector1">
            <a:avLst/>
          </a:prstGeom>
          <a:noFill/>
          <a:ln w="31750">
            <a:solidFill>
              <a:srgbClr val="0000FF"/>
            </a:solidFill>
            <a:round/>
            <a:tailEnd type="triangle" w="med" len="med"/>
          </a:ln>
          <a:effectLst/>
        </p:spPr>
      </p:cxnSp>
      <p:cxnSp>
        <p:nvCxnSpPr>
          <p:cNvPr id="42022" name="AutoShape 38"/>
          <p:cNvCxnSpPr>
            <a:cxnSpLocks noChangeShapeType="1"/>
            <a:stCxn id="42018" idx="3"/>
            <a:endCxn id="42008" idx="0"/>
          </p:cNvCxnSpPr>
          <p:nvPr/>
        </p:nvCxnSpPr>
        <p:spPr bwMode="auto">
          <a:xfrm flipV="1">
            <a:off x="4721225" y="5662613"/>
            <a:ext cx="2046288" cy="587375"/>
          </a:xfrm>
          <a:prstGeom prst="straightConnector1">
            <a:avLst/>
          </a:prstGeom>
          <a:noFill/>
          <a:ln w="31750">
            <a:solidFill>
              <a:srgbClr val="0000FF"/>
            </a:solidFill>
            <a:rou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anim calcmode="lin" valueType="num">
                                      <p:cBhvr additive="base">
                                        <p:cTn id="7" dur="500" fill="hold"/>
                                        <p:tgtEl>
                                          <p:spTgt spid="41988"/>
                                        </p:tgtEl>
                                        <p:attrNameLst>
                                          <p:attrName>ppt_x</p:attrName>
                                        </p:attrNameLst>
                                      </p:cBhvr>
                                      <p:tavLst>
                                        <p:tav tm="0">
                                          <p:val>
                                            <p:strVal val="#ppt_x"/>
                                          </p:val>
                                        </p:tav>
                                        <p:tav tm="100000">
                                          <p:val>
                                            <p:strVal val="#ppt_x"/>
                                          </p:val>
                                        </p:tav>
                                      </p:tavLst>
                                    </p:anim>
                                    <p:anim calcmode="lin" valueType="num">
                                      <p:cBhvr additive="base">
                                        <p:cTn id="8" dur="500" fill="hold"/>
                                        <p:tgtEl>
                                          <p:spTgt spid="419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989"/>
                                        </p:tgtEl>
                                        <p:attrNameLst>
                                          <p:attrName>style.visibility</p:attrName>
                                        </p:attrNameLst>
                                      </p:cBhvr>
                                      <p:to>
                                        <p:strVal val="visible"/>
                                      </p:to>
                                    </p:set>
                                    <p:anim calcmode="lin" valueType="num">
                                      <p:cBhvr additive="base">
                                        <p:cTn id="11" dur="500" fill="hold"/>
                                        <p:tgtEl>
                                          <p:spTgt spid="41989"/>
                                        </p:tgtEl>
                                        <p:attrNameLst>
                                          <p:attrName>ppt_x</p:attrName>
                                        </p:attrNameLst>
                                      </p:cBhvr>
                                      <p:tavLst>
                                        <p:tav tm="0">
                                          <p:val>
                                            <p:strVal val="#ppt_x"/>
                                          </p:val>
                                        </p:tav>
                                        <p:tav tm="100000">
                                          <p:val>
                                            <p:strVal val="#ppt_x"/>
                                          </p:val>
                                        </p:tav>
                                      </p:tavLst>
                                    </p:anim>
                                    <p:anim calcmode="lin" valueType="num">
                                      <p:cBhvr additive="base">
                                        <p:cTn id="12" dur="500" fill="hold"/>
                                        <p:tgtEl>
                                          <p:spTgt spid="4198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990"/>
                                        </p:tgtEl>
                                        <p:attrNameLst>
                                          <p:attrName>style.visibility</p:attrName>
                                        </p:attrNameLst>
                                      </p:cBhvr>
                                      <p:to>
                                        <p:strVal val="visible"/>
                                      </p:to>
                                    </p:set>
                                    <p:anim calcmode="lin" valueType="num">
                                      <p:cBhvr additive="base">
                                        <p:cTn id="15" dur="500" fill="hold"/>
                                        <p:tgtEl>
                                          <p:spTgt spid="41990"/>
                                        </p:tgtEl>
                                        <p:attrNameLst>
                                          <p:attrName>ppt_x</p:attrName>
                                        </p:attrNameLst>
                                      </p:cBhvr>
                                      <p:tavLst>
                                        <p:tav tm="0">
                                          <p:val>
                                            <p:strVal val="#ppt_x"/>
                                          </p:val>
                                        </p:tav>
                                        <p:tav tm="100000">
                                          <p:val>
                                            <p:strVal val="#ppt_x"/>
                                          </p:val>
                                        </p:tav>
                                      </p:tavLst>
                                    </p:anim>
                                    <p:anim calcmode="lin" valueType="num">
                                      <p:cBhvr additive="base">
                                        <p:cTn id="16" dur="500" fill="hold"/>
                                        <p:tgtEl>
                                          <p:spTgt spid="4199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991"/>
                                        </p:tgtEl>
                                        <p:attrNameLst>
                                          <p:attrName>style.visibility</p:attrName>
                                        </p:attrNameLst>
                                      </p:cBhvr>
                                      <p:to>
                                        <p:strVal val="visible"/>
                                      </p:to>
                                    </p:set>
                                    <p:anim calcmode="lin" valueType="num">
                                      <p:cBhvr additive="base">
                                        <p:cTn id="19" dur="500" fill="hold"/>
                                        <p:tgtEl>
                                          <p:spTgt spid="41991"/>
                                        </p:tgtEl>
                                        <p:attrNameLst>
                                          <p:attrName>ppt_x</p:attrName>
                                        </p:attrNameLst>
                                      </p:cBhvr>
                                      <p:tavLst>
                                        <p:tav tm="0">
                                          <p:val>
                                            <p:strVal val="#ppt_x"/>
                                          </p:val>
                                        </p:tav>
                                        <p:tav tm="100000">
                                          <p:val>
                                            <p:strVal val="#ppt_x"/>
                                          </p:val>
                                        </p:tav>
                                      </p:tavLst>
                                    </p:anim>
                                    <p:anim calcmode="lin" valueType="num">
                                      <p:cBhvr additive="base">
                                        <p:cTn id="20" dur="500" fill="hold"/>
                                        <p:tgtEl>
                                          <p:spTgt spid="4199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1996"/>
                                        </p:tgtEl>
                                        <p:attrNameLst>
                                          <p:attrName>style.visibility</p:attrName>
                                        </p:attrNameLst>
                                      </p:cBhvr>
                                      <p:to>
                                        <p:strVal val="visible"/>
                                      </p:to>
                                    </p:set>
                                    <p:anim calcmode="lin" valueType="num">
                                      <p:cBhvr additive="base">
                                        <p:cTn id="23" dur="500" fill="hold"/>
                                        <p:tgtEl>
                                          <p:spTgt spid="41996"/>
                                        </p:tgtEl>
                                        <p:attrNameLst>
                                          <p:attrName>ppt_x</p:attrName>
                                        </p:attrNameLst>
                                      </p:cBhvr>
                                      <p:tavLst>
                                        <p:tav tm="0">
                                          <p:val>
                                            <p:strVal val="#ppt_x"/>
                                          </p:val>
                                        </p:tav>
                                        <p:tav tm="100000">
                                          <p:val>
                                            <p:strVal val="#ppt_x"/>
                                          </p:val>
                                        </p:tav>
                                      </p:tavLst>
                                    </p:anim>
                                    <p:anim calcmode="lin" valueType="num">
                                      <p:cBhvr additive="base">
                                        <p:cTn id="24" dur="500" fill="hold"/>
                                        <p:tgtEl>
                                          <p:spTgt spid="4199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anim calcmode="lin" valueType="num">
                                      <p:cBhvr additive="base">
                                        <p:cTn id="29" dur="500" fill="hold"/>
                                        <p:tgtEl>
                                          <p:spTgt spid="41992"/>
                                        </p:tgtEl>
                                        <p:attrNameLst>
                                          <p:attrName>ppt_x</p:attrName>
                                        </p:attrNameLst>
                                      </p:cBhvr>
                                      <p:tavLst>
                                        <p:tav tm="0">
                                          <p:val>
                                            <p:strVal val="#ppt_x"/>
                                          </p:val>
                                        </p:tav>
                                        <p:tav tm="100000">
                                          <p:val>
                                            <p:strVal val="#ppt_x"/>
                                          </p:val>
                                        </p:tav>
                                      </p:tavLst>
                                    </p:anim>
                                    <p:anim calcmode="lin" valueType="num">
                                      <p:cBhvr additive="base">
                                        <p:cTn id="30" dur="500" fill="hold"/>
                                        <p:tgtEl>
                                          <p:spTgt spid="4199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1993"/>
                                        </p:tgtEl>
                                        <p:attrNameLst>
                                          <p:attrName>style.visibility</p:attrName>
                                        </p:attrNameLst>
                                      </p:cBhvr>
                                      <p:to>
                                        <p:strVal val="visible"/>
                                      </p:to>
                                    </p:set>
                                    <p:anim calcmode="lin" valueType="num">
                                      <p:cBhvr additive="base">
                                        <p:cTn id="33" dur="500" fill="hold"/>
                                        <p:tgtEl>
                                          <p:spTgt spid="41993"/>
                                        </p:tgtEl>
                                        <p:attrNameLst>
                                          <p:attrName>ppt_x</p:attrName>
                                        </p:attrNameLst>
                                      </p:cBhvr>
                                      <p:tavLst>
                                        <p:tav tm="0">
                                          <p:val>
                                            <p:strVal val="#ppt_x"/>
                                          </p:val>
                                        </p:tav>
                                        <p:tav tm="100000">
                                          <p:val>
                                            <p:strVal val="#ppt_x"/>
                                          </p:val>
                                        </p:tav>
                                      </p:tavLst>
                                    </p:anim>
                                    <p:anim calcmode="lin" valueType="num">
                                      <p:cBhvr additive="base">
                                        <p:cTn id="34" dur="500" fill="hold"/>
                                        <p:tgtEl>
                                          <p:spTgt spid="4199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1994"/>
                                        </p:tgtEl>
                                        <p:attrNameLst>
                                          <p:attrName>style.visibility</p:attrName>
                                        </p:attrNameLst>
                                      </p:cBhvr>
                                      <p:to>
                                        <p:strVal val="visible"/>
                                      </p:to>
                                    </p:set>
                                    <p:anim calcmode="lin" valueType="num">
                                      <p:cBhvr additive="base">
                                        <p:cTn id="37" dur="500" fill="hold"/>
                                        <p:tgtEl>
                                          <p:spTgt spid="41994"/>
                                        </p:tgtEl>
                                        <p:attrNameLst>
                                          <p:attrName>ppt_x</p:attrName>
                                        </p:attrNameLst>
                                      </p:cBhvr>
                                      <p:tavLst>
                                        <p:tav tm="0">
                                          <p:val>
                                            <p:strVal val="#ppt_x"/>
                                          </p:val>
                                        </p:tav>
                                        <p:tav tm="100000">
                                          <p:val>
                                            <p:strVal val="#ppt_x"/>
                                          </p:val>
                                        </p:tav>
                                      </p:tavLst>
                                    </p:anim>
                                    <p:anim calcmode="lin" valueType="num">
                                      <p:cBhvr additive="base">
                                        <p:cTn id="38" dur="500" fill="hold"/>
                                        <p:tgtEl>
                                          <p:spTgt spid="4199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1995"/>
                                        </p:tgtEl>
                                        <p:attrNameLst>
                                          <p:attrName>style.visibility</p:attrName>
                                        </p:attrNameLst>
                                      </p:cBhvr>
                                      <p:to>
                                        <p:strVal val="visible"/>
                                      </p:to>
                                    </p:set>
                                    <p:anim calcmode="lin" valueType="num">
                                      <p:cBhvr additive="base">
                                        <p:cTn id="41" dur="500" fill="hold"/>
                                        <p:tgtEl>
                                          <p:spTgt spid="41995"/>
                                        </p:tgtEl>
                                        <p:attrNameLst>
                                          <p:attrName>ppt_x</p:attrName>
                                        </p:attrNameLst>
                                      </p:cBhvr>
                                      <p:tavLst>
                                        <p:tav tm="0">
                                          <p:val>
                                            <p:strVal val="#ppt_x"/>
                                          </p:val>
                                        </p:tav>
                                        <p:tav tm="100000">
                                          <p:val>
                                            <p:strVal val="#ppt_x"/>
                                          </p:val>
                                        </p:tav>
                                      </p:tavLst>
                                    </p:anim>
                                    <p:anim calcmode="lin" valueType="num">
                                      <p:cBhvr additive="base">
                                        <p:cTn id="42" dur="500" fill="hold"/>
                                        <p:tgtEl>
                                          <p:spTgt spid="4199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1997"/>
                                        </p:tgtEl>
                                        <p:attrNameLst>
                                          <p:attrName>style.visibility</p:attrName>
                                        </p:attrNameLst>
                                      </p:cBhvr>
                                      <p:to>
                                        <p:strVal val="visible"/>
                                      </p:to>
                                    </p:set>
                                    <p:anim calcmode="lin" valueType="num">
                                      <p:cBhvr additive="base">
                                        <p:cTn id="45" dur="500" fill="hold"/>
                                        <p:tgtEl>
                                          <p:spTgt spid="41997"/>
                                        </p:tgtEl>
                                        <p:attrNameLst>
                                          <p:attrName>ppt_x</p:attrName>
                                        </p:attrNameLst>
                                      </p:cBhvr>
                                      <p:tavLst>
                                        <p:tav tm="0">
                                          <p:val>
                                            <p:strVal val="#ppt_x"/>
                                          </p:val>
                                        </p:tav>
                                        <p:tav tm="100000">
                                          <p:val>
                                            <p:strVal val="#ppt_x"/>
                                          </p:val>
                                        </p:tav>
                                      </p:tavLst>
                                    </p:anim>
                                    <p:anim calcmode="lin" valueType="num">
                                      <p:cBhvr additive="base">
                                        <p:cTn id="46" dur="500" fill="hold"/>
                                        <p:tgtEl>
                                          <p:spTgt spid="4199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1998"/>
                                        </p:tgtEl>
                                        <p:attrNameLst>
                                          <p:attrName>style.visibility</p:attrName>
                                        </p:attrNameLst>
                                      </p:cBhvr>
                                      <p:to>
                                        <p:strVal val="visible"/>
                                      </p:to>
                                    </p:set>
                                    <p:anim calcmode="lin" valueType="num">
                                      <p:cBhvr additive="base">
                                        <p:cTn id="49" dur="500" fill="hold"/>
                                        <p:tgtEl>
                                          <p:spTgt spid="41998"/>
                                        </p:tgtEl>
                                        <p:attrNameLst>
                                          <p:attrName>ppt_x</p:attrName>
                                        </p:attrNameLst>
                                      </p:cBhvr>
                                      <p:tavLst>
                                        <p:tav tm="0">
                                          <p:val>
                                            <p:strVal val="#ppt_x"/>
                                          </p:val>
                                        </p:tav>
                                        <p:tav tm="100000">
                                          <p:val>
                                            <p:strVal val="#ppt_x"/>
                                          </p:val>
                                        </p:tav>
                                      </p:tavLst>
                                    </p:anim>
                                    <p:anim calcmode="lin" valueType="num">
                                      <p:cBhvr additive="base">
                                        <p:cTn id="50" dur="500" fill="hold"/>
                                        <p:tgtEl>
                                          <p:spTgt spid="4199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42010"/>
                                        </p:tgtEl>
                                        <p:attrNameLst>
                                          <p:attrName>style.visibility</p:attrName>
                                        </p:attrNameLst>
                                      </p:cBhvr>
                                      <p:to>
                                        <p:strVal val="visible"/>
                                      </p:to>
                                    </p:set>
                                    <p:animEffect transition="in" filter="strips(downLeft)">
                                      <p:cBhvr>
                                        <p:cTn id="55" dur="500"/>
                                        <p:tgtEl>
                                          <p:spTgt spid="4201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1999"/>
                                        </p:tgtEl>
                                        <p:attrNameLst>
                                          <p:attrName>style.visibility</p:attrName>
                                        </p:attrNameLst>
                                      </p:cBhvr>
                                      <p:to>
                                        <p:strVal val="visible"/>
                                      </p:to>
                                    </p:set>
                                    <p:anim calcmode="lin" valueType="num">
                                      <p:cBhvr additive="base">
                                        <p:cTn id="60" dur="500" fill="hold"/>
                                        <p:tgtEl>
                                          <p:spTgt spid="41999"/>
                                        </p:tgtEl>
                                        <p:attrNameLst>
                                          <p:attrName>ppt_x</p:attrName>
                                        </p:attrNameLst>
                                      </p:cBhvr>
                                      <p:tavLst>
                                        <p:tav tm="0">
                                          <p:val>
                                            <p:strVal val="#ppt_x"/>
                                          </p:val>
                                        </p:tav>
                                        <p:tav tm="100000">
                                          <p:val>
                                            <p:strVal val="#ppt_x"/>
                                          </p:val>
                                        </p:tav>
                                      </p:tavLst>
                                    </p:anim>
                                    <p:anim calcmode="lin" valueType="num">
                                      <p:cBhvr additive="base">
                                        <p:cTn id="61" dur="500" fill="hold"/>
                                        <p:tgtEl>
                                          <p:spTgt spid="4199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2000"/>
                                        </p:tgtEl>
                                        <p:attrNameLst>
                                          <p:attrName>style.visibility</p:attrName>
                                        </p:attrNameLst>
                                      </p:cBhvr>
                                      <p:to>
                                        <p:strVal val="visible"/>
                                      </p:to>
                                    </p:set>
                                    <p:anim calcmode="lin" valueType="num">
                                      <p:cBhvr additive="base">
                                        <p:cTn id="66" dur="500" fill="hold"/>
                                        <p:tgtEl>
                                          <p:spTgt spid="42000"/>
                                        </p:tgtEl>
                                        <p:attrNameLst>
                                          <p:attrName>ppt_x</p:attrName>
                                        </p:attrNameLst>
                                      </p:cBhvr>
                                      <p:tavLst>
                                        <p:tav tm="0">
                                          <p:val>
                                            <p:strVal val="#ppt_x"/>
                                          </p:val>
                                        </p:tav>
                                        <p:tav tm="100000">
                                          <p:val>
                                            <p:strVal val="#ppt_x"/>
                                          </p:val>
                                        </p:tav>
                                      </p:tavLst>
                                    </p:anim>
                                    <p:anim calcmode="lin" valueType="num">
                                      <p:cBhvr additive="base">
                                        <p:cTn id="67" dur="500" fill="hold"/>
                                        <p:tgtEl>
                                          <p:spTgt spid="4200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42001"/>
                                        </p:tgtEl>
                                        <p:attrNameLst>
                                          <p:attrName>style.visibility</p:attrName>
                                        </p:attrNameLst>
                                      </p:cBhvr>
                                      <p:to>
                                        <p:strVal val="visible"/>
                                      </p:to>
                                    </p:set>
                                    <p:anim calcmode="lin" valueType="num">
                                      <p:cBhvr additive="base">
                                        <p:cTn id="72" dur="500" fill="hold"/>
                                        <p:tgtEl>
                                          <p:spTgt spid="42001"/>
                                        </p:tgtEl>
                                        <p:attrNameLst>
                                          <p:attrName>ppt_x</p:attrName>
                                        </p:attrNameLst>
                                      </p:cBhvr>
                                      <p:tavLst>
                                        <p:tav tm="0">
                                          <p:val>
                                            <p:strVal val="#ppt_x"/>
                                          </p:val>
                                        </p:tav>
                                        <p:tav tm="100000">
                                          <p:val>
                                            <p:strVal val="#ppt_x"/>
                                          </p:val>
                                        </p:tav>
                                      </p:tavLst>
                                    </p:anim>
                                    <p:anim calcmode="lin" valueType="num">
                                      <p:cBhvr additive="base">
                                        <p:cTn id="73" dur="500" fill="hold"/>
                                        <p:tgtEl>
                                          <p:spTgt spid="4200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42002"/>
                                        </p:tgtEl>
                                        <p:attrNameLst>
                                          <p:attrName>style.visibility</p:attrName>
                                        </p:attrNameLst>
                                      </p:cBhvr>
                                      <p:to>
                                        <p:strVal val="visible"/>
                                      </p:to>
                                    </p:set>
                                    <p:anim calcmode="lin" valueType="num">
                                      <p:cBhvr additive="base">
                                        <p:cTn id="78" dur="500" fill="hold"/>
                                        <p:tgtEl>
                                          <p:spTgt spid="42002"/>
                                        </p:tgtEl>
                                        <p:attrNameLst>
                                          <p:attrName>ppt_x</p:attrName>
                                        </p:attrNameLst>
                                      </p:cBhvr>
                                      <p:tavLst>
                                        <p:tav tm="0">
                                          <p:val>
                                            <p:strVal val="#ppt_x"/>
                                          </p:val>
                                        </p:tav>
                                        <p:tav tm="100000">
                                          <p:val>
                                            <p:strVal val="#ppt_x"/>
                                          </p:val>
                                        </p:tav>
                                      </p:tavLst>
                                    </p:anim>
                                    <p:anim calcmode="lin" valueType="num">
                                      <p:cBhvr additive="base">
                                        <p:cTn id="79" dur="500" fill="hold"/>
                                        <p:tgtEl>
                                          <p:spTgt spid="42002"/>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42003"/>
                                        </p:tgtEl>
                                        <p:attrNameLst>
                                          <p:attrName>style.visibility</p:attrName>
                                        </p:attrNameLst>
                                      </p:cBhvr>
                                      <p:to>
                                        <p:strVal val="visible"/>
                                      </p:to>
                                    </p:set>
                                    <p:anim calcmode="lin" valueType="num">
                                      <p:cBhvr additive="base">
                                        <p:cTn id="84" dur="500" fill="hold"/>
                                        <p:tgtEl>
                                          <p:spTgt spid="42003"/>
                                        </p:tgtEl>
                                        <p:attrNameLst>
                                          <p:attrName>ppt_x</p:attrName>
                                        </p:attrNameLst>
                                      </p:cBhvr>
                                      <p:tavLst>
                                        <p:tav tm="0">
                                          <p:val>
                                            <p:strVal val="#ppt_x"/>
                                          </p:val>
                                        </p:tav>
                                        <p:tav tm="100000">
                                          <p:val>
                                            <p:strVal val="#ppt_x"/>
                                          </p:val>
                                        </p:tav>
                                      </p:tavLst>
                                    </p:anim>
                                    <p:anim calcmode="lin" valueType="num">
                                      <p:cBhvr additive="base">
                                        <p:cTn id="85" dur="500" fill="hold"/>
                                        <p:tgtEl>
                                          <p:spTgt spid="4200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8" presetClass="entr" presetSubtype="12" fill="hold" grpId="0" nodeType="clickEffect">
                                  <p:stCondLst>
                                    <p:cond delay="0"/>
                                  </p:stCondLst>
                                  <p:childTnLst>
                                    <p:set>
                                      <p:cBhvr>
                                        <p:cTn id="89" dur="1" fill="hold">
                                          <p:stCondLst>
                                            <p:cond delay="0"/>
                                          </p:stCondLst>
                                        </p:cTn>
                                        <p:tgtEl>
                                          <p:spTgt spid="42011"/>
                                        </p:tgtEl>
                                        <p:attrNameLst>
                                          <p:attrName>style.visibility</p:attrName>
                                        </p:attrNameLst>
                                      </p:cBhvr>
                                      <p:to>
                                        <p:strVal val="visible"/>
                                      </p:to>
                                    </p:set>
                                    <p:animEffect transition="in" filter="strips(downLeft)">
                                      <p:cBhvr>
                                        <p:cTn id="90" dur="500"/>
                                        <p:tgtEl>
                                          <p:spTgt spid="42011"/>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2004"/>
                                        </p:tgtEl>
                                        <p:attrNameLst>
                                          <p:attrName>style.visibility</p:attrName>
                                        </p:attrNameLst>
                                      </p:cBhvr>
                                      <p:to>
                                        <p:strVal val="visible"/>
                                      </p:to>
                                    </p:set>
                                    <p:anim calcmode="lin" valueType="num">
                                      <p:cBhvr additive="base">
                                        <p:cTn id="95" dur="500" fill="hold"/>
                                        <p:tgtEl>
                                          <p:spTgt spid="42004"/>
                                        </p:tgtEl>
                                        <p:attrNameLst>
                                          <p:attrName>ppt_x</p:attrName>
                                        </p:attrNameLst>
                                      </p:cBhvr>
                                      <p:tavLst>
                                        <p:tav tm="0">
                                          <p:val>
                                            <p:strVal val="#ppt_x"/>
                                          </p:val>
                                        </p:tav>
                                        <p:tav tm="100000">
                                          <p:val>
                                            <p:strVal val="#ppt_x"/>
                                          </p:val>
                                        </p:tav>
                                      </p:tavLst>
                                    </p:anim>
                                    <p:anim calcmode="lin" valueType="num">
                                      <p:cBhvr additive="base">
                                        <p:cTn id="96" dur="500" fill="hold"/>
                                        <p:tgtEl>
                                          <p:spTgt spid="4200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42005"/>
                                        </p:tgtEl>
                                        <p:attrNameLst>
                                          <p:attrName>style.visibility</p:attrName>
                                        </p:attrNameLst>
                                      </p:cBhvr>
                                      <p:to>
                                        <p:strVal val="visible"/>
                                      </p:to>
                                    </p:set>
                                    <p:anim calcmode="lin" valueType="num">
                                      <p:cBhvr additive="base">
                                        <p:cTn id="101" dur="500" fill="hold"/>
                                        <p:tgtEl>
                                          <p:spTgt spid="42005"/>
                                        </p:tgtEl>
                                        <p:attrNameLst>
                                          <p:attrName>ppt_x</p:attrName>
                                        </p:attrNameLst>
                                      </p:cBhvr>
                                      <p:tavLst>
                                        <p:tav tm="0">
                                          <p:val>
                                            <p:strVal val="#ppt_x"/>
                                          </p:val>
                                        </p:tav>
                                        <p:tav tm="100000">
                                          <p:val>
                                            <p:strVal val="#ppt_x"/>
                                          </p:val>
                                        </p:tav>
                                      </p:tavLst>
                                    </p:anim>
                                    <p:anim calcmode="lin" valueType="num">
                                      <p:cBhvr additive="base">
                                        <p:cTn id="102" dur="500" fill="hold"/>
                                        <p:tgtEl>
                                          <p:spTgt spid="4200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2006"/>
                                        </p:tgtEl>
                                        <p:attrNameLst>
                                          <p:attrName>style.visibility</p:attrName>
                                        </p:attrNameLst>
                                      </p:cBhvr>
                                      <p:to>
                                        <p:strVal val="visible"/>
                                      </p:to>
                                    </p:set>
                                    <p:anim calcmode="lin" valueType="num">
                                      <p:cBhvr additive="base">
                                        <p:cTn id="107" dur="500" fill="hold"/>
                                        <p:tgtEl>
                                          <p:spTgt spid="42006"/>
                                        </p:tgtEl>
                                        <p:attrNameLst>
                                          <p:attrName>ppt_x</p:attrName>
                                        </p:attrNameLst>
                                      </p:cBhvr>
                                      <p:tavLst>
                                        <p:tav tm="0">
                                          <p:val>
                                            <p:strVal val="#ppt_x"/>
                                          </p:val>
                                        </p:tav>
                                        <p:tav tm="100000">
                                          <p:val>
                                            <p:strVal val="#ppt_x"/>
                                          </p:val>
                                        </p:tav>
                                      </p:tavLst>
                                    </p:anim>
                                    <p:anim calcmode="lin" valueType="num">
                                      <p:cBhvr additive="base">
                                        <p:cTn id="108" dur="500" fill="hold"/>
                                        <p:tgtEl>
                                          <p:spTgt spid="42006"/>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42007"/>
                                        </p:tgtEl>
                                        <p:attrNameLst>
                                          <p:attrName>style.visibility</p:attrName>
                                        </p:attrNameLst>
                                      </p:cBhvr>
                                      <p:to>
                                        <p:strVal val="visible"/>
                                      </p:to>
                                    </p:set>
                                    <p:anim calcmode="lin" valueType="num">
                                      <p:cBhvr additive="base">
                                        <p:cTn id="113" dur="500" fill="hold"/>
                                        <p:tgtEl>
                                          <p:spTgt spid="42007"/>
                                        </p:tgtEl>
                                        <p:attrNameLst>
                                          <p:attrName>ppt_x</p:attrName>
                                        </p:attrNameLst>
                                      </p:cBhvr>
                                      <p:tavLst>
                                        <p:tav tm="0">
                                          <p:val>
                                            <p:strVal val="#ppt_x"/>
                                          </p:val>
                                        </p:tav>
                                        <p:tav tm="100000">
                                          <p:val>
                                            <p:strVal val="#ppt_x"/>
                                          </p:val>
                                        </p:tav>
                                      </p:tavLst>
                                    </p:anim>
                                    <p:anim calcmode="lin" valueType="num">
                                      <p:cBhvr additive="base">
                                        <p:cTn id="114" dur="500" fill="hold"/>
                                        <p:tgtEl>
                                          <p:spTgt spid="4200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42008"/>
                                        </p:tgtEl>
                                        <p:attrNameLst>
                                          <p:attrName>style.visibility</p:attrName>
                                        </p:attrNameLst>
                                      </p:cBhvr>
                                      <p:to>
                                        <p:strVal val="visible"/>
                                      </p:to>
                                    </p:set>
                                    <p:anim calcmode="lin" valueType="num">
                                      <p:cBhvr additive="base">
                                        <p:cTn id="119" dur="500" fill="hold"/>
                                        <p:tgtEl>
                                          <p:spTgt spid="42008"/>
                                        </p:tgtEl>
                                        <p:attrNameLst>
                                          <p:attrName>ppt_x</p:attrName>
                                        </p:attrNameLst>
                                      </p:cBhvr>
                                      <p:tavLst>
                                        <p:tav tm="0">
                                          <p:val>
                                            <p:strVal val="#ppt_x"/>
                                          </p:val>
                                        </p:tav>
                                        <p:tav tm="100000">
                                          <p:val>
                                            <p:strVal val="#ppt_x"/>
                                          </p:val>
                                        </p:tav>
                                      </p:tavLst>
                                    </p:anim>
                                    <p:anim calcmode="lin" valueType="num">
                                      <p:cBhvr additive="base">
                                        <p:cTn id="120" dur="500" fill="hold"/>
                                        <p:tgtEl>
                                          <p:spTgt spid="4200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2009"/>
                                        </p:tgtEl>
                                        <p:attrNameLst>
                                          <p:attrName>style.visibility</p:attrName>
                                        </p:attrNameLst>
                                      </p:cBhvr>
                                      <p:to>
                                        <p:strVal val="visible"/>
                                      </p:to>
                                    </p:set>
                                    <p:anim calcmode="lin" valueType="num">
                                      <p:cBhvr additive="base">
                                        <p:cTn id="125" dur="500" fill="hold"/>
                                        <p:tgtEl>
                                          <p:spTgt spid="42009"/>
                                        </p:tgtEl>
                                        <p:attrNameLst>
                                          <p:attrName>ppt_x</p:attrName>
                                        </p:attrNameLst>
                                      </p:cBhvr>
                                      <p:tavLst>
                                        <p:tav tm="0">
                                          <p:val>
                                            <p:strVal val="#ppt_x"/>
                                          </p:val>
                                        </p:tav>
                                        <p:tav tm="100000">
                                          <p:val>
                                            <p:strVal val="#ppt_x"/>
                                          </p:val>
                                        </p:tav>
                                      </p:tavLst>
                                    </p:anim>
                                    <p:anim calcmode="lin" valueType="num">
                                      <p:cBhvr additive="base">
                                        <p:cTn id="126" dur="500" fill="hold"/>
                                        <p:tgtEl>
                                          <p:spTgt spid="42009"/>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42012"/>
                                        </p:tgtEl>
                                        <p:attrNameLst>
                                          <p:attrName>style.visibility</p:attrName>
                                        </p:attrNameLst>
                                      </p:cBhvr>
                                      <p:to>
                                        <p:strVal val="visible"/>
                                      </p:to>
                                    </p:set>
                                    <p:anim calcmode="lin" valueType="num">
                                      <p:cBhvr additive="base">
                                        <p:cTn id="131" dur="500" fill="hold"/>
                                        <p:tgtEl>
                                          <p:spTgt spid="42012"/>
                                        </p:tgtEl>
                                        <p:attrNameLst>
                                          <p:attrName>ppt_x</p:attrName>
                                        </p:attrNameLst>
                                      </p:cBhvr>
                                      <p:tavLst>
                                        <p:tav tm="0">
                                          <p:val>
                                            <p:strVal val="#ppt_x"/>
                                          </p:val>
                                        </p:tav>
                                        <p:tav tm="100000">
                                          <p:val>
                                            <p:strVal val="#ppt_x"/>
                                          </p:val>
                                        </p:tav>
                                      </p:tavLst>
                                    </p:anim>
                                    <p:anim calcmode="lin" valueType="num">
                                      <p:cBhvr additive="base">
                                        <p:cTn id="132" dur="500" fill="hold"/>
                                        <p:tgtEl>
                                          <p:spTgt spid="42012"/>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18" presetClass="entr" presetSubtype="12" fill="hold" nodeType="clickEffect">
                                  <p:stCondLst>
                                    <p:cond delay="0"/>
                                  </p:stCondLst>
                                  <p:childTnLst>
                                    <p:set>
                                      <p:cBhvr>
                                        <p:cTn id="136" dur="1" fill="hold">
                                          <p:stCondLst>
                                            <p:cond delay="0"/>
                                          </p:stCondLst>
                                        </p:cTn>
                                        <p:tgtEl>
                                          <p:spTgt spid="42013"/>
                                        </p:tgtEl>
                                        <p:attrNameLst>
                                          <p:attrName>style.visibility</p:attrName>
                                        </p:attrNameLst>
                                      </p:cBhvr>
                                      <p:to>
                                        <p:strVal val="visible"/>
                                      </p:to>
                                    </p:set>
                                    <p:animEffect transition="in" filter="strips(downLeft)">
                                      <p:cBhvr>
                                        <p:cTn id="137" dur="500"/>
                                        <p:tgtEl>
                                          <p:spTgt spid="42013"/>
                                        </p:tgtEl>
                                      </p:cBhvr>
                                    </p:animEffect>
                                  </p:childTnLst>
                                </p:cTn>
                              </p:par>
                              <p:par>
                                <p:cTn id="138" presetID="18" presetClass="entr" presetSubtype="12" fill="hold" nodeType="withEffect">
                                  <p:stCondLst>
                                    <p:cond delay="0"/>
                                  </p:stCondLst>
                                  <p:childTnLst>
                                    <p:set>
                                      <p:cBhvr>
                                        <p:cTn id="139" dur="1" fill="hold">
                                          <p:stCondLst>
                                            <p:cond delay="0"/>
                                          </p:stCondLst>
                                        </p:cTn>
                                        <p:tgtEl>
                                          <p:spTgt spid="42014"/>
                                        </p:tgtEl>
                                        <p:attrNameLst>
                                          <p:attrName>style.visibility</p:attrName>
                                        </p:attrNameLst>
                                      </p:cBhvr>
                                      <p:to>
                                        <p:strVal val="visible"/>
                                      </p:to>
                                    </p:set>
                                    <p:animEffect transition="in" filter="strips(downLeft)">
                                      <p:cBhvr>
                                        <p:cTn id="140" dur="500"/>
                                        <p:tgtEl>
                                          <p:spTgt spid="42014"/>
                                        </p:tgtEl>
                                      </p:cBhvr>
                                    </p:animEffect>
                                  </p:childTnLst>
                                </p:cTn>
                              </p:par>
                            </p:childTnLst>
                          </p:cTn>
                        </p:par>
                      </p:childTnLst>
                    </p:cTn>
                  </p:par>
                  <p:par>
                    <p:cTn id="141" fill="hold">
                      <p:stCondLst>
                        <p:cond delay="indefinite"/>
                      </p:stCondLst>
                      <p:childTnLst>
                        <p:par>
                          <p:cTn id="142" fill="hold">
                            <p:stCondLst>
                              <p:cond delay="0"/>
                            </p:stCondLst>
                            <p:childTnLst>
                              <p:par>
                                <p:cTn id="143" presetID="18" presetClass="entr" presetSubtype="6" fill="hold" nodeType="clickEffect">
                                  <p:stCondLst>
                                    <p:cond delay="0"/>
                                  </p:stCondLst>
                                  <p:childTnLst>
                                    <p:set>
                                      <p:cBhvr>
                                        <p:cTn id="144" dur="1" fill="hold">
                                          <p:stCondLst>
                                            <p:cond delay="0"/>
                                          </p:stCondLst>
                                        </p:cTn>
                                        <p:tgtEl>
                                          <p:spTgt spid="42015"/>
                                        </p:tgtEl>
                                        <p:attrNameLst>
                                          <p:attrName>style.visibility</p:attrName>
                                        </p:attrNameLst>
                                      </p:cBhvr>
                                      <p:to>
                                        <p:strVal val="visible"/>
                                      </p:to>
                                    </p:set>
                                    <p:animEffect transition="in" filter="strips(downRight)">
                                      <p:cBhvr>
                                        <p:cTn id="145" dur="500"/>
                                        <p:tgtEl>
                                          <p:spTgt spid="42015"/>
                                        </p:tgtEl>
                                      </p:cBhvr>
                                    </p:animEffect>
                                  </p:childTnLst>
                                </p:cTn>
                              </p:par>
                              <p:par>
                                <p:cTn id="146" presetID="18" presetClass="entr" presetSubtype="6" fill="hold" nodeType="withEffect">
                                  <p:stCondLst>
                                    <p:cond delay="0"/>
                                  </p:stCondLst>
                                  <p:childTnLst>
                                    <p:set>
                                      <p:cBhvr>
                                        <p:cTn id="147" dur="1" fill="hold">
                                          <p:stCondLst>
                                            <p:cond delay="0"/>
                                          </p:stCondLst>
                                        </p:cTn>
                                        <p:tgtEl>
                                          <p:spTgt spid="42016"/>
                                        </p:tgtEl>
                                        <p:attrNameLst>
                                          <p:attrName>style.visibility</p:attrName>
                                        </p:attrNameLst>
                                      </p:cBhvr>
                                      <p:to>
                                        <p:strVal val="visible"/>
                                      </p:to>
                                    </p:set>
                                    <p:animEffect transition="in" filter="strips(downRight)">
                                      <p:cBhvr>
                                        <p:cTn id="148" dur="500"/>
                                        <p:tgtEl>
                                          <p:spTgt spid="42016"/>
                                        </p:tgtEl>
                                      </p:cBhvr>
                                    </p:animEffect>
                                  </p:childTnLst>
                                </p:cTn>
                              </p:par>
                              <p:par>
                                <p:cTn id="149" presetID="18" presetClass="entr" presetSubtype="6" fill="hold" nodeType="withEffect">
                                  <p:stCondLst>
                                    <p:cond delay="0"/>
                                  </p:stCondLst>
                                  <p:childTnLst>
                                    <p:set>
                                      <p:cBhvr>
                                        <p:cTn id="150" dur="1" fill="hold">
                                          <p:stCondLst>
                                            <p:cond delay="0"/>
                                          </p:stCondLst>
                                        </p:cTn>
                                        <p:tgtEl>
                                          <p:spTgt spid="42017"/>
                                        </p:tgtEl>
                                        <p:attrNameLst>
                                          <p:attrName>style.visibility</p:attrName>
                                        </p:attrNameLst>
                                      </p:cBhvr>
                                      <p:to>
                                        <p:strVal val="visible"/>
                                      </p:to>
                                    </p:set>
                                    <p:animEffect transition="in" filter="strips(downRight)">
                                      <p:cBhvr>
                                        <p:cTn id="151" dur="500"/>
                                        <p:tgtEl>
                                          <p:spTgt spid="42017"/>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42018"/>
                                        </p:tgtEl>
                                        <p:attrNameLst>
                                          <p:attrName>style.visibility</p:attrName>
                                        </p:attrNameLst>
                                      </p:cBhvr>
                                      <p:to>
                                        <p:strVal val="visible"/>
                                      </p:to>
                                    </p:set>
                                    <p:anim calcmode="lin" valueType="num">
                                      <p:cBhvr additive="base">
                                        <p:cTn id="156" dur="500" fill="hold"/>
                                        <p:tgtEl>
                                          <p:spTgt spid="42018"/>
                                        </p:tgtEl>
                                        <p:attrNameLst>
                                          <p:attrName>ppt_x</p:attrName>
                                        </p:attrNameLst>
                                      </p:cBhvr>
                                      <p:tavLst>
                                        <p:tav tm="0">
                                          <p:val>
                                            <p:strVal val="#ppt_x"/>
                                          </p:val>
                                        </p:tav>
                                        <p:tav tm="100000">
                                          <p:val>
                                            <p:strVal val="#ppt_x"/>
                                          </p:val>
                                        </p:tav>
                                      </p:tavLst>
                                    </p:anim>
                                    <p:anim calcmode="lin" valueType="num">
                                      <p:cBhvr additive="base">
                                        <p:cTn id="157" dur="500" fill="hold"/>
                                        <p:tgtEl>
                                          <p:spTgt spid="42018"/>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18" presetClass="entr" presetSubtype="9" fill="hold" nodeType="clickEffect">
                                  <p:stCondLst>
                                    <p:cond delay="0"/>
                                  </p:stCondLst>
                                  <p:childTnLst>
                                    <p:set>
                                      <p:cBhvr>
                                        <p:cTn id="161" dur="1" fill="hold">
                                          <p:stCondLst>
                                            <p:cond delay="0"/>
                                          </p:stCondLst>
                                        </p:cTn>
                                        <p:tgtEl>
                                          <p:spTgt spid="42019"/>
                                        </p:tgtEl>
                                        <p:attrNameLst>
                                          <p:attrName>style.visibility</p:attrName>
                                        </p:attrNameLst>
                                      </p:cBhvr>
                                      <p:to>
                                        <p:strVal val="visible"/>
                                      </p:to>
                                    </p:set>
                                    <p:animEffect transition="in" filter="strips(upLeft)">
                                      <p:cBhvr>
                                        <p:cTn id="162" dur="500"/>
                                        <p:tgtEl>
                                          <p:spTgt spid="42019"/>
                                        </p:tgtEl>
                                      </p:cBhvr>
                                    </p:animEffect>
                                  </p:childTnLst>
                                </p:cTn>
                              </p:par>
                              <p:par>
                                <p:cTn id="163" presetID="18" presetClass="entr" presetSubtype="9" fill="hold" nodeType="withEffect">
                                  <p:stCondLst>
                                    <p:cond delay="0"/>
                                  </p:stCondLst>
                                  <p:childTnLst>
                                    <p:set>
                                      <p:cBhvr>
                                        <p:cTn id="164" dur="1" fill="hold">
                                          <p:stCondLst>
                                            <p:cond delay="0"/>
                                          </p:stCondLst>
                                        </p:cTn>
                                        <p:tgtEl>
                                          <p:spTgt spid="42020"/>
                                        </p:tgtEl>
                                        <p:attrNameLst>
                                          <p:attrName>style.visibility</p:attrName>
                                        </p:attrNameLst>
                                      </p:cBhvr>
                                      <p:to>
                                        <p:strVal val="visible"/>
                                      </p:to>
                                    </p:set>
                                    <p:animEffect transition="in" filter="strips(upLeft)">
                                      <p:cBhvr>
                                        <p:cTn id="165" dur="500"/>
                                        <p:tgtEl>
                                          <p:spTgt spid="42020"/>
                                        </p:tgtEl>
                                      </p:cBhvr>
                                    </p:animEffect>
                                  </p:childTnLst>
                                </p:cTn>
                              </p:par>
                            </p:childTnLst>
                          </p:cTn>
                        </p:par>
                      </p:childTnLst>
                    </p:cTn>
                  </p:par>
                  <p:par>
                    <p:cTn id="166" fill="hold">
                      <p:stCondLst>
                        <p:cond delay="indefinite"/>
                      </p:stCondLst>
                      <p:childTnLst>
                        <p:par>
                          <p:cTn id="167" fill="hold">
                            <p:stCondLst>
                              <p:cond delay="0"/>
                            </p:stCondLst>
                            <p:childTnLst>
                              <p:par>
                                <p:cTn id="168" presetID="18" presetClass="entr" presetSubtype="3" fill="hold" nodeType="clickEffect">
                                  <p:stCondLst>
                                    <p:cond delay="0"/>
                                  </p:stCondLst>
                                  <p:childTnLst>
                                    <p:set>
                                      <p:cBhvr>
                                        <p:cTn id="169" dur="1" fill="hold">
                                          <p:stCondLst>
                                            <p:cond delay="0"/>
                                          </p:stCondLst>
                                        </p:cTn>
                                        <p:tgtEl>
                                          <p:spTgt spid="42021"/>
                                        </p:tgtEl>
                                        <p:attrNameLst>
                                          <p:attrName>style.visibility</p:attrName>
                                        </p:attrNameLst>
                                      </p:cBhvr>
                                      <p:to>
                                        <p:strVal val="visible"/>
                                      </p:to>
                                    </p:set>
                                    <p:animEffect transition="in" filter="strips(upRight)">
                                      <p:cBhvr>
                                        <p:cTn id="170" dur="500"/>
                                        <p:tgtEl>
                                          <p:spTgt spid="42021"/>
                                        </p:tgtEl>
                                      </p:cBhvr>
                                    </p:animEffect>
                                  </p:childTnLst>
                                </p:cTn>
                              </p:par>
                              <p:par>
                                <p:cTn id="171" presetID="18" presetClass="entr" presetSubtype="3" fill="hold" nodeType="withEffect">
                                  <p:stCondLst>
                                    <p:cond delay="0"/>
                                  </p:stCondLst>
                                  <p:childTnLst>
                                    <p:set>
                                      <p:cBhvr>
                                        <p:cTn id="172" dur="1" fill="hold">
                                          <p:stCondLst>
                                            <p:cond delay="0"/>
                                          </p:stCondLst>
                                        </p:cTn>
                                        <p:tgtEl>
                                          <p:spTgt spid="42022"/>
                                        </p:tgtEl>
                                        <p:attrNameLst>
                                          <p:attrName>style.visibility</p:attrName>
                                        </p:attrNameLst>
                                      </p:cBhvr>
                                      <p:to>
                                        <p:strVal val="visible"/>
                                      </p:to>
                                    </p:set>
                                    <p:animEffect transition="in" filter="strips(upRight)">
                                      <p:cBhvr>
                                        <p:cTn id="173" dur="500"/>
                                        <p:tgtEl>
                                          <p:spTgt spid="42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nimBg="1"/>
      <p:bldP spid="41989" grpId="0" animBg="1"/>
      <p:bldP spid="41990" grpId="0" animBg="1"/>
      <p:bldP spid="41991" grpId="0" animBg="1"/>
      <p:bldP spid="41992" grpId="0" animBg="1"/>
      <p:bldP spid="41993" grpId="0" animBg="1"/>
      <p:bldP spid="41994" grpId="0" animBg="1"/>
      <p:bldP spid="41995" grpId="0" animBg="1"/>
      <p:bldP spid="41996" grpId="0" animBg="1"/>
      <p:bldP spid="41997" grpId="0" animBg="1"/>
      <p:bldP spid="41998" grpId="0" animBg="1"/>
      <p:bldP spid="41999" grpId="0" animBg="1"/>
      <p:bldP spid="42000" grpId="0" animBg="1"/>
      <p:bldP spid="42001" grpId="0" animBg="1"/>
      <p:bldP spid="42002" grpId="0" animBg="1"/>
      <p:bldP spid="42003" grpId="0" animBg="1"/>
      <p:bldP spid="42004" grpId="0" animBg="1"/>
      <p:bldP spid="42005" grpId="0" animBg="1"/>
      <p:bldP spid="42006" grpId="0" animBg="1"/>
      <p:bldP spid="42007" grpId="0" animBg="1"/>
      <p:bldP spid="42008" grpId="0" animBg="1"/>
      <p:bldP spid="42009" grpId="0" animBg="1"/>
      <p:bldP spid="42010" grpId="0" animBg="1"/>
      <p:bldP spid="42011" grpId="0" animBg="1"/>
      <p:bldP spid="42012" grpId="0"/>
      <p:bldP spid="420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p:cNvSpPr>
            <a:spLocks noGrp="1"/>
          </p:cNvSpPr>
          <p:nvPr>
            <p:ph type="dt" sz="half" idx="10"/>
          </p:nvPr>
        </p:nvSpPr>
        <p:spPr/>
        <p:txBody>
          <a:bodyPr/>
          <a:lstStyle/>
          <a:p>
            <a:fld id="{7ABA2405-C60E-4586-AD1E-081547A10BD7}" type="datetime1">
              <a:rPr lang="zh-CN" altLang="en-US"/>
            </a:fld>
            <a:endParaRPr lang="en-US" altLang="zh-CN"/>
          </a:p>
        </p:txBody>
      </p:sp>
      <p:sp>
        <p:nvSpPr>
          <p:cNvPr id="27" name="灯片编号占位符 4"/>
          <p:cNvSpPr>
            <a:spLocks noGrp="1"/>
          </p:cNvSpPr>
          <p:nvPr>
            <p:ph type="sldNum" sz="quarter" idx="11"/>
          </p:nvPr>
        </p:nvSpPr>
        <p:spPr/>
        <p:txBody>
          <a:bodyPr/>
          <a:lstStyle/>
          <a:p>
            <a:fld id="{DF8FF9EE-1CBB-4A02-8C2B-4EFC09211C46}" type="slidenum">
              <a:rPr lang="en-US" altLang="zh-CN"/>
            </a:fld>
            <a:endParaRPr lang="en-US" altLang="zh-CN"/>
          </a:p>
        </p:txBody>
      </p:sp>
      <p:sp>
        <p:nvSpPr>
          <p:cNvPr id="43010" name="Rectangle 2"/>
          <p:cNvSpPr>
            <a:spLocks noGrp="1" noChangeArrowheads="1"/>
          </p:cNvSpPr>
          <p:nvPr>
            <p:ph type="title"/>
          </p:nvPr>
        </p:nvSpPr>
        <p:spPr/>
        <p:txBody>
          <a:bodyPr/>
          <a:lstStyle/>
          <a:p>
            <a:r>
              <a:rPr kumimoji="1" lang="en-US" altLang="zh-CN"/>
              <a:t>9.2</a:t>
            </a:r>
            <a:r>
              <a:rPr kumimoji="1" lang="zh-CN" altLang="en-US"/>
              <a:t>面向对象基本概念</a:t>
            </a:r>
            <a:endParaRPr kumimoji="1" lang="zh-CN" altLang="en-US"/>
          </a:p>
        </p:txBody>
      </p:sp>
      <p:sp>
        <p:nvSpPr>
          <p:cNvPr id="43011" name="Rectangle 3"/>
          <p:cNvSpPr>
            <a:spLocks noChangeArrowheads="1"/>
          </p:cNvSpPr>
          <p:nvPr/>
        </p:nvSpPr>
        <p:spPr bwMode="auto">
          <a:xfrm>
            <a:off x="539750" y="3357563"/>
            <a:ext cx="2663825" cy="431800"/>
          </a:xfrm>
          <a:prstGeom prst="rect">
            <a:avLst/>
          </a:prstGeom>
          <a:solidFill>
            <a:srgbClr val="99CCFF"/>
          </a:solidFill>
          <a:ln w="9525" algn="ctr">
            <a:solidFill>
              <a:schemeClr val="tx1"/>
            </a:solidFill>
            <a:miter lim="800000"/>
          </a:ln>
          <a:effectLst/>
        </p:spPr>
        <p:txBody>
          <a:bodyPr wrap="none" anchor="ctr"/>
          <a:lstStyle/>
          <a:p>
            <a:r>
              <a:rPr lang="zh-CN" altLang="en-US" sz="2000" b="1">
                <a:solidFill>
                  <a:srgbClr val="FF0000"/>
                </a:solidFill>
              </a:rPr>
              <a:t>圆形</a:t>
            </a:r>
            <a:r>
              <a:rPr lang="en-US" altLang="zh-CN" sz="2000" b="1">
                <a:solidFill>
                  <a:srgbClr val="FF0000"/>
                </a:solidFill>
              </a:rPr>
              <a:t>A</a:t>
            </a:r>
            <a:endParaRPr lang="en-US" altLang="zh-CN" sz="2000" b="1">
              <a:solidFill>
                <a:srgbClr val="FF0000"/>
              </a:solidFill>
            </a:endParaRPr>
          </a:p>
        </p:txBody>
      </p:sp>
      <p:sp>
        <p:nvSpPr>
          <p:cNvPr id="43012" name="Rectangle 4"/>
          <p:cNvSpPr>
            <a:spLocks noChangeArrowheads="1"/>
          </p:cNvSpPr>
          <p:nvPr/>
        </p:nvSpPr>
        <p:spPr bwMode="auto">
          <a:xfrm>
            <a:off x="539750" y="3789363"/>
            <a:ext cx="2663825" cy="431800"/>
          </a:xfrm>
          <a:prstGeom prst="rect">
            <a:avLst/>
          </a:prstGeom>
          <a:noFill/>
          <a:ln w="9525">
            <a:solidFill>
              <a:schemeClr val="tx1"/>
            </a:solidFill>
            <a:miter lim="800000"/>
          </a:ln>
          <a:effectLst/>
        </p:spPr>
        <p:txBody>
          <a:bodyPr wrap="none" anchor="ctr"/>
          <a:lstStyle/>
          <a:p>
            <a:pPr algn="l"/>
            <a:r>
              <a:rPr lang="en-US" altLang="zh-CN" sz="2000" b="1"/>
              <a:t>cColor=</a:t>
            </a:r>
            <a:r>
              <a:rPr lang="zh-CN" altLang="en-US" sz="2000" b="1"/>
              <a:t>红色</a:t>
            </a:r>
            <a:endParaRPr lang="zh-CN" altLang="en-US" sz="2000" b="1">
              <a:solidFill>
                <a:srgbClr val="669900"/>
              </a:solidFill>
            </a:endParaRPr>
          </a:p>
        </p:txBody>
      </p:sp>
      <p:sp>
        <p:nvSpPr>
          <p:cNvPr id="43013" name="Rectangle 5"/>
          <p:cNvSpPr>
            <a:spLocks noChangeArrowheads="1"/>
          </p:cNvSpPr>
          <p:nvPr/>
        </p:nvSpPr>
        <p:spPr bwMode="auto">
          <a:xfrm>
            <a:off x="539750" y="4221163"/>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3014" name="Rectangle 6"/>
          <p:cNvSpPr>
            <a:spLocks noChangeArrowheads="1"/>
          </p:cNvSpPr>
          <p:nvPr/>
        </p:nvSpPr>
        <p:spPr bwMode="auto">
          <a:xfrm>
            <a:off x="539750" y="4654550"/>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3015" name="Rectangle 7"/>
          <p:cNvSpPr>
            <a:spLocks noChangeArrowheads="1"/>
          </p:cNvSpPr>
          <p:nvPr/>
        </p:nvSpPr>
        <p:spPr bwMode="auto">
          <a:xfrm>
            <a:off x="539750" y="5086350"/>
            <a:ext cx="2663825" cy="431800"/>
          </a:xfrm>
          <a:prstGeom prst="rect">
            <a:avLst/>
          </a:prstGeom>
          <a:noFill/>
          <a:ln w="9525">
            <a:solidFill>
              <a:schemeClr val="tx1"/>
            </a:solidFill>
            <a:miter lim="800000"/>
          </a:ln>
          <a:effectLst/>
        </p:spPr>
        <p:txBody>
          <a:bodyPr wrap="none" anchor="ctr"/>
          <a:lstStyle/>
          <a:p>
            <a:pPr algn="l"/>
            <a:r>
              <a:rPr lang="en-US" altLang="zh-CN" sz="2000" b="1"/>
              <a:t>nR=2</a:t>
            </a:r>
            <a:endParaRPr lang="en-US" altLang="zh-CN" sz="2000" b="1">
              <a:solidFill>
                <a:srgbClr val="669900"/>
              </a:solidFill>
            </a:endParaRPr>
          </a:p>
        </p:txBody>
      </p:sp>
      <p:sp>
        <p:nvSpPr>
          <p:cNvPr id="43016" name="Rectangle 8"/>
          <p:cNvSpPr>
            <a:spLocks noChangeArrowheads="1"/>
          </p:cNvSpPr>
          <p:nvPr/>
        </p:nvSpPr>
        <p:spPr bwMode="auto">
          <a:xfrm>
            <a:off x="5580063" y="3357563"/>
            <a:ext cx="2663825" cy="431800"/>
          </a:xfrm>
          <a:prstGeom prst="rect">
            <a:avLst/>
          </a:prstGeom>
          <a:solidFill>
            <a:srgbClr val="99CCFF"/>
          </a:solidFill>
          <a:ln w="9525" algn="ctr">
            <a:solidFill>
              <a:schemeClr val="tx1"/>
            </a:solidFill>
            <a:miter lim="800000"/>
          </a:ln>
          <a:effectLst/>
        </p:spPr>
        <p:txBody>
          <a:bodyPr wrap="none" anchor="ctr"/>
          <a:lstStyle/>
          <a:p>
            <a:r>
              <a:rPr lang="zh-CN" altLang="en-US" sz="1800" b="1">
                <a:solidFill>
                  <a:srgbClr val="FF0000"/>
                </a:solidFill>
              </a:rPr>
              <a:t>矩</a:t>
            </a:r>
            <a:r>
              <a:rPr lang="zh-CN" altLang="en-US" sz="2000" b="1">
                <a:solidFill>
                  <a:srgbClr val="FF0000"/>
                </a:solidFill>
              </a:rPr>
              <a:t>形</a:t>
            </a:r>
            <a:r>
              <a:rPr lang="en-US" altLang="zh-CN" sz="2000" b="1">
                <a:solidFill>
                  <a:srgbClr val="FF0000"/>
                </a:solidFill>
              </a:rPr>
              <a:t>B</a:t>
            </a:r>
            <a:endParaRPr lang="en-US" altLang="zh-CN" sz="2000" b="1">
              <a:solidFill>
                <a:srgbClr val="FF0000"/>
              </a:solidFill>
            </a:endParaRPr>
          </a:p>
        </p:txBody>
      </p:sp>
      <p:sp>
        <p:nvSpPr>
          <p:cNvPr id="43017" name="Rectangle 9"/>
          <p:cNvSpPr>
            <a:spLocks noChangeArrowheads="1"/>
          </p:cNvSpPr>
          <p:nvPr/>
        </p:nvSpPr>
        <p:spPr bwMode="auto">
          <a:xfrm>
            <a:off x="5580063" y="3789363"/>
            <a:ext cx="2663825" cy="431800"/>
          </a:xfrm>
          <a:prstGeom prst="rect">
            <a:avLst/>
          </a:prstGeom>
          <a:noFill/>
          <a:ln w="9525">
            <a:solidFill>
              <a:schemeClr val="tx1"/>
            </a:solidFill>
            <a:miter lim="800000"/>
          </a:ln>
          <a:effectLst/>
        </p:spPr>
        <p:txBody>
          <a:bodyPr wrap="none" anchor="ctr"/>
          <a:lstStyle/>
          <a:p>
            <a:pPr algn="l"/>
            <a:r>
              <a:rPr lang="en-US" altLang="zh-CN" sz="2000" b="1"/>
              <a:t>cColor=</a:t>
            </a:r>
            <a:r>
              <a:rPr lang="zh-CN" altLang="en-US" sz="2000" b="1"/>
              <a:t>蓝色</a:t>
            </a:r>
            <a:endParaRPr lang="zh-CN" altLang="en-US" sz="2000" b="1">
              <a:solidFill>
                <a:srgbClr val="669900"/>
              </a:solidFill>
            </a:endParaRPr>
          </a:p>
        </p:txBody>
      </p:sp>
      <p:sp>
        <p:nvSpPr>
          <p:cNvPr id="43018" name="Rectangle 10"/>
          <p:cNvSpPr>
            <a:spLocks noChangeArrowheads="1"/>
          </p:cNvSpPr>
          <p:nvPr/>
        </p:nvSpPr>
        <p:spPr bwMode="auto">
          <a:xfrm>
            <a:off x="5580063" y="4221163"/>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3019" name="Rectangle 11"/>
          <p:cNvSpPr>
            <a:spLocks noChangeArrowheads="1"/>
          </p:cNvSpPr>
          <p:nvPr/>
        </p:nvSpPr>
        <p:spPr bwMode="auto">
          <a:xfrm>
            <a:off x="5580063" y="4654550"/>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3020" name="Rectangle 12"/>
          <p:cNvSpPr>
            <a:spLocks noChangeArrowheads="1"/>
          </p:cNvSpPr>
          <p:nvPr/>
        </p:nvSpPr>
        <p:spPr bwMode="auto">
          <a:xfrm>
            <a:off x="5580063" y="5086350"/>
            <a:ext cx="2663825" cy="431800"/>
          </a:xfrm>
          <a:prstGeom prst="rect">
            <a:avLst/>
          </a:prstGeom>
          <a:noFill/>
          <a:ln w="9525">
            <a:solidFill>
              <a:schemeClr val="tx1"/>
            </a:solidFill>
            <a:miter lim="800000"/>
          </a:ln>
          <a:effectLst/>
        </p:spPr>
        <p:txBody>
          <a:bodyPr wrap="none" anchor="ctr"/>
          <a:lstStyle/>
          <a:p>
            <a:pPr algn="l"/>
            <a:r>
              <a:rPr lang="en-US" altLang="zh-CN" sz="2000" b="1"/>
              <a:t>nL=4</a:t>
            </a:r>
            <a:endParaRPr lang="en-US" altLang="zh-CN" sz="2000" b="1">
              <a:solidFill>
                <a:srgbClr val="669900"/>
              </a:solidFill>
            </a:endParaRPr>
          </a:p>
        </p:txBody>
      </p:sp>
      <p:sp>
        <p:nvSpPr>
          <p:cNvPr id="43021" name="Rectangle 13"/>
          <p:cNvSpPr>
            <a:spLocks noChangeArrowheads="1"/>
          </p:cNvSpPr>
          <p:nvPr/>
        </p:nvSpPr>
        <p:spPr bwMode="auto">
          <a:xfrm>
            <a:off x="5580063" y="5516563"/>
            <a:ext cx="2663825" cy="431800"/>
          </a:xfrm>
          <a:prstGeom prst="rect">
            <a:avLst/>
          </a:prstGeom>
          <a:noFill/>
          <a:ln w="9525">
            <a:solidFill>
              <a:schemeClr val="tx1"/>
            </a:solidFill>
            <a:miter lim="800000"/>
          </a:ln>
          <a:effectLst/>
        </p:spPr>
        <p:txBody>
          <a:bodyPr wrap="none" anchor="ctr"/>
          <a:lstStyle/>
          <a:p>
            <a:pPr algn="l"/>
            <a:r>
              <a:rPr lang="en-US" altLang="zh-CN" sz="2000" b="1"/>
              <a:t>nW=5</a:t>
            </a:r>
            <a:endParaRPr lang="en-US" altLang="zh-CN" sz="2000" b="1">
              <a:solidFill>
                <a:srgbClr val="669900"/>
              </a:solidFill>
            </a:endParaRPr>
          </a:p>
        </p:txBody>
      </p:sp>
      <p:sp>
        <p:nvSpPr>
          <p:cNvPr id="43022" name="Rectangle 14"/>
          <p:cNvSpPr>
            <a:spLocks noChangeArrowheads="1"/>
          </p:cNvSpPr>
          <p:nvPr/>
        </p:nvSpPr>
        <p:spPr bwMode="auto">
          <a:xfrm>
            <a:off x="611188" y="2060575"/>
            <a:ext cx="2663825" cy="431800"/>
          </a:xfrm>
          <a:prstGeom prst="rect">
            <a:avLst/>
          </a:prstGeom>
          <a:solidFill>
            <a:srgbClr val="FFFF99"/>
          </a:solidFill>
          <a:ln w="9525" algn="ctr">
            <a:solidFill>
              <a:schemeClr val="tx1"/>
            </a:solidFill>
            <a:miter lim="800000"/>
          </a:ln>
          <a:effectLst/>
        </p:spPr>
        <p:txBody>
          <a:bodyPr wrap="none" anchor="ctr"/>
          <a:lstStyle/>
          <a:p>
            <a:r>
              <a:rPr lang="zh-CN" altLang="en-US" sz="2000" b="1">
                <a:solidFill>
                  <a:srgbClr val="FF0000"/>
                </a:solidFill>
              </a:rPr>
              <a:t>圆形类</a:t>
            </a:r>
            <a:r>
              <a:rPr lang="en-US" altLang="zh-CN" sz="2000" b="1">
                <a:solidFill>
                  <a:srgbClr val="FF0000"/>
                </a:solidFill>
              </a:rPr>
              <a:t>C</a:t>
            </a:r>
            <a:r>
              <a:rPr lang="en-US" altLang="en-US" sz="2000" b="1">
                <a:solidFill>
                  <a:srgbClr val="FF0000"/>
                </a:solidFill>
              </a:rPr>
              <a:t>ircul</a:t>
            </a:r>
            <a:endParaRPr lang="en-US" altLang="zh-CN" sz="2000" b="1">
              <a:solidFill>
                <a:srgbClr val="FF0000"/>
              </a:solidFill>
            </a:endParaRPr>
          </a:p>
        </p:txBody>
      </p:sp>
      <p:sp>
        <p:nvSpPr>
          <p:cNvPr id="43023" name="Rectangle 15"/>
          <p:cNvSpPr>
            <a:spLocks noChangeArrowheads="1"/>
          </p:cNvSpPr>
          <p:nvPr/>
        </p:nvSpPr>
        <p:spPr bwMode="auto">
          <a:xfrm>
            <a:off x="5437188" y="2058988"/>
            <a:ext cx="2663825" cy="431800"/>
          </a:xfrm>
          <a:prstGeom prst="rect">
            <a:avLst/>
          </a:prstGeom>
          <a:solidFill>
            <a:srgbClr val="FFFF99"/>
          </a:solidFill>
          <a:ln w="9525" algn="ctr">
            <a:solidFill>
              <a:schemeClr val="tx1"/>
            </a:solidFill>
            <a:miter lim="800000"/>
          </a:ln>
          <a:effectLst/>
        </p:spPr>
        <p:txBody>
          <a:bodyPr wrap="none" anchor="ctr"/>
          <a:lstStyle/>
          <a:p>
            <a:r>
              <a:rPr lang="zh-CN" altLang="en-US" sz="2000" b="1">
                <a:solidFill>
                  <a:srgbClr val="FF0000"/>
                </a:solidFill>
              </a:rPr>
              <a:t>矩形类</a:t>
            </a:r>
            <a:r>
              <a:rPr lang="en-US" altLang="zh-CN" sz="2000" b="1">
                <a:solidFill>
                  <a:srgbClr val="FF0000"/>
                </a:solidFill>
              </a:rPr>
              <a:t>Rectangle</a:t>
            </a:r>
            <a:endParaRPr lang="en-US" altLang="zh-CN" sz="2000" b="1">
              <a:solidFill>
                <a:srgbClr val="FF0000"/>
              </a:solidFill>
            </a:endParaRPr>
          </a:p>
        </p:txBody>
      </p:sp>
      <p:sp>
        <p:nvSpPr>
          <p:cNvPr id="43024" name="Rectangle 16"/>
          <p:cNvSpPr>
            <a:spLocks noChangeArrowheads="1"/>
          </p:cNvSpPr>
          <p:nvPr/>
        </p:nvSpPr>
        <p:spPr bwMode="auto">
          <a:xfrm>
            <a:off x="2987675" y="981075"/>
            <a:ext cx="2663825" cy="431800"/>
          </a:xfrm>
          <a:prstGeom prst="rect">
            <a:avLst/>
          </a:prstGeom>
          <a:solidFill>
            <a:srgbClr val="FFFF99"/>
          </a:solidFill>
          <a:ln w="9525">
            <a:solidFill>
              <a:schemeClr val="tx1"/>
            </a:solidFill>
            <a:miter lim="800000"/>
          </a:ln>
          <a:effectLst/>
        </p:spPr>
        <p:txBody>
          <a:bodyPr wrap="none" anchor="ctr"/>
          <a:lstStyle/>
          <a:p>
            <a:r>
              <a:rPr lang="zh-CN" altLang="en-US" sz="2000" b="1">
                <a:solidFill>
                  <a:srgbClr val="FF0000"/>
                </a:solidFill>
              </a:rPr>
              <a:t>图形类</a:t>
            </a:r>
            <a:r>
              <a:rPr lang="en-US" altLang="zh-CN" sz="2000" b="1">
                <a:solidFill>
                  <a:srgbClr val="FF0000"/>
                </a:solidFill>
              </a:rPr>
              <a:t>Graphic</a:t>
            </a:r>
            <a:endParaRPr lang="en-US" altLang="zh-CN" sz="2000" b="1">
              <a:solidFill>
                <a:srgbClr val="FF0000"/>
              </a:solidFill>
            </a:endParaRPr>
          </a:p>
        </p:txBody>
      </p:sp>
      <p:cxnSp>
        <p:nvCxnSpPr>
          <p:cNvPr id="43025" name="AutoShape 17"/>
          <p:cNvCxnSpPr>
            <a:cxnSpLocks noChangeShapeType="1"/>
            <a:stCxn id="43024" idx="2"/>
            <a:endCxn id="43022" idx="0"/>
          </p:cNvCxnSpPr>
          <p:nvPr/>
        </p:nvCxnSpPr>
        <p:spPr bwMode="auto">
          <a:xfrm rot="5400000">
            <a:off x="2807494" y="548481"/>
            <a:ext cx="647700" cy="2376488"/>
          </a:xfrm>
          <a:prstGeom prst="bentConnector3">
            <a:avLst>
              <a:gd name="adj1" fmla="val 50000"/>
            </a:avLst>
          </a:prstGeom>
          <a:noFill/>
          <a:ln w="60325">
            <a:solidFill>
              <a:srgbClr val="CC0000"/>
            </a:solidFill>
            <a:miter lim="800000"/>
            <a:tailEnd type="triangle" w="med" len="med"/>
          </a:ln>
          <a:effectLst/>
        </p:spPr>
      </p:cxnSp>
      <p:cxnSp>
        <p:nvCxnSpPr>
          <p:cNvPr id="43026" name="AutoShape 18"/>
          <p:cNvCxnSpPr>
            <a:cxnSpLocks noChangeShapeType="1"/>
            <a:stCxn id="43024" idx="2"/>
            <a:endCxn id="43023" idx="0"/>
          </p:cNvCxnSpPr>
          <p:nvPr/>
        </p:nvCxnSpPr>
        <p:spPr bwMode="auto">
          <a:xfrm rot="16200000" flipH="1">
            <a:off x="5221287" y="511176"/>
            <a:ext cx="646113" cy="2449512"/>
          </a:xfrm>
          <a:prstGeom prst="bentConnector3">
            <a:avLst>
              <a:gd name="adj1" fmla="val 49875"/>
            </a:avLst>
          </a:prstGeom>
          <a:noFill/>
          <a:ln w="60325">
            <a:solidFill>
              <a:srgbClr val="CC0000"/>
            </a:solidFill>
            <a:miter lim="800000"/>
            <a:tailEnd type="triangle" w="med" len="med"/>
          </a:ln>
          <a:effectLst/>
        </p:spPr>
      </p:cxnSp>
      <p:sp>
        <p:nvSpPr>
          <p:cNvPr id="43027" name="AutoShape 19"/>
          <p:cNvSpPr>
            <a:spLocks noChangeArrowheads="1"/>
          </p:cNvSpPr>
          <p:nvPr/>
        </p:nvSpPr>
        <p:spPr bwMode="auto">
          <a:xfrm>
            <a:off x="1692275" y="2636838"/>
            <a:ext cx="431800" cy="576262"/>
          </a:xfrm>
          <a:prstGeom prst="downArrow">
            <a:avLst>
              <a:gd name="adj1" fmla="val 50000"/>
              <a:gd name="adj2" fmla="val 33364"/>
            </a:avLst>
          </a:prstGeom>
          <a:solidFill>
            <a:schemeClr val="accent1"/>
          </a:solidFill>
          <a:ln w="9525">
            <a:solidFill>
              <a:schemeClr val="tx1"/>
            </a:solidFill>
            <a:miter lim="800000"/>
          </a:ln>
          <a:effectLst/>
        </p:spPr>
        <p:txBody>
          <a:bodyPr vert="eaVert" wrap="none" anchor="ctr"/>
          <a:lstStyle/>
          <a:p>
            <a:endParaRPr lang="zh-CN" altLang="en-US"/>
          </a:p>
        </p:txBody>
      </p:sp>
      <p:sp>
        <p:nvSpPr>
          <p:cNvPr id="43028" name="AutoShape 20"/>
          <p:cNvSpPr>
            <a:spLocks noChangeArrowheads="1"/>
          </p:cNvSpPr>
          <p:nvPr/>
        </p:nvSpPr>
        <p:spPr bwMode="auto">
          <a:xfrm>
            <a:off x="6588125" y="2636838"/>
            <a:ext cx="431800" cy="576262"/>
          </a:xfrm>
          <a:prstGeom prst="downArrow">
            <a:avLst>
              <a:gd name="adj1" fmla="val 50000"/>
              <a:gd name="adj2" fmla="val 33364"/>
            </a:avLst>
          </a:prstGeom>
          <a:solidFill>
            <a:schemeClr val="accent1"/>
          </a:solidFill>
          <a:ln w="9525">
            <a:solidFill>
              <a:schemeClr val="tx1"/>
            </a:solidFill>
            <a:miter lim="800000"/>
          </a:ln>
          <a:effectLst/>
        </p:spPr>
        <p:txBody>
          <a:bodyPr vert="eaVert" wrap="none" anchor="ctr"/>
          <a:lstStyle/>
          <a:p>
            <a:endParaRPr lang="zh-CN" altLang="en-US"/>
          </a:p>
        </p:txBody>
      </p:sp>
      <p:sp>
        <p:nvSpPr>
          <p:cNvPr id="43029" name="Rectangle 21"/>
          <p:cNvSpPr>
            <a:spLocks noChangeArrowheads="1"/>
          </p:cNvSpPr>
          <p:nvPr/>
        </p:nvSpPr>
        <p:spPr bwMode="auto">
          <a:xfrm>
            <a:off x="3563938" y="3284538"/>
            <a:ext cx="1438275" cy="457200"/>
          </a:xfrm>
          <a:prstGeom prst="rect">
            <a:avLst/>
          </a:prstGeom>
          <a:noFill/>
          <a:ln w="9525">
            <a:noFill/>
            <a:miter lim="800000"/>
          </a:ln>
          <a:effectLst/>
        </p:spPr>
        <p:txBody>
          <a:bodyPr wrap="none">
            <a:spAutoFit/>
          </a:bodyPr>
          <a:lstStyle/>
          <a:p>
            <a:pPr algn="l"/>
            <a:r>
              <a:rPr lang="en-US" altLang="zh-CN" sz="2400" b="1"/>
              <a:t>A.Draw()</a:t>
            </a:r>
            <a:endParaRPr lang="en-US" altLang="zh-CN" sz="2400" b="1"/>
          </a:p>
        </p:txBody>
      </p:sp>
      <p:sp>
        <p:nvSpPr>
          <p:cNvPr id="43030" name="Rectangle 22"/>
          <p:cNvSpPr>
            <a:spLocks noChangeArrowheads="1"/>
          </p:cNvSpPr>
          <p:nvPr/>
        </p:nvSpPr>
        <p:spPr bwMode="auto">
          <a:xfrm>
            <a:off x="3563938" y="4868863"/>
            <a:ext cx="1438275" cy="457200"/>
          </a:xfrm>
          <a:prstGeom prst="rect">
            <a:avLst/>
          </a:prstGeom>
          <a:noFill/>
          <a:ln w="9525">
            <a:noFill/>
            <a:miter lim="800000"/>
          </a:ln>
          <a:effectLst/>
        </p:spPr>
        <p:txBody>
          <a:bodyPr wrap="none">
            <a:spAutoFit/>
          </a:bodyPr>
          <a:lstStyle/>
          <a:p>
            <a:pPr algn="l"/>
            <a:r>
              <a:rPr lang="en-US" altLang="zh-CN" sz="2400" b="1"/>
              <a:t>B.Draw()</a:t>
            </a:r>
            <a:endParaRPr lang="en-US" altLang="zh-CN" sz="2400" b="1"/>
          </a:p>
        </p:txBody>
      </p:sp>
      <p:sp>
        <p:nvSpPr>
          <p:cNvPr id="43031" name="Oval 23"/>
          <p:cNvSpPr>
            <a:spLocks noChangeArrowheads="1"/>
          </p:cNvSpPr>
          <p:nvPr/>
        </p:nvSpPr>
        <p:spPr bwMode="auto">
          <a:xfrm>
            <a:off x="3635375" y="3810000"/>
            <a:ext cx="1223963" cy="1016000"/>
          </a:xfrm>
          <a:prstGeom prst="ellipse">
            <a:avLst/>
          </a:prstGeom>
          <a:solidFill>
            <a:srgbClr val="FF0000"/>
          </a:solidFill>
          <a:ln w="9525">
            <a:solidFill>
              <a:schemeClr val="tx1"/>
            </a:solidFill>
            <a:round/>
          </a:ln>
          <a:effectLst/>
        </p:spPr>
        <p:txBody>
          <a:bodyPr wrap="none" anchor="ctr"/>
          <a:lstStyle/>
          <a:p>
            <a:endParaRPr lang="zh-CN" altLang="en-US"/>
          </a:p>
        </p:txBody>
      </p:sp>
      <p:sp>
        <p:nvSpPr>
          <p:cNvPr id="43032" name="Rectangle 24"/>
          <p:cNvSpPr>
            <a:spLocks noChangeArrowheads="1"/>
          </p:cNvSpPr>
          <p:nvPr/>
        </p:nvSpPr>
        <p:spPr bwMode="auto">
          <a:xfrm>
            <a:off x="3708400" y="5445125"/>
            <a:ext cx="1150938" cy="1079500"/>
          </a:xfrm>
          <a:prstGeom prst="rect">
            <a:avLst/>
          </a:prstGeom>
          <a:solidFill>
            <a:srgbClr val="0000FF"/>
          </a:solidFill>
          <a:ln w="9525">
            <a:solidFill>
              <a:schemeClr val="tx1"/>
            </a:solidFill>
            <a:miter lim="800000"/>
          </a:ln>
          <a:effectLst/>
        </p:spPr>
        <p:txBody>
          <a:bodyPr wrap="none" anchor="ctr"/>
          <a:lstStyle/>
          <a:p>
            <a:endParaRPr lang="zh-CN" altLang="en-US"/>
          </a:p>
        </p:txBody>
      </p:sp>
      <p:sp>
        <p:nvSpPr>
          <p:cNvPr id="43033" name="Rectangle 25"/>
          <p:cNvSpPr>
            <a:spLocks noChangeArrowheads="1"/>
          </p:cNvSpPr>
          <p:nvPr/>
        </p:nvSpPr>
        <p:spPr bwMode="auto">
          <a:xfrm>
            <a:off x="395288" y="1268413"/>
            <a:ext cx="3341687" cy="457200"/>
          </a:xfrm>
          <a:prstGeom prst="rect">
            <a:avLst/>
          </a:prstGeom>
          <a:noFill/>
          <a:ln w="9525" algn="ctr">
            <a:noFill/>
            <a:miter lim="800000"/>
          </a:ln>
          <a:effectLst/>
        </p:spPr>
        <p:txBody>
          <a:bodyPr wrap="none">
            <a:spAutoFit/>
          </a:bodyPr>
          <a:lstStyle/>
          <a:p>
            <a:pPr algn="l"/>
            <a:r>
              <a:rPr lang="zh-CN" altLang="en-US" sz="2400" b="1">
                <a:solidFill>
                  <a:srgbClr val="0000FF"/>
                </a:solidFill>
              </a:rPr>
              <a:t>继承性（</a:t>
            </a:r>
            <a:r>
              <a:rPr lang="en-US" altLang="zh-CN" sz="2400" b="1">
                <a:solidFill>
                  <a:srgbClr val="0000FF"/>
                </a:solidFill>
              </a:rPr>
              <a:t>inheritance</a:t>
            </a:r>
            <a:r>
              <a:rPr lang="zh-CN" altLang="en-US" sz="2400" b="1">
                <a:solidFill>
                  <a:srgbClr val="0000FF"/>
                </a:solidFill>
              </a:rPr>
              <a:t>）</a:t>
            </a:r>
            <a:endParaRPr lang="zh-CN" altLang="en-US" sz="2400" b="1">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24"/>
                                        </p:tgtEl>
                                        <p:attrNameLst>
                                          <p:attrName>style.visibility</p:attrName>
                                        </p:attrNameLst>
                                      </p:cBhvr>
                                      <p:to>
                                        <p:strVal val="visible"/>
                                      </p:to>
                                    </p:set>
                                    <p:anim calcmode="lin" valueType="num">
                                      <p:cBhvr additive="base">
                                        <p:cTn id="7" dur="500" fill="hold"/>
                                        <p:tgtEl>
                                          <p:spTgt spid="43024"/>
                                        </p:tgtEl>
                                        <p:attrNameLst>
                                          <p:attrName>ppt_x</p:attrName>
                                        </p:attrNameLst>
                                      </p:cBhvr>
                                      <p:tavLst>
                                        <p:tav tm="0">
                                          <p:val>
                                            <p:strVal val="#ppt_x"/>
                                          </p:val>
                                        </p:tav>
                                        <p:tav tm="100000">
                                          <p:val>
                                            <p:strVal val="#ppt_x"/>
                                          </p:val>
                                        </p:tav>
                                      </p:tavLst>
                                    </p:anim>
                                    <p:anim calcmode="lin" valueType="num">
                                      <p:cBhvr additive="base">
                                        <p:cTn id="8" dur="500" fill="hold"/>
                                        <p:tgtEl>
                                          <p:spTgt spid="430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033"/>
                                        </p:tgtEl>
                                        <p:attrNameLst>
                                          <p:attrName>style.visibility</p:attrName>
                                        </p:attrNameLst>
                                      </p:cBhvr>
                                      <p:to>
                                        <p:strVal val="visible"/>
                                      </p:to>
                                    </p:set>
                                    <p:anim calcmode="lin" valueType="num">
                                      <p:cBhvr additive="base">
                                        <p:cTn id="13" dur="500" fill="hold"/>
                                        <p:tgtEl>
                                          <p:spTgt spid="43033"/>
                                        </p:tgtEl>
                                        <p:attrNameLst>
                                          <p:attrName>ppt_x</p:attrName>
                                        </p:attrNameLst>
                                      </p:cBhvr>
                                      <p:tavLst>
                                        <p:tav tm="0">
                                          <p:val>
                                            <p:strVal val="#ppt_x"/>
                                          </p:val>
                                        </p:tav>
                                        <p:tav tm="100000">
                                          <p:val>
                                            <p:strVal val="#ppt_x"/>
                                          </p:val>
                                        </p:tav>
                                      </p:tavLst>
                                    </p:anim>
                                    <p:anim calcmode="lin" valueType="num">
                                      <p:cBhvr additive="base">
                                        <p:cTn id="14" dur="500" fill="hold"/>
                                        <p:tgtEl>
                                          <p:spTgt spid="430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43025"/>
                                        </p:tgtEl>
                                        <p:attrNameLst>
                                          <p:attrName>style.visibility</p:attrName>
                                        </p:attrNameLst>
                                      </p:cBhvr>
                                      <p:to>
                                        <p:strVal val="visible"/>
                                      </p:to>
                                    </p:set>
                                    <p:animEffect transition="in" filter="strips(downLeft)">
                                      <p:cBhvr>
                                        <p:cTn id="19" dur="500"/>
                                        <p:tgtEl>
                                          <p:spTgt spid="43025"/>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43022"/>
                                        </p:tgtEl>
                                        <p:attrNameLst>
                                          <p:attrName>style.visibility</p:attrName>
                                        </p:attrNameLst>
                                      </p:cBhvr>
                                      <p:to>
                                        <p:strVal val="visible"/>
                                      </p:to>
                                    </p:set>
                                    <p:animEffect transition="in" filter="strips(downLeft)">
                                      <p:cBhvr>
                                        <p:cTn id="22" dur="500"/>
                                        <p:tgtEl>
                                          <p:spTgt spid="4302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43026"/>
                                        </p:tgtEl>
                                        <p:attrNameLst>
                                          <p:attrName>style.visibility</p:attrName>
                                        </p:attrNameLst>
                                      </p:cBhvr>
                                      <p:to>
                                        <p:strVal val="visible"/>
                                      </p:to>
                                    </p:set>
                                    <p:animEffect transition="in" filter="strips(downRight)">
                                      <p:cBhvr>
                                        <p:cTn id="27" dur="500"/>
                                        <p:tgtEl>
                                          <p:spTgt spid="43026"/>
                                        </p:tgtEl>
                                      </p:cBhvr>
                                    </p:animEffect>
                                  </p:childTnLst>
                                </p:cTn>
                              </p:par>
                              <p:par>
                                <p:cTn id="28" presetID="18" presetClass="entr" presetSubtype="6" fill="hold" grpId="0" nodeType="withEffect">
                                  <p:stCondLst>
                                    <p:cond delay="0"/>
                                  </p:stCondLst>
                                  <p:childTnLst>
                                    <p:set>
                                      <p:cBhvr>
                                        <p:cTn id="29" dur="1" fill="hold">
                                          <p:stCondLst>
                                            <p:cond delay="0"/>
                                          </p:stCondLst>
                                        </p:cTn>
                                        <p:tgtEl>
                                          <p:spTgt spid="43023"/>
                                        </p:tgtEl>
                                        <p:attrNameLst>
                                          <p:attrName>style.visibility</p:attrName>
                                        </p:attrNameLst>
                                      </p:cBhvr>
                                      <p:to>
                                        <p:strVal val="visible"/>
                                      </p:to>
                                    </p:set>
                                    <p:animEffect transition="in" filter="strips(downRight)">
                                      <p:cBhvr>
                                        <p:cTn id="30" dur="500"/>
                                        <p:tgtEl>
                                          <p:spTgt spid="43023"/>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grpId="0" nodeType="clickEffect">
                                  <p:stCondLst>
                                    <p:cond delay="0"/>
                                  </p:stCondLst>
                                  <p:childTnLst>
                                    <p:set>
                                      <p:cBhvr>
                                        <p:cTn id="34" dur="1" fill="hold">
                                          <p:stCondLst>
                                            <p:cond delay="0"/>
                                          </p:stCondLst>
                                        </p:cTn>
                                        <p:tgtEl>
                                          <p:spTgt spid="43027"/>
                                        </p:tgtEl>
                                        <p:attrNameLst>
                                          <p:attrName>style.visibility</p:attrName>
                                        </p:attrNameLst>
                                      </p:cBhvr>
                                      <p:to>
                                        <p:strVal val="visible"/>
                                      </p:to>
                                    </p:set>
                                    <p:animEffect transition="in" filter="strips(downLeft)">
                                      <p:cBhvr>
                                        <p:cTn id="35" dur="500"/>
                                        <p:tgtEl>
                                          <p:spTgt spid="4302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3011"/>
                                        </p:tgtEl>
                                        <p:attrNameLst>
                                          <p:attrName>style.visibility</p:attrName>
                                        </p:attrNameLst>
                                      </p:cBhvr>
                                      <p:to>
                                        <p:strVal val="visible"/>
                                      </p:to>
                                    </p:set>
                                    <p:anim calcmode="lin" valueType="num">
                                      <p:cBhvr additive="base">
                                        <p:cTn id="40" dur="500" fill="hold"/>
                                        <p:tgtEl>
                                          <p:spTgt spid="43011"/>
                                        </p:tgtEl>
                                        <p:attrNameLst>
                                          <p:attrName>ppt_x</p:attrName>
                                        </p:attrNameLst>
                                      </p:cBhvr>
                                      <p:tavLst>
                                        <p:tav tm="0">
                                          <p:val>
                                            <p:strVal val="#ppt_x"/>
                                          </p:val>
                                        </p:tav>
                                        <p:tav tm="100000">
                                          <p:val>
                                            <p:strVal val="#ppt_x"/>
                                          </p:val>
                                        </p:tav>
                                      </p:tavLst>
                                    </p:anim>
                                    <p:anim calcmode="lin" valueType="num">
                                      <p:cBhvr additive="base">
                                        <p:cTn id="41" dur="500" fill="hold"/>
                                        <p:tgtEl>
                                          <p:spTgt spid="4301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3012"/>
                                        </p:tgtEl>
                                        <p:attrNameLst>
                                          <p:attrName>style.visibility</p:attrName>
                                        </p:attrNameLst>
                                      </p:cBhvr>
                                      <p:to>
                                        <p:strVal val="visible"/>
                                      </p:to>
                                    </p:set>
                                    <p:anim calcmode="lin" valueType="num">
                                      <p:cBhvr additive="base">
                                        <p:cTn id="44" dur="500" fill="hold"/>
                                        <p:tgtEl>
                                          <p:spTgt spid="43012"/>
                                        </p:tgtEl>
                                        <p:attrNameLst>
                                          <p:attrName>ppt_x</p:attrName>
                                        </p:attrNameLst>
                                      </p:cBhvr>
                                      <p:tavLst>
                                        <p:tav tm="0">
                                          <p:val>
                                            <p:strVal val="#ppt_x"/>
                                          </p:val>
                                        </p:tav>
                                        <p:tav tm="100000">
                                          <p:val>
                                            <p:strVal val="#ppt_x"/>
                                          </p:val>
                                        </p:tav>
                                      </p:tavLst>
                                    </p:anim>
                                    <p:anim calcmode="lin" valueType="num">
                                      <p:cBhvr additive="base">
                                        <p:cTn id="45" dur="500" fill="hold"/>
                                        <p:tgtEl>
                                          <p:spTgt spid="4301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3013"/>
                                        </p:tgtEl>
                                        <p:attrNameLst>
                                          <p:attrName>style.visibility</p:attrName>
                                        </p:attrNameLst>
                                      </p:cBhvr>
                                      <p:to>
                                        <p:strVal val="visible"/>
                                      </p:to>
                                    </p:set>
                                    <p:anim calcmode="lin" valueType="num">
                                      <p:cBhvr additive="base">
                                        <p:cTn id="48" dur="500" fill="hold"/>
                                        <p:tgtEl>
                                          <p:spTgt spid="43013"/>
                                        </p:tgtEl>
                                        <p:attrNameLst>
                                          <p:attrName>ppt_x</p:attrName>
                                        </p:attrNameLst>
                                      </p:cBhvr>
                                      <p:tavLst>
                                        <p:tav tm="0">
                                          <p:val>
                                            <p:strVal val="#ppt_x"/>
                                          </p:val>
                                        </p:tav>
                                        <p:tav tm="100000">
                                          <p:val>
                                            <p:strVal val="#ppt_x"/>
                                          </p:val>
                                        </p:tav>
                                      </p:tavLst>
                                    </p:anim>
                                    <p:anim calcmode="lin" valueType="num">
                                      <p:cBhvr additive="base">
                                        <p:cTn id="49" dur="500" fill="hold"/>
                                        <p:tgtEl>
                                          <p:spTgt spid="43013"/>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3014"/>
                                        </p:tgtEl>
                                        <p:attrNameLst>
                                          <p:attrName>style.visibility</p:attrName>
                                        </p:attrNameLst>
                                      </p:cBhvr>
                                      <p:to>
                                        <p:strVal val="visible"/>
                                      </p:to>
                                    </p:set>
                                    <p:anim calcmode="lin" valueType="num">
                                      <p:cBhvr additive="base">
                                        <p:cTn id="52" dur="500" fill="hold"/>
                                        <p:tgtEl>
                                          <p:spTgt spid="43014"/>
                                        </p:tgtEl>
                                        <p:attrNameLst>
                                          <p:attrName>ppt_x</p:attrName>
                                        </p:attrNameLst>
                                      </p:cBhvr>
                                      <p:tavLst>
                                        <p:tav tm="0">
                                          <p:val>
                                            <p:strVal val="#ppt_x"/>
                                          </p:val>
                                        </p:tav>
                                        <p:tav tm="100000">
                                          <p:val>
                                            <p:strVal val="#ppt_x"/>
                                          </p:val>
                                        </p:tav>
                                      </p:tavLst>
                                    </p:anim>
                                    <p:anim calcmode="lin" valueType="num">
                                      <p:cBhvr additive="base">
                                        <p:cTn id="53" dur="500" fill="hold"/>
                                        <p:tgtEl>
                                          <p:spTgt spid="4301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3015"/>
                                        </p:tgtEl>
                                        <p:attrNameLst>
                                          <p:attrName>style.visibility</p:attrName>
                                        </p:attrNameLst>
                                      </p:cBhvr>
                                      <p:to>
                                        <p:strVal val="visible"/>
                                      </p:to>
                                    </p:set>
                                    <p:anim calcmode="lin" valueType="num">
                                      <p:cBhvr additive="base">
                                        <p:cTn id="56" dur="500" fill="hold"/>
                                        <p:tgtEl>
                                          <p:spTgt spid="43015"/>
                                        </p:tgtEl>
                                        <p:attrNameLst>
                                          <p:attrName>ppt_x</p:attrName>
                                        </p:attrNameLst>
                                      </p:cBhvr>
                                      <p:tavLst>
                                        <p:tav tm="0">
                                          <p:val>
                                            <p:strVal val="#ppt_x"/>
                                          </p:val>
                                        </p:tav>
                                        <p:tav tm="100000">
                                          <p:val>
                                            <p:strVal val="#ppt_x"/>
                                          </p:val>
                                        </p:tav>
                                      </p:tavLst>
                                    </p:anim>
                                    <p:anim calcmode="lin" valueType="num">
                                      <p:cBhvr additive="base">
                                        <p:cTn id="57" dur="500" fill="hold"/>
                                        <p:tgtEl>
                                          <p:spTgt spid="4301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grpId="0" nodeType="clickEffect">
                                  <p:stCondLst>
                                    <p:cond delay="0"/>
                                  </p:stCondLst>
                                  <p:childTnLst>
                                    <p:set>
                                      <p:cBhvr>
                                        <p:cTn id="61" dur="1" fill="hold">
                                          <p:stCondLst>
                                            <p:cond delay="0"/>
                                          </p:stCondLst>
                                        </p:cTn>
                                        <p:tgtEl>
                                          <p:spTgt spid="43028"/>
                                        </p:tgtEl>
                                        <p:attrNameLst>
                                          <p:attrName>style.visibility</p:attrName>
                                        </p:attrNameLst>
                                      </p:cBhvr>
                                      <p:to>
                                        <p:strVal val="visible"/>
                                      </p:to>
                                    </p:set>
                                    <p:animEffect transition="in" filter="strips(downLeft)">
                                      <p:cBhvr>
                                        <p:cTn id="62" dur="500"/>
                                        <p:tgtEl>
                                          <p:spTgt spid="4302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3016"/>
                                        </p:tgtEl>
                                        <p:attrNameLst>
                                          <p:attrName>style.visibility</p:attrName>
                                        </p:attrNameLst>
                                      </p:cBhvr>
                                      <p:to>
                                        <p:strVal val="visible"/>
                                      </p:to>
                                    </p:set>
                                    <p:anim calcmode="lin" valueType="num">
                                      <p:cBhvr additive="base">
                                        <p:cTn id="67" dur="500" fill="hold"/>
                                        <p:tgtEl>
                                          <p:spTgt spid="43016"/>
                                        </p:tgtEl>
                                        <p:attrNameLst>
                                          <p:attrName>ppt_x</p:attrName>
                                        </p:attrNameLst>
                                      </p:cBhvr>
                                      <p:tavLst>
                                        <p:tav tm="0">
                                          <p:val>
                                            <p:strVal val="#ppt_x"/>
                                          </p:val>
                                        </p:tav>
                                        <p:tav tm="100000">
                                          <p:val>
                                            <p:strVal val="#ppt_x"/>
                                          </p:val>
                                        </p:tav>
                                      </p:tavLst>
                                    </p:anim>
                                    <p:anim calcmode="lin" valueType="num">
                                      <p:cBhvr additive="base">
                                        <p:cTn id="68" dur="500" fill="hold"/>
                                        <p:tgtEl>
                                          <p:spTgt spid="430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3017"/>
                                        </p:tgtEl>
                                        <p:attrNameLst>
                                          <p:attrName>style.visibility</p:attrName>
                                        </p:attrNameLst>
                                      </p:cBhvr>
                                      <p:to>
                                        <p:strVal val="visible"/>
                                      </p:to>
                                    </p:set>
                                    <p:anim calcmode="lin" valueType="num">
                                      <p:cBhvr additive="base">
                                        <p:cTn id="71" dur="500" fill="hold"/>
                                        <p:tgtEl>
                                          <p:spTgt spid="43017"/>
                                        </p:tgtEl>
                                        <p:attrNameLst>
                                          <p:attrName>ppt_x</p:attrName>
                                        </p:attrNameLst>
                                      </p:cBhvr>
                                      <p:tavLst>
                                        <p:tav tm="0">
                                          <p:val>
                                            <p:strVal val="#ppt_x"/>
                                          </p:val>
                                        </p:tav>
                                        <p:tav tm="100000">
                                          <p:val>
                                            <p:strVal val="#ppt_x"/>
                                          </p:val>
                                        </p:tav>
                                      </p:tavLst>
                                    </p:anim>
                                    <p:anim calcmode="lin" valueType="num">
                                      <p:cBhvr additive="base">
                                        <p:cTn id="72" dur="500" fill="hold"/>
                                        <p:tgtEl>
                                          <p:spTgt spid="4301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3018"/>
                                        </p:tgtEl>
                                        <p:attrNameLst>
                                          <p:attrName>style.visibility</p:attrName>
                                        </p:attrNameLst>
                                      </p:cBhvr>
                                      <p:to>
                                        <p:strVal val="visible"/>
                                      </p:to>
                                    </p:set>
                                    <p:anim calcmode="lin" valueType="num">
                                      <p:cBhvr additive="base">
                                        <p:cTn id="75" dur="500" fill="hold"/>
                                        <p:tgtEl>
                                          <p:spTgt spid="43018"/>
                                        </p:tgtEl>
                                        <p:attrNameLst>
                                          <p:attrName>ppt_x</p:attrName>
                                        </p:attrNameLst>
                                      </p:cBhvr>
                                      <p:tavLst>
                                        <p:tav tm="0">
                                          <p:val>
                                            <p:strVal val="#ppt_x"/>
                                          </p:val>
                                        </p:tav>
                                        <p:tav tm="100000">
                                          <p:val>
                                            <p:strVal val="#ppt_x"/>
                                          </p:val>
                                        </p:tav>
                                      </p:tavLst>
                                    </p:anim>
                                    <p:anim calcmode="lin" valueType="num">
                                      <p:cBhvr additive="base">
                                        <p:cTn id="76" dur="500" fill="hold"/>
                                        <p:tgtEl>
                                          <p:spTgt spid="4301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3019"/>
                                        </p:tgtEl>
                                        <p:attrNameLst>
                                          <p:attrName>style.visibility</p:attrName>
                                        </p:attrNameLst>
                                      </p:cBhvr>
                                      <p:to>
                                        <p:strVal val="visible"/>
                                      </p:to>
                                    </p:set>
                                    <p:anim calcmode="lin" valueType="num">
                                      <p:cBhvr additive="base">
                                        <p:cTn id="79" dur="500" fill="hold"/>
                                        <p:tgtEl>
                                          <p:spTgt spid="43019"/>
                                        </p:tgtEl>
                                        <p:attrNameLst>
                                          <p:attrName>ppt_x</p:attrName>
                                        </p:attrNameLst>
                                      </p:cBhvr>
                                      <p:tavLst>
                                        <p:tav tm="0">
                                          <p:val>
                                            <p:strVal val="#ppt_x"/>
                                          </p:val>
                                        </p:tav>
                                        <p:tav tm="100000">
                                          <p:val>
                                            <p:strVal val="#ppt_x"/>
                                          </p:val>
                                        </p:tav>
                                      </p:tavLst>
                                    </p:anim>
                                    <p:anim calcmode="lin" valueType="num">
                                      <p:cBhvr additive="base">
                                        <p:cTn id="80" dur="500" fill="hold"/>
                                        <p:tgtEl>
                                          <p:spTgt spid="4301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3020"/>
                                        </p:tgtEl>
                                        <p:attrNameLst>
                                          <p:attrName>style.visibility</p:attrName>
                                        </p:attrNameLst>
                                      </p:cBhvr>
                                      <p:to>
                                        <p:strVal val="visible"/>
                                      </p:to>
                                    </p:set>
                                    <p:anim calcmode="lin" valueType="num">
                                      <p:cBhvr additive="base">
                                        <p:cTn id="83" dur="500" fill="hold"/>
                                        <p:tgtEl>
                                          <p:spTgt spid="43020"/>
                                        </p:tgtEl>
                                        <p:attrNameLst>
                                          <p:attrName>ppt_x</p:attrName>
                                        </p:attrNameLst>
                                      </p:cBhvr>
                                      <p:tavLst>
                                        <p:tav tm="0">
                                          <p:val>
                                            <p:strVal val="#ppt_x"/>
                                          </p:val>
                                        </p:tav>
                                        <p:tav tm="100000">
                                          <p:val>
                                            <p:strVal val="#ppt_x"/>
                                          </p:val>
                                        </p:tav>
                                      </p:tavLst>
                                    </p:anim>
                                    <p:anim calcmode="lin" valueType="num">
                                      <p:cBhvr additive="base">
                                        <p:cTn id="84" dur="500" fill="hold"/>
                                        <p:tgtEl>
                                          <p:spTgt spid="4302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3021"/>
                                        </p:tgtEl>
                                        <p:attrNameLst>
                                          <p:attrName>style.visibility</p:attrName>
                                        </p:attrNameLst>
                                      </p:cBhvr>
                                      <p:to>
                                        <p:strVal val="visible"/>
                                      </p:to>
                                    </p:set>
                                    <p:anim calcmode="lin" valueType="num">
                                      <p:cBhvr additive="base">
                                        <p:cTn id="87" dur="500" fill="hold"/>
                                        <p:tgtEl>
                                          <p:spTgt spid="43021"/>
                                        </p:tgtEl>
                                        <p:attrNameLst>
                                          <p:attrName>ppt_x</p:attrName>
                                        </p:attrNameLst>
                                      </p:cBhvr>
                                      <p:tavLst>
                                        <p:tav tm="0">
                                          <p:val>
                                            <p:strVal val="#ppt_x"/>
                                          </p:val>
                                        </p:tav>
                                        <p:tav tm="100000">
                                          <p:val>
                                            <p:strVal val="#ppt_x"/>
                                          </p:val>
                                        </p:tav>
                                      </p:tavLst>
                                    </p:anim>
                                    <p:anim calcmode="lin" valueType="num">
                                      <p:cBhvr additive="base">
                                        <p:cTn id="88" dur="500" fill="hold"/>
                                        <p:tgtEl>
                                          <p:spTgt spid="4302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43029"/>
                                        </p:tgtEl>
                                        <p:attrNameLst>
                                          <p:attrName>style.visibility</p:attrName>
                                        </p:attrNameLst>
                                      </p:cBhvr>
                                      <p:to>
                                        <p:strVal val="visible"/>
                                      </p:to>
                                    </p:set>
                                    <p:anim calcmode="lin" valueType="num">
                                      <p:cBhvr additive="base">
                                        <p:cTn id="93" dur="500" fill="hold"/>
                                        <p:tgtEl>
                                          <p:spTgt spid="43029"/>
                                        </p:tgtEl>
                                        <p:attrNameLst>
                                          <p:attrName>ppt_x</p:attrName>
                                        </p:attrNameLst>
                                      </p:cBhvr>
                                      <p:tavLst>
                                        <p:tav tm="0">
                                          <p:val>
                                            <p:strVal val="#ppt_x"/>
                                          </p:val>
                                        </p:tav>
                                        <p:tav tm="100000">
                                          <p:val>
                                            <p:strVal val="#ppt_x"/>
                                          </p:val>
                                        </p:tav>
                                      </p:tavLst>
                                    </p:anim>
                                    <p:anim calcmode="lin" valueType="num">
                                      <p:cBhvr additive="base">
                                        <p:cTn id="94" dur="500" fill="hold"/>
                                        <p:tgtEl>
                                          <p:spTgt spid="4302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3030"/>
                                        </p:tgtEl>
                                        <p:attrNameLst>
                                          <p:attrName>style.visibility</p:attrName>
                                        </p:attrNameLst>
                                      </p:cBhvr>
                                      <p:to>
                                        <p:strVal val="visible"/>
                                      </p:to>
                                    </p:set>
                                    <p:anim calcmode="lin" valueType="num">
                                      <p:cBhvr additive="base">
                                        <p:cTn id="99" dur="500" fill="hold"/>
                                        <p:tgtEl>
                                          <p:spTgt spid="43030"/>
                                        </p:tgtEl>
                                        <p:attrNameLst>
                                          <p:attrName>ppt_x</p:attrName>
                                        </p:attrNameLst>
                                      </p:cBhvr>
                                      <p:tavLst>
                                        <p:tav tm="0">
                                          <p:val>
                                            <p:strVal val="#ppt_x"/>
                                          </p:val>
                                        </p:tav>
                                        <p:tav tm="100000">
                                          <p:val>
                                            <p:strVal val="#ppt_x"/>
                                          </p:val>
                                        </p:tav>
                                      </p:tavLst>
                                    </p:anim>
                                    <p:anim calcmode="lin" valueType="num">
                                      <p:cBhvr additive="base">
                                        <p:cTn id="100" dur="500" fill="hold"/>
                                        <p:tgtEl>
                                          <p:spTgt spid="4303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1" nodeType="clickEffect">
                                  <p:stCondLst>
                                    <p:cond delay="0"/>
                                  </p:stCondLst>
                                  <p:childTnLst>
                                    <p:set>
                                      <p:cBhvr>
                                        <p:cTn id="104" dur="1" fill="hold">
                                          <p:stCondLst>
                                            <p:cond delay="0"/>
                                          </p:stCondLst>
                                        </p:cTn>
                                        <p:tgtEl>
                                          <p:spTgt spid="43031"/>
                                        </p:tgtEl>
                                        <p:attrNameLst>
                                          <p:attrName>style.visibility</p:attrName>
                                        </p:attrNameLst>
                                      </p:cBhvr>
                                      <p:to>
                                        <p:strVal val="visible"/>
                                      </p:to>
                                    </p:set>
                                    <p:anim calcmode="lin" valueType="num">
                                      <p:cBhvr additive="base">
                                        <p:cTn id="105" dur="500" fill="hold"/>
                                        <p:tgtEl>
                                          <p:spTgt spid="43031"/>
                                        </p:tgtEl>
                                        <p:attrNameLst>
                                          <p:attrName>ppt_x</p:attrName>
                                        </p:attrNameLst>
                                      </p:cBhvr>
                                      <p:tavLst>
                                        <p:tav tm="0">
                                          <p:val>
                                            <p:strVal val="#ppt_x"/>
                                          </p:val>
                                        </p:tav>
                                        <p:tav tm="100000">
                                          <p:val>
                                            <p:strVal val="#ppt_x"/>
                                          </p:val>
                                        </p:tav>
                                      </p:tavLst>
                                    </p:anim>
                                    <p:anim calcmode="lin" valueType="num">
                                      <p:cBhvr additive="base">
                                        <p:cTn id="106" dur="500" fill="hold"/>
                                        <p:tgtEl>
                                          <p:spTgt spid="43031"/>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43032"/>
                                        </p:tgtEl>
                                        <p:attrNameLst>
                                          <p:attrName>style.visibility</p:attrName>
                                        </p:attrNameLst>
                                      </p:cBhvr>
                                      <p:to>
                                        <p:strVal val="visible"/>
                                      </p:to>
                                    </p:set>
                                    <p:anim calcmode="lin" valueType="num">
                                      <p:cBhvr additive="base">
                                        <p:cTn id="111" dur="500" fill="hold"/>
                                        <p:tgtEl>
                                          <p:spTgt spid="43032"/>
                                        </p:tgtEl>
                                        <p:attrNameLst>
                                          <p:attrName>ppt_x</p:attrName>
                                        </p:attrNameLst>
                                      </p:cBhvr>
                                      <p:tavLst>
                                        <p:tav tm="0">
                                          <p:val>
                                            <p:strVal val="#ppt_x"/>
                                          </p:val>
                                        </p:tav>
                                        <p:tav tm="100000">
                                          <p:val>
                                            <p:strVal val="#ppt_x"/>
                                          </p:val>
                                        </p:tav>
                                      </p:tavLst>
                                    </p:anim>
                                    <p:anim calcmode="lin" valueType="num">
                                      <p:cBhvr additive="base">
                                        <p:cTn id="112" dur="500" fill="hold"/>
                                        <p:tgtEl>
                                          <p:spTgt spid="43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p:bldP spid="43012" grpId="0" animBg="1"/>
      <p:bldP spid="43013" grpId="0" animBg="1"/>
      <p:bldP spid="43014" grpId="0" animBg="1"/>
      <p:bldP spid="43015" grpId="0" animBg="1"/>
      <p:bldP spid="43016" grpId="0" animBg="1"/>
      <p:bldP spid="43017" grpId="0" animBg="1"/>
      <p:bldP spid="43018" grpId="0" animBg="1"/>
      <p:bldP spid="43019" grpId="0" animBg="1"/>
      <p:bldP spid="43020" grpId="0" animBg="1"/>
      <p:bldP spid="43021" grpId="0" animBg="1"/>
      <p:bldP spid="43022" grpId="0" animBg="1"/>
      <p:bldP spid="43023" grpId="0" animBg="1"/>
      <p:bldP spid="43024" grpId="0" animBg="1"/>
      <p:bldP spid="43027" grpId="0" animBg="1"/>
      <p:bldP spid="43028" grpId="0" animBg="1"/>
      <p:bldP spid="43029" grpId="0"/>
      <p:bldP spid="43030" grpId="0"/>
      <p:bldP spid="43031" grpId="1" animBg="1"/>
      <p:bldP spid="43032" grpId="0" animBg="1"/>
      <p:bldP spid="430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590B43-8C44-4F32-828C-7AC051765EB2}" type="datetime1">
              <a:rPr lang="zh-CN" altLang="en-US"/>
            </a:fld>
            <a:endParaRPr lang="en-US" altLang="zh-CN"/>
          </a:p>
        </p:txBody>
      </p:sp>
      <p:sp>
        <p:nvSpPr>
          <p:cNvPr id="5" name="灯片编号占位符 4"/>
          <p:cNvSpPr>
            <a:spLocks noGrp="1"/>
          </p:cNvSpPr>
          <p:nvPr>
            <p:ph type="sldNum" sz="quarter" idx="11"/>
          </p:nvPr>
        </p:nvSpPr>
        <p:spPr/>
        <p:txBody>
          <a:bodyPr/>
          <a:lstStyle/>
          <a:p>
            <a:fld id="{C3A885A3-2259-43B8-82A9-671839C0EBC6}" type="slidenum">
              <a:rPr lang="en-US" altLang="zh-CN"/>
            </a:fld>
            <a:endParaRPr lang="en-US" altLang="zh-CN"/>
          </a:p>
        </p:txBody>
      </p:sp>
      <p:sp>
        <p:nvSpPr>
          <p:cNvPr id="13314"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13315" name="Rectangle 3"/>
          <p:cNvSpPr>
            <a:spLocks noGrp="1" noChangeArrowheads="1"/>
          </p:cNvSpPr>
          <p:nvPr>
            <p:ph type="body" idx="1"/>
          </p:nvPr>
        </p:nvSpPr>
        <p:spPr>
          <a:xfrm>
            <a:off x="468312" y="1052512"/>
            <a:ext cx="8523287" cy="5424487"/>
          </a:xfrm>
        </p:spPr>
        <p:txBody>
          <a:bodyPr/>
          <a:lstStyle/>
          <a:p>
            <a:pPr>
              <a:lnSpc>
                <a:spcPct val="90000"/>
              </a:lnSpc>
            </a:pPr>
            <a:r>
              <a:rPr lang="zh-CN" altLang="en-US" dirty="0">
                <a:solidFill>
                  <a:srgbClr val="0000FF"/>
                </a:solidFill>
              </a:rPr>
              <a:t>面向对象方法</a:t>
            </a:r>
            <a:r>
              <a:rPr lang="zh-CN" altLang="en-US" dirty="0" smtClean="0">
                <a:solidFill>
                  <a:srgbClr val="0000FF"/>
                </a:solidFill>
              </a:rPr>
              <a:t>定义</a:t>
            </a:r>
            <a:endParaRPr lang="en-US" altLang="zh-CN" dirty="0" smtClean="0">
              <a:solidFill>
                <a:srgbClr val="0000FF"/>
              </a:solidFill>
            </a:endParaRPr>
          </a:p>
          <a:p>
            <a:pPr marL="0" indent="0">
              <a:lnSpc>
                <a:spcPct val="90000"/>
              </a:lnSpc>
              <a:buNone/>
            </a:pPr>
            <a:endParaRPr lang="en-US" altLang="zh-CN" u="sng" dirty="0">
              <a:solidFill>
                <a:srgbClr val="0000FF"/>
              </a:solidFill>
            </a:endParaRPr>
          </a:p>
          <a:p>
            <a:pPr lvl="1">
              <a:lnSpc>
                <a:spcPct val="90000"/>
              </a:lnSpc>
            </a:pPr>
            <a:r>
              <a:rPr lang="zh-CN" altLang="zh-CN" dirty="0" smtClean="0"/>
              <a:t>以</a:t>
            </a:r>
            <a:r>
              <a:rPr lang="zh-CN" altLang="zh-CN" dirty="0"/>
              <a:t>对象为核心的软件开发方法</a:t>
            </a:r>
            <a:r>
              <a:rPr lang="zh-CN" altLang="zh-CN" dirty="0" smtClean="0"/>
              <a:t>, 按照</a:t>
            </a:r>
            <a:r>
              <a:rPr lang="zh-CN" altLang="zh-CN" dirty="0"/>
              <a:t>人对客观世界认识的规律和解决问题的方法与</a:t>
            </a:r>
            <a:r>
              <a:rPr lang="zh-CN" altLang="zh-CN" dirty="0" smtClean="0"/>
              <a:t>过程</a:t>
            </a:r>
            <a:r>
              <a:rPr lang="zh-CN" altLang="en-US" dirty="0" smtClean="0"/>
              <a:t>开发软件</a:t>
            </a:r>
            <a:r>
              <a:rPr lang="zh-CN" altLang="zh-CN" dirty="0" smtClean="0"/>
              <a:t>，</a:t>
            </a:r>
            <a:r>
              <a:rPr lang="zh-CN" altLang="en-US" dirty="0" smtClean="0"/>
              <a:t>描述问题空间与实现在结构上一致</a:t>
            </a:r>
            <a:r>
              <a:rPr lang="zh-CN" altLang="zh-CN" b="0" dirty="0" smtClean="0"/>
              <a:t>。</a:t>
            </a:r>
            <a:endParaRPr lang="en-US" altLang="zh-CN" b="0" dirty="0" smtClean="0"/>
          </a:p>
          <a:p>
            <a:pPr lvl="1">
              <a:lnSpc>
                <a:spcPct val="90000"/>
              </a:lnSpc>
            </a:pPr>
            <a:endParaRPr lang="en-US" altLang="zh-CN" b="0" dirty="0"/>
          </a:p>
          <a:p>
            <a:pPr lvl="1">
              <a:lnSpc>
                <a:spcPct val="90000"/>
              </a:lnSpc>
            </a:pPr>
            <a:endParaRPr lang="zh-CN" altLang="zh-CN" b="0" dirty="0"/>
          </a:p>
          <a:p>
            <a:pPr lvl="1">
              <a:lnSpc>
                <a:spcPct val="90000"/>
              </a:lnSpc>
            </a:pPr>
            <a:r>
              <a:rPr lang="zh-CN" altLang="zh-CN" dirty="0">
                <a:solidFill>
                  <a:schemeClr val="tx2"/>
                </a:solidFill>
              </a:rPr>
              <a:t>是把面向对象分析（</a:t>
            </a:r>
            <a:r>
              <a:rPr lang="zh-CN" altLang="zh-CN" dirty="0">
                <a:solidFill>
                  <a:srgbClr val="FF0000"/>
                </a:solidFill>
              </a:rPr>
              <a:t>OOA</a:t>
            </a:r>
            <a:r>
              <a:rPr lang="zh-CN" altLang="zh-CN" dirty="0">
                <a:solidFill>
                  <a:schemeClr val="tx2"/>
                </a:solidFill>
              </a:rPr>
              <a:t>）、面向对象设计（</a:t>
            </a:r>
            <a:r>
              <a:rPr lang="zh-CN" altLang="zh-CN" dirty="0">
                <a:solidFill>
                  <a:srgbClr val="FF0000"/>
                </a:solidFill>
              </a:rPr>
              <a:t>OOD</a:t>
            </a:r>
            <a:r>
              <a:rPr lang="zh-CN" altLang="zh-CN" dirty="0">
                <a:solidFill>
                  <a:schemeClr val="tx2"/>
                </a:solidFill>
              </a:rPr>
              <a:t>）和面向对象程序设计（</a:t>
            </a:r>
            <a:r>
              <a:rPr lang="zh-CN" altLang="zh-CN" dirty="0">
                <a:solidFill>
                  <a:srgbClr val="FF0000"/>
                </a:solidFill>
              </a:rPr>
              <a:t>OOP</a:t>
            </a:r>
            <a:r>
              <a:rPr lang="zh-CN" altLang="zh-CN" dirty="0">
                <a:solidFill>
                  <a:schemeClr val="tx2"/>
                </a:solidFill>
              </a:rPr>
              <a:t>）集成到生存期的相应阶段。</a:t>
            </a:r>
            <a:endParaRPr lang="zh-CN" altLang="zh-CN" dirty="0">
              <a:solidFill>
                <a:srgbClr val="CC0000"/>
              </a:solidFill>
            </a:endParaRPr>
          </a:p>
          <a:p>
            <a:pPr marL="0" indent="0">
              <a:buNone/>
            </a:pPr>
            <a:endParaRPr lang="zh-CN" altLang="en-US"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ox(in)">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315">
                                            <p:txEl>
                                              <p:pRg st="2" end="2"/>
                                            </p:txEl>
                                          </p:spTgt>
                                        </p:tgtEl>
                                        <p:attrNameLst>
                                          <p:attrName>style.visibility</p:attrName>
                                        </p:attrNameLst>
                                      </p:cBhvr>
                                      <p:to>
                                        <p:strVal val="visible"/>
                                      </p:to>
                                    </p:set>
                                    <p:animEffect transition="in" filter="box(in)">
                                      <p:cBhvr>
                                        <p:cTn id="12" dur="500"/>
                                        <p:tgtEl>
                                          <p:spTgt spid="133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315">
                                            <p:txEl>
                                              <p:pRg st="5" end="5"/>
                                            </p:txEl>
                                          </p:spTgt>
                                        </p:tgtEl>
                                        <p:attrNameLst>
                                          <p:attrName>style.visibility</p:attrName>
                                        </p:attrNameLst>
                                      </p:cBhvr>
                                      <p:to>
                                        <p:strVal val="visible"/>
                                      </p:to>
                                    </p:set>
                                    <p:animEffect transition="in" filter="box(in)">
                                      <p:cBhvr>
                                        <p:cTn id="17"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a:spLocks noGrp="1"/>
          </p:cNvSpPr>
          <p:nvPr>
            <p:ph type="dt" sz="half" idx="10"/>
          </p:nvPr>
        </p:nvSpPr>
        <p:spPr/>
        <p:txBody>
          <a:bodyPr/>
          <a:lstStyle/>
          <a:p>
            <a:fld id="{ED24EB2E-0B5C-4402-837D-29F8EBABCAB2}" type="datetime1">
              <a:rPr lang="zh-CN" altLang="en-US"/>
            </a:fld>
            <a:endParaRPr lang="en-US" altLang="zh-CN"/>
          </a:p>
        </p:txBody>
      </p:sp>
      <p:sp>
        <p:nvSpPr>
          <p:cNvPr id="35" name="灯片编号占位符 4"/>
          <p:cNvSpPr>
            <a:spLocks noGrp="1"/>
          </p:cNvSpPr>
          <p:nvPr>
            <p:ph type="sldNum" sz="quarter" idx="11"/>
          </p:nvPr>
        </p:nvSpPr>
        <p:spPr/>
        <p:txBody>
          <a:bodyPr/>
          <a:lstStyle/>
          <a:p>
            <a:fld id="{C6A83D4D-E428-40D1-A74A-DBC246E8C22D}" type="slidenum">
              <a:rPr lang="en-US" altLang="zh-CN"/>
            </a:fld>
            <a:endParaRPr lang="en-US" altLang="zh-CN" dirty="0"/>
          </a:p>
        </p:txBody>
      </p:sp>
      <p:sp>
        <p:nvSpPr>
          <p:cNvPr id="45058" name="Rectangle 2"/>
          <p:cNvSpPr>
            <a:spLocks noGrp="1" noChangeArrowheads="1"/>
          </p:cNvSpPr>
          <p:nvPr>
            <p:ph type="title"/>
          </p:nvPr>
        </p:nvSpPr>
        <p:spPr/>
        <p:txBody>
          <a:bodyPr/>
          <a:lstStyle/>
          <a:p>
            <a:r>
              <a:rPr kumimoji="1" lang="en-US" altLang="zh-CN"/>
              <a:t>9.2</a:t>
            </a:r>
            <a:r>
              <a:rPr kumimoji="1" lang="zh-CN" altLang="en-US"/>
              <a:t>面向对象基本概念</a:t>
            </a:r>
            <a:endParaRPr kumimoji="1" lang="zh-CN" altLang="en-US"/>
          </a:p>
        </p:txBody>
      </p:sp>
      <p:sp>
        <p:nvSpPr>
          <p:cNvPr id="45059" name="Rectangle 3"/>
          <p:cNvSpPr>
            <a:spLocks noChangeArrowheads="1"/>
          </p:cNvSpPr>
          <p:nvPr/>
        </p:nvSpPr>
        <p:spPr bwMode="auto">
          <a:xfrm>
            <a:off x="539750" y="3357563"/>
            <a:ext cx="2663825" cy="431800"/>
          </a:xfrm>
          <a:prstGeom prst="rect">
            <a:avLst/>
          </a:prstGeom>
          <a:solidFill>
            <a:srgbClr val="99CCFF"/>
          </a:solidFill>
          <a:ln w="9525" algn="ctr">
            <a:solidFill>
              <a:schemeClr val="tx1"/>
            </a:solidFill>
            <a:miter lim="800000"/>
          </a:ln>
          <a:effectLst/>
        </p:spPr>
        <p:txBody>
          <a:bodyPr wrap="none" anchor="ctr"/>
          <a:lstStyle/>
          <a:p>
            <a:r>
              <a:rPr lang="zh-CN" altLang="en-US" sz="2000" b="1">
                <a:solidFill>
                  <a:srgbClr val="FF0000"/>
                </a:solidFill>
              </a:rPr>
              <a:t>圆形</a:t>
            </a:r>
            <a:r>
              <a:rPr lang="en-US" altLang="zh-CN" sz="2000" b="1">
                <a:solidFill>
                  <a:srgbClr val="FF0000"/>
                </a:solidFill>
              </a:rPr>
              <a:t>A</a:t>
            </a:r>
            <a:endParaRPr lang="en-US" altLang="zh-CN" sz="2000" b="1">
              <a:solidFill>
                <a:srgbClr val="FF0000"/>
              </a:solidFill>
            </a:endParaRPr>
          </a:p>
        </p:txBody>
      </p:sp>
      <p:sp>
        <p:nvSpPr>
          <p:cNvPr id="45060" name="Rectangle 4"/>
          <p:cNvSpPr>
            <a:spLocks noChangeArrowheads="1"/>
          </p:cNvSpPr>
          <p:nvPr/>
        </p:nvSpPr>
        <p:spPr bwMode="auto">
          <a:xfrm>
            <a:off x="539750" y="3789363"/>
            <a:ext cx="2663825" cy="431800"/>
          </a:xfrm>
          <a:prstGeom prst="rect">
            <a:avLst/>
          </a:prstGeom>
          <a:noFill/>
          <a:ln w="9525">
            <a:solidFill>
              <a:schemeClr val="tx1"/>
            </a:solidFill>
            <a:miter lim="800000"/>
          </a:ln>
          <a:effectLst/>
        </p:spPr>
        <p:txBody>
          <a:bodyPr wrap="none" anchor="ctr"/>
          <a:lstStyle/>
          <a:p>
            <a:pPr algn="l"/>
            <a:r>
              <a:rPr lang="en-US" altLang="zh-CN" sz="2000" b="1"/>
              <a:t>cColor=</a:t>
            </a:r>
            <a:r>
              <a:rPr lang="zh-CN" altLang="en-US" sz="2000" b="1"/>
              <a:t>红色</a:t>
            </a:r>
            <a:endParaRPr lang="zh-CN" altLang="en-US" sz="2000" b="1">
              <a:solidFill>
                <a:srgbClr val="669900"/>
              </a:solidFill>
            </a:endParaRPr>
          </a:p>
        </p:txBody>
      </p:sp>
      <p:sp>
        <p:nvSpPr>
          <p:cNvPr id="45061" name="Rectangle 5"/>
          <p:cNvSpPr>
            <a:spLocks noChangeArrowheads="1"/>
          </p:cNvSpPr>
          <p:nvPr/>
        </p:nvSpPr>
        <p:spPr bwMode="auto">
          <a:xfrm>
            <a:off x="539750" y="4221163"/>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5062" name="Rectangle 6"/>
          <p:cNvSpPr>
            <a:spLocks noChangeArrowheads="1"/>
          </p:cNvSpPr>
          <p:nvPr/>
        </p:nvSpPr>
        <p:spPr bwMode="auto">
          <a:xfrm>
            <a:off x="539750" y="4654550"/>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5063" name="Rectangle 7"/>
          <p:cNvSpPr>
            <a:spLocks noChangeArrowheads="1"/>
          </p:cNvSpPr>
          <p:nvPr/>
        </p:nvSpPr>
        <p:spPr bwMode="auto">
          <a:xfrm>
            <a:off x="539750" y="5086350"/>
            <a:ext cx="2663825" cy="431800"/>
          </a:xfrm>
          <a:prstGeom prst="rect">
            <a:avLst/>
          </a:prstGeom>
          <a:noFill/>
          <a:ln w="9525">
            <a:solidFill>
              <a:schemeClr val="tx1"/>
            </a:solidFill>
            <a:miter lim="800000"/>
          </a:ln>
          <a:effectLst/>
        </p:spPr>
        <p:txBody>
          <a:bodyPr wrap="none" anchor="ctr"/>
          <a:lstStyle/>
          <a:p>
            <a:pPr algn="l"/>
            <a:r>
              <a:rPr lang="en-US" altLang="zh-CN" sz="2000" b="1"/>
              <a:t>nR=2</a:t>
            </a:r>
            <a:endParaRPr lang="en-US" altLang="zh-CN" sz="2000" b="1">
              <a:solidFill>
                <a:srgbClr val="669900"/>
              </a:solidFill>
            </a:endParaRPr>
          </a:p>
        </p:txBody>
      </p:sp>
      <p:sp>
        <p:nvSpPr>
          <p:cNvPr id="45064" name="Rectangle 8"/>
          <p:cNvSpPr>
            <a:spLocks noChangeArrowheads="1"/>
          </p:cNvSpPr>
          <p:nvPr/>
        </p:nvSpPr>
        <p:spPr bwMode="auto">
          <a:xfrm>
            <a:off x="5580063" y="3357563"/>
            <a:ext cx="2663825" cy="431800"/>
          </a:xfrm>
          <a:prstGeom prst="rect">
            <a:avLst/>
          </a:prstGeom>
          <a:solidFill>
            <a:srgbClr val="99CCFF"/>
          </a:solidFill>
          <a:ln w="9525" algn="ctr">
            <a:solidFill>
              <a:schemeClr val="tx1"/>
            </a:solidFill>
            <a:miter lim="800000"/>
          </a:ln>
          <a:effectLst/>
        </p:spPr>
        <p:txBody>
          <a:bodyPr wrap="none" anchor="ctr"/>
          <a:lstStyle/>
          <a:p>
            <a:r>
              <a:rPr lang="zh-CN" altLang="en-US" sz="1800" b="1">
                <a:solidFill>
                  <a:srgbClr val="FF0000"/>
                </a:solidFill>
              </a:rPr>
              <a:t>矩</a:t>
            </a:r>
            <a:r>
              <a:rPr lang="zh-CN" altLang="en-US" sz="2000" b="1">
                <a:solidFill>
                  <a:srgbClr val="FF0000"/>
                </a:solidFill>
              </a:rPr>
              <a:t>形</a:t>
            </a:r>
            <a:r>
              <a:rPr lang="en-US" altLang="zh-CN" sz="2000" b="1">
                <a:solidFill>
                  <a:srgbClr val="FF0000"/>
                </a:solidFill>
              </a:rPr>
              <a:t>B</a:t>
            </a:r>
            <a:endParaRPr lang="en-US" altLang="zh-CN" sz="2000" b="1">
              <a:solidFill>
                <a:srgbClr val="FF0000"/>
              </a:solidFill>
            </a:endParaRPr>
          </a:p>
        </p:txBody>
      </p:sp>
      <p:sp>
        <p:nvSpPr>
          <p:cNvPr id="45065" name="Rectangle 9"/>
          <p:cNvSpPr>
            <a:spLocks noChangeArrowheads="1"/>
          </p:cNvSpPr>
          <p:nvPr/>
        </p:nvSpPr>
        <p:spPr bwMode="auto">
          <a:xfrm>
            <a:off x="5580063" y="3789363"/>
            <a:ext cx="2663825" cy="431800"/>
          </a:xfrm>
          <a:prstGeom prst="rect">
            <a:avLst/>
          </a:prstGeom>
          <a:noFill/>
          <a:ln w="9525">
            <a:solidFill>
              <a:schemeClr val="tx1"/>
            </a:solidFill>
            <a:miter lim="800000"/>
          </a:ln>
          <a:effectLst/>
        </p:spPr>
        <p:txBody>
          <a:bodyPr wrap="none" anchor="ctr"/>
          <a:lstStyle/>
          <a:p>
            <a:pPr algn="l"/>
            <a:r>
              <a:rPr lang="en-US" altLang="zh-CN" sz="2000" b="1"/>
              <a:t>cColor=</a:t>
            </a:r>
            <a:r>
              <a:rPr lang="zh-CN" altLang="en-US" sz="2000" b="1"/>
              <a:t>蓝色</a:t>
            </a:r>
            <a:endParaRPr lang="zh-CN" altLang="en-US" sz="2000" b="1">
              <a:solidFill>
                <a:srgbClr val="669900"/>
              </a:solidFill>
            </a:endParaRPr>
          </a:p>
        </p:txBody>
      </p:sp>
      <p:sp>
        <p:nvSpPr>
          <p:cNvPr id="45066" name="Rectangle 10"/>
          <p:cNvSpPr>
            <a:spLocks noChangeArrowheads="1"/>
          </p:cNvSpPr>
          <p:nvPr/>
        </p:nvSpPr>
        <p:spPr bwMode="auto">
          <a:xfrm>
            <a:off x="5580063" y="4221163"/>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DOUBLE</a:t>
            </a:r>
            <a:r>
              <a:rPr lang="en-US" altLang="zh-CN" sz="2000" b="1">
                <a:solidFill>
                  <a:srgbClr val="FF0000"/>
                </a:solidFill>
              </a:rPr>
              <a:t> </a:t>
            </a:r>
            <a:r>
              <a:rPr lang="en-US" altLang="zh-CN" sz="1800" b="1"/>
              <a:t>CalArea()</a:t>
            </a:r>
            <a:endParaRPr lang="en-US" altLang="zh-CN" sz="1800" b="1"/>
          </a:p>
        </p:txBody>
      </p:sp>
      <p:sp>
        <p:nvSpPr>
          <p:cNvPr id="45067" name="Rectangle 11"/>
          <p:cNvSpPr>
            <a:spLocks noChangeArrowheads="1"/>
          </p:cNvSpPr>
          <p:nvPr/>
        </p:nvSpPr>
        <p:spPr bwMode="auto">
          <a:xfrm>
            <a:off x="5580063" y="4654550"/>
            <a:ext cx="2663825" cy="431800"/>
          </a:xfrm>
          <a:prstGeom prst="rect">
            <a:avLst/>
          </a:prstGeom>
          <a:solidFill>
            <a:srgbClr val="CCFFFF"/>
          </a:solidFill>
          <a:ln w="9525">
            <a:solidFill>
              <a:schemeClr val="tx1"/>
            </a:solidFill>
            <a:miter lim="800000"/>
          </a:ln>
          <a:effectLst/>
        </p:spPr>
        <p:txBody>
          <a:bodyPr wrap="none" anchor="ctr"/>
          <a:lstStyle/>
          <a:p>
            <a:pPr algn="l"/>
            <a:r>
              <a:rPr lang="en-US" altLang="zh-CN" sz="2000" b="1">
                <a:solidFill>
                  <a:srgbClr val="0000FF"/>
                </a:solidFill>
              </a:rPr>
              <a:t>VOID</a:t>
            </a:r>
            <a:r>
              <a:rPr lang="en-US" altLang="zh-CN" sz="2000" b="1">
                <a:solidFill>
                  <a:srgbClr val="FF0000"/>
                </a:solidFill>
              </a:rPr>
              <a:t> </a:t>
            </a:r>
            <a:r>
              <a:rPr lang="en-US" altLang="zh-CN" sz="2000" b="1"/>
              <a:t>Draw</a:t>
            </a:r>
            <a:r>
              <a:rPr lang="en-US" altLang="zh-CN" sz="1800" b="1"/>
              <a:t>()</a:t>
            </a:r>
            <a:endParaRPr lang="en-US" altLang="zh-CN" sz="1800" b="1"/>
          </a:p>
        </p:txBody>
      </p:sp>
      <p:sp>
        <p:nvSpPr>
          <p:cNvPr id="45068" name="Rectangle 12"/>
          <p:cNvSpPr>
            <a:spLocks noChangeArrowheads="1"/>
          </p:cNvSpPr>
          <p:nvPr/>
        </p:nvSpPr>
        <p:spPr bwMode="auto">
          <a:xfrm>
            <a:off x="5580063" y="5086350"/>
            <a:ext cx="2663825" cy="431800"/>
          </a:xfrm>
          <a:prstGeom prst="rect">
            <a:avLst/>
          </a:prstGeom>
          <a:noFill/>
          <a:ln w="9525">
            <a:solidFill>
              <a:schemeClr val="tx1"/>
            </a:solidFill>
            <a:miter lim="800000"/>
          </a:ln>
          <a:effectLst/>
        </p:spPr>
        <p:txBody>
          <a:bodyPr wrap="none" anchor="ctr"/>
          <a:lstStyle/>
          <a:p>
            <a:pPr algn="l"/>
            <a:r>
              <a:rPr lang="en-US" altLang="zh-CN" sz="2000" b="1"/>
              <a:t>nL=4</a:t>
            </a:r>
            <a:endParaRPr lang="en-US" altLang="zh-CN" sz="2000" b="1">
              <a:solidFill>
                <a:srgbClr val="669900"/>
              </a:solidFill>
            </a:endParaRPr>
          </a:p>
        </p:txBody>
      </p:sp>
      <p:sp>
        <p:nvSpPr>
          <p:cNvPr id="45069" name="Rectangle 13"/>
          <p:cNvSpPr>
            <a:spLocks noChangeArrowheads="1"/>
          </p:cNvSpPr>
          <p:nvPr/>
        </p:nvSpPr>
        <p:spPr bwMode="auto">
          <a:xfrm>
            <a:off x="5580063" y="5516563"/>
            <a:ext cx="2663825" cy="431800"/>
          </a:xfrm>
          <a:prstGeom prst="rect">
            <a:avLst/>
          </a:prstGeom>
          <a:noFill/>
          <a:ln w="9525">
            <a:solidFill>
              <a:schemeClr val="tx1"/>
            </a:solidFill>
            <a:miter lim="800000"/>
          </a:ln>
          <a:effectLst/>
        </p:spPr>
        <p:txBody>
          <a:bodyPr wrap="none" anchor="ctr"/>
          <a:lstStyle/>
          <a:p>
            <a:pPr algn="l"/>
            <a:r>
              <a:rPr lang="en-US" altLang="zh-CN" sz="2000" b="1"/>
              <a:t>nW=5</a:t>
            </a:r>
            <a:endParaRPr lang="en-US" altLang="zh-CN" sz="2000" b="1">
              <a:solidFill>
                <a:srgbClr val="669900"/>
              </a:solidFill>
            </a:endParaRPr>
          </a:p>
        </p:txBody>
      </p:sp>
      <p:sp>
        <p:nvSpPr>
          <p:cNvPr id="45070" name="Rectangle 14"/>
          <p:cNvSpPr>
            <a:spLocks noChangeArrowheads="1"/>
          </p:cNvSpPr>
          <p:nvPr/>
        </p:nvSpPr>
        <p:spPr bwMode="auto">
          <a:xfrm>
            <a:off x="611188" y="2060575"/>
            <a:ext cx="2663825" cy="431800"/>
          </a:xfrm>
          <a:prstGeom prst="rect">
            <a:avLst/>
          </a:prstGeom>
          <a:solidFill>
            <a:srgbClr val="FFFF99"/>
          </a:solidFill>
          <a:ln w="9525" algn="ctr">
            <a:solidFill>
              <a:schemeClr val="tx1"/>
            </a:solidFill>
            <a:miter lim="800000"/>
          </a:ln>
          <a:effectLst/>
        </p:spPr>
        <p:txBody>
          <a:bodyPr wrap="none" anchor="ctr"/>
          <a:lstStyle/>
          <a:p>
            <a:r>
              <a:rPr lang="zh-CN" altLang="en-US" sz="2000" b="1">
                <a:solidFill>
                  <a:srgbClr val="FF0000"/>
                </a:solidFill>
              </a:rPr>
              <a:t>圆形类</a:t>
            </a:r>
            <a:r>
              <a:rPr lang="en-US" altLang="zh-CN" sz="2000" b="1">
                <a:solidFill>
                  <a:srgbClr val="FF0000"/>
                </a:solidFill>
              </a:rPr>
              <a:t>C</a:t>
            </a:r>
            <a:r>
              <a:rPr lang="en-US" altLang="en-US" sz="2000" b="1">
                <a:solidFill>
                  <a:srgbClr val="FF0000"/>
                </a:solidFill>
              </a:rPr>
              <a:t>ircul</a:t>
            </a:r>
            <a:endParaRPr lang="en-US" altLang="zh-CN" sz="2000" b="1">
              <a:solidFill>
                <a:srgbClr val="FF0000"/>
              </a:solidFill>
            </a:endParaRPr>
          </a:p>
        </p:txBody>
      </p:sp>
      <p:sp>
        <p:nvSpPr>
          <p:cNvPr id="45071" name="Rectangle 15"/>
          <p:cNvSpPr>
            <a:spLocks noChangeArrowheads="1"/>
          </p:cNvSpPr>
          <p:nvPr/>
        </p:nvSpPr>
        <p:spPr bwMode="auto">
          <a:xfrm>
            <a:off x="5437188" y="2058988"/>
            <a:ext cx="2663825" cy="431800"/>
          </a:xfrm>
          <a:prstGeom prst="rect">
            <a:avLst/>
          </a:prstGeom>
          <a:solidFill>
            <a:srgbClr val="FFFF99"/>
          </a:solidFill>
          <a:ln w="9525" algn="ctr">
            <a:solidFill>
              <a:schemeClr val="tx1"/>
            </a:solidFill>
            <a:miter lim="800000"/>
          </a:ln>
          <a:effectLst/>
        </p:spPr>
        <p:txBody>
          <a:bodyPr wrap="none" anchor="ctr"/>
          <a:lstStyle/>
          <a:p>
            <a:r>
              <a:rPr lang="zh-CN" altLang="en-US" sz="2000" b="1">
                <a:solidFill>
                  <a:srgbClr val="FF0000"/>
                </a:solidFill>
              </a:rPr>
              <a:t>矩形类</a:t>
            </a:r>
            <a:r>
              <a:rPr lang="en-US" altLang="zh-CN" sz="2000" b="1">
                <a:solidFill>
                  <a:srgbClr val="FF0000"/>
                </a:solidFill>
              </a:rPr>
              <a:t>Rectangle</a:t>
            </a:r>
            <a:endParaRPr lang="en-US" altLang="zh-CN" sz="2000" b="1">
              <a:solidFill>
                <a:srgbClr val="FF0000"/>
              </a:solidFill>
            </a:endParaRPr>
          </a:p>
        </p:txBody>
      </p:sp>
      <p:sp>
        <p:nvSpPr>
          <p:cNvPr id="45072" name="Rectangle 16"/>
          <p:cNvSpPr>
            <a:spLocks noChangeArrowheads="1"/>
          </p:cNvSpPr>
          <p:nvPr/>
        </p:nvSpPr>
        <p:spPr bwMode="auto">
          <a:xfrm>
            <a:off x="2987675" y="981075"/>
            <a:ext cx="2663825" cy="431800"/>
          </a:xfrm>
          <a:prstGeom prst="rect">
            <a:avLst/>
          </a:prstGeom>
          <a:solidFill>
            <a:srgbClr val="FFFF99"/>
          </a:solidFill>
          <a:ln w="9525">
            <a:solidFill>
              <a:schemeClr val="tx1"/>
            </a:solidFill>
            <a:miter lim="800000"/>
          </a:ln>
          <a:effectLst/>
        </p:spPr>
        <p:txBody>
          <a:bodyPr wrap="none" anchor="ctr"/>
          <a:lstStyle/>
          <a:p>
            <a:r>
              <a:rPr lang="zh-CN" altLang="en-US" sz="2000" b="1">
                <a:solidFill>
                  <a:srgbClr val="FF0000"/>
                </a:solidFill>
              </a:rPr>
              <a:t>图形类</a:t>
            </a:r>
            <a:r>
              <a:rPr lang="en-US" altLang="zh-CN" sz="2000" b="1">
                <a:solidFill>
                  <a:srgbClr val="FF0000"/>
                </a:solidFill>
              </a:rPr>
              <a:t>Graphic</a:t>
            </a:r>
            <a:endParaRPr lang="en-US" altLang="zh-CN" sz="2000" b="1">
              <a:solidFill>
                <a:srgbClr val="FF0000"/>
              </a:solidFill>
            </a:endParaRPr>
          </a:p>
        </p:txBody>
      </p:sp>
      <p:cxnSp>
        <p:nvCxnSpPr>
          <p:cNvPr id="45073" name="AutoShape 17"/>
          <p:cNvCxnSpPr>
            <a:cxnSpLocks noChangeShapeType="1"/>
            <a:stCxn id="45072" idx="2"/>
            <a:endCxn id="45070" idx="0"/>
          </p:cNvCxnSpPr>
          <p:nvPr/>
        </p:nvCxnSpPr>
        <p:spPr bwMode="auto">
          <a:xfrm rot="5400000">
            <a:off x="2807494" y="548481"/>
            <a:ext cx="647700" cy="2376488"/>
          </a:xfrm>
          <a:prstGeom prst="bentConnector3">
            <a:avLst>
              <a:gd name="adj1" fmla="val 50000"/>
            </a:avLst>
          </a:prstGeom>
          <a:noFill/>
          <a:ln w="60325">
            <a:solidFill>
              <a:srgbClr val="CC0000"/>
            </a:solidFill>
            <a:miter lim="800000"/>
            <a:tailEnd type="triangle" w="med" len="med"/>
          </a:ln>
          <a:effectLst/>
        </p:spPr>
      </p:cxnSp>
      <p:cxnSp>
        <p:nvCxnSpPr>
          <p:cNvPr id="45074" name="AutoShape 18"/>
          <p:cNvCxnSpPr>
            <a:cxnSpLocks noChangeShapeType="1"/>
            <a:stCxn id="45072" idx="2"/>
            <a:endCxn id="45071" idx="0"/>
          </p:cNvCxnSpPr>
          <p:nvPr/>
        </p:nvCxnSpPr>
        <p:spPr bwMode="auto">
          <a:xfrm rot="16200000" flipH="1">
            <a:off x="5221287" y="511176"/>
            <a:ext cx="646113" cy="2449512"/>
          </a:xfrm>
          <a:prstGeom prst="bentConnector3">
            <a:avLst>
              <a:gd name="adj1" fmla="val 49875"/>
            </a:avLst>
          </a:prstGeom>
          <a:noFill/>
          <a:ln w="60325">
            <a:solidFill>
              <a:srgbClr val="CC0000"/>
            </a:solidFill>
            <a:miter lim="800000"/>
            <a:tailEnd type="triangle" w="med" len="med"/>
          </a:ln>
          <a:effectLst/>
        </p:spPr>
      </p:cxnSp>
      <p:sp>
        <p:nvSpPr>
          <p:cNvPr id="45075" name="AutoShape 19"/>
          <p:cNvSpPr>
            <a:spLocks noChangeArrowheads="1"/>
          </p:cNvSpPr>
          <p:nvPr/>
        </p:nvSpPr>
        <p:spPr bwMode="auto">
          <a:xfrm>
            <a:off x="1692275" y="2636838"/>
            <a:ext cx="431800" cy="576262"/>
          </a:xfrm>
          <a:prstGeom prst="downArrow">
            <a:avLst>
              <a:gd name="adj1" fmla="val 50000"/>
              <a:gd name="adj2" fmla="val 33364"/>
            </a:avLst>
          </a:prstGeom>
          <a:solidFill>
            <a:schemeClr val="accent1"/>
          </a:solidFill>
          <a:ln w="9525">
            <a:solidFill>
              <a:schemeClr val="tx1"/>
            </a:solidFill>
            <a:miter lim="800000"/>
          </a:ln>
          <a:effectLst/>
        </p:spPr>
        <p:txBody>
          <a:bodyPr vert="eaVert" wrap="none" anchor="ctr"/>
          <a:lstStyle/>
          <a:p>
            <a:endParaRPr lang="zh-CN" altLang="en-US"/>
          </a:p>
        </p:txBody>
      </p:sp>
      <p:sp>
        <p:nvSpPr>
          <p:cNvPr id="45076" name="AutoShape 20"/>
          <p:cNvSpPr>
            <a:spLocks noChangeArrowheads="1"/>
          </p:cNvSpPr>
          <p:nvPr/>
        </p:nvSpPr>
        <p:spPr bwMode="auto">
          <a:xfrm>
            <a:off x="6588125" y="2636838"/>
            <a:ext cx="431800" cy="576262"/>
          </a:xfrm>
          <a:prstGeom prst="downArrow">
            <a:avLst>
              <a:gd name="adj1" fmla="val 50000"/>
              <a:gd name="adj2" fmla="val 33364"/>
            </a:avLst>
          </a:prstGeom>
          <a:solidFill>
            <a:schemeClr val="accent1"/>
          </a:solidFill>
          <a:ln w="9525">
            <a:solidFill>
              <a:schemeClr val="tx1"/>
            </a:solidFill>
            <a:miter lim="800000"/>
          </a:ln>
          <a:effectLst/>
        </p:spPr>
        <p:txBody>
          <a:bodyPr vert="eaVert" wrap="none" anchor="ctr"/>
          <a:lstStyle/>
          <a:p>
            <a:endParaRPr lang="zh-CN" altLang="en-US"/>
          </a:p>
        </p:txBody>
      </p:sp>
      <p:sp>
        <p:nvSpPr>
          <p:cNvPr id="45077" name="Oval 21"/>
          <p:cNvSpPr>
            <a:spLocks noChangeArrowheads="1"/>
          </p:cNvSpPr>
          <p:nvPr/>
        </p:nvSpPr>
        <p:spPr bwMode="auto">
          <a:xfrm>
            <a:off x="3563938" y="5445125"/>
            <a:ext cx="647700" cy="576263"/>
          </a:xfrm>
          <a:prstGeom prst="ellipse">
            <a:avLst/>
          </a:prstGeom>
          <a:solidFill>
            <a:srgbClr val="FF0000"/>
          </a:solidFill>
          <a:ln w="9525">
            <a:solidFill>
              <a:schemeClr val="tx1"/>
            </a:solidFill>
            <a:round/>
          </a:ln>
          <a:effectLst/>
        </p:spPr>
        <p:txBody>
          <a:bodyPr wrap="none" anchor="ctr"/>
          <a:lstStyle/>
          <a:p>
            <a:endParaRPr lang="zh-CN" altLang="en-US"/>
          </a:p>
        </p:txBody>
      </p:sp>
      <p:sp>
        <p:nvSpPr>
          <p:cNvPr id="45078" name="Rectangle 22"/>
          <p:cNvSpPr>
            <a:spLocks noChangeArrowheads="1"/>
          </p:cNvSpPr>
          <p:nvPr/>
        </p:nvSpPr>
        <p:spPr bwMode="auto">
          <a:xfrm>
            <a:off x="4572000" y="5516563"/>
            <a:ext cx="647700" cy="503237"/>
          </a:xfrm>
          <a:prstGeom prst="rect">
            <a:avLst/>
          </a:prstGeom>
          <a:solidFill>
            <a:srgbClr val="0000FF"/>
          </a:solidFill>
          <a:ln w="9525">
            <a:solidFill>
              <a:schemeClr val="tx1"/>
            </a:solidFill>
            <a:miter lim="800000"/>
          </a:ln>
          <a:effectLst/>
        </p:spPr>
        <p:txBody>
          <a:bodyPr wrap="none" anchor="ctr"/>
          <a:lstStyle/>
          <a:p>
            <a:endParaRPr lang="zh-CN" altLang="en-US"/>
          </a:p>
        </p:txBody>
      </p:sp>
      <p:sp>
        <p:nvSpPr>
          <p:cNvPr id="45079" name="Rectangle 23"/>
          <p:cNvSpPr>
            <a:spLocks noChangeArrowheads="1"/>
          </p:cNvSpPr>
          <p:nvPr/>
        </p:nvSpPr>
        <p:spPr bwMode="auto">
          <a:xfrm>
            <a:off x="323850" y="6092825"/>
            <a:ext cx="8439150" cy="485775"/>
          </a:xfrm>
          <a:prstGeom prst="rect">
            <a:avLst/>
          </a:prstGeom>
          <a:solidFill>
            <a:srgbClr val="FF0000"/>
          </a:solidFill>
          <a:ln w="9525" algn="ctr">
            <a:solidFill>
              <a:schemeClr val="tx1"/>
            </a:solidFill>
            <a:miter lim="800000"/>
          </a:ln>
          <a:effectLst/>
        </p:spPr>
        <p:txBody>
          <a:bodyPr wrap="none" anchor="ctr"/>
          <a:lstStyle/>
          <a:p>
            <a:r>
              <a:rPr lang="zh-CN" altLang="en-US" sz="2400" b="1" dirty="0">
                <a:solidFill>
                  <a:schemeClr val="bg1"/>
                </a:solidFill>
                <a:latin typeface="黑体" panose="02010609060101010101" charset="-122"/>
                <a:ea typeface="黑体" panose="02010609060101010101" charset="-122"/>
              </a:rPr>
              <a:t>多态性（</a:t>
            </a:r>
            <a:r>
              <a:rPr lang="en-US" altLang="en-US" sz="2400" b="1" dirty="0">
                <a:solidFill>
                  <a:schemeClr val="bg1"/>
                </a:solidFill>
                <a:latin typeface="黑体" panose="02010609060101010101" charset="-122"/>
                <a:ea typeface="黑体" panose="02010609060101010101" charset="-122"/>
              </a:rPr>
              <a:t>polymorphism</a:t>
            </a:r>
            <a:r>
              <a:rPr lang="zh-CN" altLang="en-US" sz="2400" b="1" dirty="0">
                <a:solidFill>
                  <a:schemeClr val="bg1"/>
                </a:solidFill>
                <a:latin typeface="黑体" panose="02010609060101010101" charset="-122"/>
                <a:ea typeface="黑体" panose="02010609060101010101" charset="-122"/>
              </a:rPr>
              <a:t>）</a:t>
            </a:r>
            <a:r>
              <a:rPr lang="zh-CN" altLang="en-US" sz="2400" b="1" dirty="0" smtClean="0">
                <a:solidFill>
                  <a:schemeClr val="bg1"/>
                </a:solidFill>
                <a:latin typeface="黑体" panose="02010609060101010101" charset="-122"/>
                <a:ea typeface="黑体" panose="02010609060101010101" charset="-122"/>
              </a:rPr>
              <a:t>：根据</a:t>
            </a:r>
            <a:r>
              <a:rPr lang="zh-CN" altLang="en-US" sz="2400" b="1" dirty="0">
                <a:solidFill>
                  <a:schemeClr val="bg1"/>
                </a:solidFill>
                <a:latin typeface="黑体" panose="02010609060101010101" charset="-122"/>
                <a:ea typeface="黑体" panose="02010609060101010101" charset="-122"/>
              </a:rPr>
              <a:t>运行时对象的类型确定操作</a:t>
            </a:r>
            <a:endParaRPr lang="zh-CN" altLang="en-US" sz="2400" b="1" dirty="0">
              <a:solidFill>
                <a:schemeClr val="bg1"/>
              </a:solidFill>
              <a:latin typeface="黑体" panose="02010609060101010101" charset="-122"/>
              <a:ea typeface="黑体" panose="02010609060101010101" charset="-122"/>
            </a:endParaRPr>
          </a:p>
        </p:txBody>
      </p:sp>
      <p:sp>
        <p:nvSpPr>
          <p:cNvPr id="45080" name="Rectangle 24"/>
          <p:cNvSpPr>
            <a:spLocks noChangeArrowheads="1"/>
          </p:cNvSpPr>
          <p:nvPr/>
        </p:nvSpPr>
        <p:spPr bwMode="auto">
          <a:xfrm>
            <a:off x="468313" y="1268413"/>
            <a:ext cx="3341687" cy="457200"/>
          </a:xfrm>
          <a:prstGeom prst="rect">
            <a:avLst/>
          </a:prstGeom>
          <a:noFill/>
          <a:ln w="9525" algn="ctr">
            <a:noFill/>
            <a:miter lim="800000"/>
          </a:ln>
          <a:effectLst/>
        </p:spPr>
        <p:txBody>
          <a:bodyPr wrap="none">
            <a:spAutoFit/>
          </a:bodyPr>
          <a:lstStyle/>
          <a:p>
            <a:pPr algn="l"/>
            <a:r>
              <a:rPr lang="zh-CN" altLang="en-US" sz="2400" b="1">
                <a:solidFill>
                  <a:srgbClr val="0000FF"/>
                </a:solidFill>
              </a:rPr>
              <a:t>继承性（</a:t>
            </a:r>
            <a:r>
              <a:rPr lang="en-US" altLang="zh-CN" sz="2400" b="1">
                <a:solidFill>
                  <a:srgbClr val="0000FF"/>
                </a:solidFill>
              </a:rPr>
              <a:t>inheritance</a:t>
            </a:r>
            <a:r>
              <a:rPr lang="zh-CN" altLang="en-US" sz="2400" b="1">
                <a:solidFill>
                  <a:srgbClr val="0000FF"/>
                </a:solidFill>
              </a:rPr>
              <a:t>）</a:t>
            </a:r>
            <a:endParaRPr lang="zh-CN" altLang="en-US" sz="2400" b="1">
              <a:solidFill>
                <a:srgbClr val="0000FF"/>
              </a:solidFill>
            </a:endParaRPr>
          </a:p>
        </p:txBody>
      </p:sp>
      <p:sp>
        <p:nvSpPr>
          <p:cNvPr id="45081" name="Rectangle 25"/>
          <p:cNvSpPr>
            <a:spLocks noChangeArrowheads="1"/>
          </p:cNvSpPr>
          <p:nvPr/>
        </p:nvSpPr>
        <p:spPr bwMode="auto">
          <a:xfrm>
            <a:off x="3563938" y="3357563"/>
            <a:ext cx="1655762" cy="431800"/>
          </a:xfrm>
          <a:prstGeom prst="rect">
            <a:avLst/>
          </a:prstGeom>
          <a:solidFill>
            <a:srgbClr val="FF0000"/>
          </a:solidFill>
          <a:ln w="9525" algn="ctr">
            <a:solidFill>
              <a:schemeClr val="tx1"/>
            </a:solidFill>
            <a:miter lim="800000"/>
          </a:ln>
          <a:effectLst/>
        </p:spPr>
        <p:txBody>
          <a:bodyPr wrap="none" anchor="ctr"/>
          <a:lstStyle/>
          <a:p>
            <a:r>
              <a:rPr lang="zh-CN" altLang="en-US" sz="1800" b="1">
                <a:solidFill>
                  <a:schemeClr val="bg1"/>
                </a:solidFill>
              </a:rPr>
              <a:t>图形指针</a:t>
            </a:r>
            <a:r>
              <a:rPr lang="en-US" altLang="zh-CN" sz="1800" b="1">
                <a:solidFill>
                  <a:schemeClr val="bg1"/>
                </a:solidFill>
              </a:rPr>
              <a:t>pG</a:t>
            </a:r>
            <a:endParaRPr lang="en-US" altLang="zh-CN" sz="1800" b="1">
              <a:solidFill>
                <a:schemeClr val="bg1"/>
              </a:solidFill>
            </a:endParaRPr>
          </a:p>
        </p:txBody>
      </p:sp>
      <p:sp>
        <p:nvSpPr>
          <p:cNvPr id="45082" name="AutoShape 26"/>
          <p:cNvSpPr>
            <a:spLocks noChangeArrowheads="1"/>
          </p:cNvSpPr>
          <p:nvPr/>
        </p:nvSpPr>
        <p:spPr bwMode="auto">
          <a:xfrm>
            <a:off x="4102100" y="1484313"/>
            <a:ext cx="431800" cy="1873250"/>
          </a:xfrm>
          <a:prstGeom prst="downArrow">
            <a:avLst>
              <a:gd name="adj1" fmla="val 50000"/>
              <a:gd name="adj2" fmla="val 108456"/>
            </a:avLst>
          </a:prstGeom>
          <a:solidFill>
            <a:schemeClr val="accent1"/>
          </a:solidFill>
          <a:ln w="9525">
            <a:solidFill>
              <a:schemeClr val="tx1"/>
            </a:solidFill>
            <a:miter lim="800000"/>
          </a:ln>
          <a:effectLst/>
        </p:spPr>
        <p:txBody>
          <a:bodyPr vert="eaVert" wrap="none" anchor="ctr"/>
          <a:lstStyle/>
          <a:p>
            <a:endParaRPr lang="zh-CN" altLang="en-US"/>
          </a:p>
        </p:txBody>
      </p:sp>
      <p:sp>
        <p:nvSpPr>
          <p:cNvPr id="45083" name="Rectangle 27"/>
          <p:cNvSpPr>
            <a:spLocks noChangeArrowheads="1"/>
          </p:cNvSpPr>
          <p:nvPr/>
        </p:nvSpPr>
        <p:spPr bwMode="auto">
          <a:xfrm>
            <a:off x="3352800" y="3933825"/>
            <a:ext cx="1092200" cy="366713"/>
          </a:xfrm>
          <a:prstGeom prst="rect">
            <a:avLst/>
          </a:prstGeom>
          <a:noFill/>
          <a:ln w="9525">
            <a:noFill/>
            <a:miter lim="800000"/>
          </a:ln>
          <a:effectLst/>
        </p:spPr>
        <p:txBody>
          <a:bodyPr wrap="none">
            <a:spAutoFit/>
          </a:bodyPr>
          <a:lstStyle/>
          <a:p>
            <a:pPr algn="l"/>
            <a:r>
              <a:rPr lang="en-US" altLang="zh-CN" sz="1800" b="1">
                <a:solidFill>
                  <a:srgbClr val="FF0000"/>
                </a:solidFill>
              </a:rPr>
              <a:t>pG = &amp;A</a:t>
            </a:r>
            <a:endParaRPr lang="en-US" altLang="zh-CN" sz="1800" b="1">
              <a:solidFill>
                <a:srgbClr val="FF0000"/>
              </a:solidFill>
            </a:endParaRPr>
          </a:p>
        </p:txBody>
      </p:sp>
      <p:sp>
        <p:nvSpPr>
          <p:cNvPr id="45084" name="Rectangle 28"/>
          <p:cNvSpPr>
            <a:spLocks noChangeArrowheads="1"/>
          </p:cNvSpPr>
          <p:nvPr/>
        </p:nvSpPr>
        <p:spPr bwMode="auto">
          <a:xfrm>
            <a:off x="4360863" y="3933825"/>
            <a:ext cx="1092200" cy="366713"/>
          </a:xfrm>
          <a:prstGeom prst="rect">
            <a:avLst/>
          </a:prstGeom>
          <a:noFill/>
          <a:ln w="9525">
            <a:noFill/>
            <a:miter lim="800000"/>
          </a:ln>
          <a:effectLst/>
        </p:spPr>
        <p:txBody>
          <a:bodyPr wrap="none">
            <a:spAutoFit/>
          </a:bodyPr>
          <a:lstStyle/>
          <a:p>
            <a:pPr algn="l"/>
            <a:r>
              <a:rPr lang="en-US" altLang="zh-CN" sz="1800" b="1">
                <a:solidFill>
                  <a:srgbClr val="FF0000"/>
                </a:solidFill>
              </a:rPr>
              <a:t>pG = &amp;B</a:t>
            </a:r>
            <a:endParaRPr lang="en-US" altLang="zh-CN" sz="1800" b="1">
              <a:solidFill>
                <a:srgbClr val="FF0000"/>
              </a:solidFill>
            </a:endParaRPr>
          </a:p>
        </p:txBody>
      </p:sp>
      <p:sp>
        <p:nvSpPr>
          <p:cNvPr id="45085" name="Rectangle 29"/>
          <p:cNvSpPr>
            <a:spLocks noChangeArrowheads="1"/>
          </p:cNvSpPr>
          <p:nvPr/>
        </p:nvSpPr>
        <p:spPr bwMode="auto">
          <a:xfrm>
            <a:off x="3779838" y="4652963"/>
            <a:ext cx="1422400" cy="366712"/>
          </a:xfrm>
          <a:prstGeom prst="rect">
            <a:avLst/>
          </a:prstGeom>
          <a:noFill/>
          <a:ln w="9525">
            <a:noFill/>
            <a:miter lim="800000"/>
          </a:ln>
          <a:effectLst/>
        </p:spPr>
        <p:txBody>
          <a:bodyPr wrap="none">
            <a:spAutoFit/>
          </a:bodyPr>
          <a:lstStyle/>
          <a:p>
            <a:pPr algn="l"/>
            <a:r>
              <a:rPr lang="en-US" altLang="zh-CN" sz="1800" b="1">
                <a:solidFill>
                  <a:srgbClr val="FF0000"/>
                </a:solidFill>
              </a:rPr>
              <a:t>pG-&gt;Draw()</a:t>
            </a:r>
            <a:endParaRPr lang="en-US" altLang="zh-CN" sz="1800" b="1">
              <a:solidFill>
                <a:srgbClr val="FF0000"/>
              </a:solidFill>
            </a:endParaRPr>
          </a:p>
        </p:txBody>
      </p:sp>
      <p:cxnSp>
        <p:nvCxnSpPr>
          <p:cNvPr id="45086" name="AutoShape 30"/>
          <p:cNvCxnSpPr>
            <a:cxnSpLocks noChangeShapeType="1"/>
            <a:stCxn id="45083" idx="2"/>
            <a:endCxn id="45085" idx="0"/>
          </p:cNvCxnSpPr>
          <p:nvPr/>
        </p:nvCxnSpPr>
        <p:spPr bwMode="auto">
          <a:xfrm>
            <a:off x="3898900" y="4300538"/>
            <a:ext cx="592138" cy="352425"/>
          </a:xfrm>
          <a:prstGeom prst="straightConnector1">
            <a:avLst/>
          </a:prstGeom>
          <a:noFill/>
          <a:ln w="38100">
            <a:solidFill>
              <a:srgbClr val="FF0000"/>
            </a:solidFill>
            <a:round/>
            <a:tailEnd type="triangle" w="med" len="med"/>
          </a:ln>
          <a:effectLst/>
        </p:spPr>
      </p:cxnSp>
      <p:cxnSp>
        <p:nvCxnSpPr>
          <p:cNvPr id="45087" name="AutoShape 31"/>
          <p:cNvCxnSpPr>
            <a:cxnSpLocks noChangeShapeType="1"/>
            <a:stCxn id="45085" idx="2"/>
            <a:endCxn id="45077" idx="0"/>
          </p:cNvCxnSpPr>
          <p:nvPr/>
        </p:nvCxnSpPr>
        <p:spPr bwMode="auto">
          <a:xfrm flipH="1">
            <a:off x="3887788" y="5019675"/>
            <a:ext cx="603250" cy="425450"/>
          </a:xfrm>
          <a:prstGeom prst="straightConnector1">
            <a:avLst/>
          </a:prstGeom>
          <a:noFill/>
          <a:ln w="38100">
            <a:solidFill>
              <a:srgbClr val="FF0000"/>
            </a:solidFill>
            <a:round/>
            <a:tailEnd type="triangle" w="med" len="med"/>
          </a:ln>
          <a:effectLst/>
        </p:spPr>
      </p:cxnSp>
      <p:cxnSp>
        <p:nvCxnSpPr>
          <p:cNvPr id="45088" name="AutoShape 32"/>
          <p:cNvCxnSpPr>
            <a:cxnSpLocks noChangeShapeType="1"/>
            <a:stCxn id="45084" idx="2"/>
            <a:endCxn id="45085" idx="0"/>
          </p:cNvCxnSpPr>
          <p:nvPr/>
        </p:nvCxnSpPr>
        <p:spPr bwMode="auto">
          <a:xfrm flipH="1">
            <a:off x="4491038" y="4300538"/>
            <a:ext cx="415925" cy="352425"/>
          </a:xfrm>
          <a:prstGeom prst="straightConnector1">
            <a:avLst/>
          </a:prstGeom>
          <a:noFill/>
          <a:ln w="38100">
            <a:solidFill>
              <a:srgbClr val="0000FF"/>
            </a:solidFill>
            <a:round/>
            <a:tailEnd type="triangle" w="med" len="med"/>
          </a:ln>
          <a:effectLst/>
        </p:spPr>
      </p:cxnSp>
      <p:cxnSp>
        <p:nvCxnSpPr>
          <p:cNvPr id="45089" name="AutoShape 33"/>
          <p:cNvCxnSpPr>
            <a:cxnSpLocks noChangeShapeType="1"/>
            <a:stCxn id="45085" idx="2"/>
            <a:endCxn id="45078" idx="0"/>
          </p:cNvCxnSpPr>
          <p:nvPr/>
        </p:nvCxnSpPr>
        <p:spPr bwMode="auto">
          <a:xfrm>
            <a:off x="4491038" y="5019675"/>
            <a:ext cx="404812" cy="496888"/>
          </a:xfrm>
          <a:prstGeom prst="straightConnector1">
            <a:avLst/>
          </a:prstGeom>
          <a:noFill/>
          <a:ln w="38100">
            <a:solidFill>
              <a:srgbClr val="0000FF"/>
            </a:solidFill>
            <a:rou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082"/>
                                        </p:tgtEl>
                                        <p:attrNameLst>
                                          <p:attrName>style.visibility</p:attrName>
                                        </p:attrNameLst>
                                      </p:cBhvr>
                                      <p:to>
                                        <p:strVal val="visible"/>
                                      </p:to>
                                    </p:set>
                                    <p:animEffect transition="in" filter="strips(downRight)">
                                      <p:cBhvr>
                                        <p:cTn id="7" dur="500"/>
                                        <p:tgtEl>
                                          <p:spTgt spid="450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5081"/>
                                        </p:tgtEl>
                                        <p:attrNameLst>
                                          <p:attrName>style.visibility</p:attrName>
                                        </p:attrNameLst>
                                      </p:cBhvr>
                                      <p:to>
                                        <p:strVal val="visible"/>
                                      </p:to>
                                    </p:set>
                                    <p:animEffect transition="in" filter="strips(downRight)">
                                      <p:cBhvr>
                                        <p:cTn id="12" dur="500"/>
                                        <p:tgtEl>
                                          <p:spTgt spid="4508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5085"/>
                                        </p:tgtEl>
                                        <p:attrNameLst>
                                          <p:attrName>style.visibility</p:attrName>
                                        </p:attrNameLst>
                                      </p:cBhvr>
                                      <p:to>
                                        <p:strVal val="visible"/>
                                      </p:to>
                                    </p:set>
                                    <p:anim calcmode="lin" valueType="num">
                                      <p:cBhvr additive="base">
                                        <p:cTn id="17" dur="500" fill="hold"/>
                                        <p:tgtEl>
                                          <p:spTgt spid="45085"/>
                                        </p:tgtEl>
                                        <p:attrNameLst>
                                          <p:attrName>ppt_x</p:attrName>
                                        </p:attrNameLst>
                                      </p:cBhvr>
                                      <p:tavLst>
                                        <p:tav tm="0">
                                          <p:val>
                                            <p:strVal val="#ppt_x"/>
                                          </p:val>
                                        </p:tav>
                                        <p:tav tm="100000">
                                          <p:val>
                                            <p:strVal val="#ppt_x"/>
                                          </p:val>
                                        </p:tav>
                                      </p:tavLst>
                                    </p:anim>
                                    <p:anim calcmode="lin" valueType="num">
                                      <p:cBhvr additive="base">
                                        <p:cTn id="18" dur="500" fill="hold"/>
                                        <p:tgtEl>
                                          <p:spTgt spid="4508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45077"/>
                                        </p:tgtEl>
                                        <p:attrNameLst>
                                          <p:attrName>style.visibility</p:attrName>
                                        </p:attrNameLst>
                                      </p:cBhvr>
                                      <p:to>
                                        <p:strVal val="visible"/>
                                      </p:to>
                                    </p:set>
                                    <p:animEffect transition="in" filter="strips(downLeft)">
                                      <p:cBhvr>
                                        <p:cTn id="23" dur="500"/>
                                        <p:tgtEl>
                                          <p:spTgt spid="45077"/>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45078"/>
                                        </p:tgtEl>
                                        <p:attrNameLst>
                                          <p:attrName>style.visibility</p:attrName>
                                        </p:attrNameLst>
                                      </p:cBhvr>
                                      <p:to>
                                        <p:strVal val="visible"/>
                                      </p:to>
                                    </p:set>
                                    <p:animEffect transition="in" filter="strips(downRight)">
                                      <p:cBhvr>
                                        <p:cTn id="28" dur="500"/>
                                        <p:tgtEl>
                                          <p:spTgt spid="4507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5083"/>
                                        </p:tgtEl>
                                        <p:attrNameLst>
                                          <p:attrName>style.visibility</p:attrName>
                                        </p:attrNameLst>
                                      </p:cBhvr>
                                      <p:to>
                                        <p:strVal val="visible"/>
                                      </p:to>
                                    </p:set>
                                    <p:anim calcmode="lin" valueType="num">
                                      <p:cBhvr additive="base">
                                        <p:cTn id="33" dur="500" fill="hold"/>
                                        <p:tgtEl>
                                          <p:spTgt spid="45083"/>
                                        </p:tgtEl>
                                        <p:attrNameLst>
                                          <p:attrName>ppt_x</p:attrName>
                                        </p:attrNameLst>
                                      </p:cBhvr>
                                      <p:tavLst>
                                        <p:tav tm="0">
                                          <p:val>
                                            <p:strVal val="#ppt_x"/>
                                          </p:val>
                                        </p:tav>
                                        <p:tav tm="100000">
                                          <p:val>
                                            <p:strVal val="#ppt_x"/>
                                          </p:val>
                                        </p:tav>
                                      </p:tavLst>
                                    </p:anim>
                                    <p:anim calcmode="lin" valueType="num">
                                      <p:cBhvr additive="base">
                                        <p:cTn id="34" dur="500" fill="hold"/>
                                        <p:tgtEl>
                                          <p:spTgt spid="4508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45086"/>
                                        </p:tgtEl>
                                        <p:attrNameLst>
                                          <p:attrName>style.visibility</p:attrName>
                                        </p:attrNameLst>
                                      </p:cBhvr>
                                      <p:to>
                                        <p:strVal val="visible"/>
                                      </p:to>
                                    </p:set>
                                    <p:animEffect transition="in" filter="strips(downRight)">
                                      <p:cBhvr>
                                        <p:cTn id="39" dur="500"/>
                                        <p:tgtEl>
                                          <p:spTgt spid="45086"/>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nodeType="clickEffect">
                                  <p:stCondLst>
                                    <p:cond delay="0"/>
                                  </p:stCondLst>
                                  <p:childTnLst>
                                    <p:set>
                                      <p:cBhvr>
                                        <p:cTn id="43" dur="1" fill="hold">
                                          <p:stCondLst>
                                            <p:cond delay="0"/>
                                          </p:stCondLst>
                                        </p:cTn>
                                        <p:tgtEl>
                                          <p:spTgt spid="45087"/>
                                        </p:tgtEl>
                                        <p:attrNameLst>
                                          <p:attrName>style.visibility</p:attrName>
                                        </p:attrNameLst>
                                      </p:cBhvr>
                                      <p:to>
                                        <p:strVal val="visible"/>
                                      </p:to>
                                    </p:set>
                                    <p:animEffect transition="in" filter="strips(downLeft)">
                                      <p:cBhvr>
                                        <p:cTn id="44" dur="500"/>
                                        <p:tgtEl>
                                          <p:spTgt spid="4508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5084"/>
                                        </p:tgtEl>
                                        <p:attrNameLst>
                                          <p:attrName>style.visibility</p:attrName>
                                        </p:attrNameLst>
                                      </p:cBhvr>
                                      <p:to>
                                        <p:strVal val="visible"/>
                                      </p:to>
                                    </p:set>
                                    <p:anim calcmode="lin" valueType="num">
                                      <p:cBhvr additive="base">
                                        <p:cTn id="49" dur="500" fill="hold"/>
                                        <p:tgtEl>
                                          <p:spTgt spid="45084"/>
                                        </p:tgtEl>
                                        <p:attrNameLst>
                                          <p:attrName>ppt_x</p:attrName>
                                        </p:attrNameLst>
                                      </p:cBhvr>
                                      <p:tavLst>
                                        <p:tav tm="0">
                                          <p:val>
                                            <p:strVal val="#ppt_x"/>
                                          </p:val>
                                        </p:tav>
                                        <p:tav tm="100000">
                                          <p:val>
                                            <p:strVal val="#ppt_x"/>
                                          </p:val>
                                        </p:tav>
                                      </p:tavLst>
                                    </p:anim>
                                    <p:anim calcmode="lin" valueType="num">
                                      <p:cBhvr additive="base">
                                        <p:cTn id="50" dur="500" fill="hold"/>
                                        <p:tgtEl>
                                          <p:spTgt spid="4508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45088"/>
                                        </p:tgtEl>
                                        <p:attrNameLst>
                                          <p:attrName>style.visibility</p:attrName>
                                        </p:attrNameLst>
                                      </p:cBhvr>
                                      <p:to>
                                        <p:strVal val="visible"/>
                                      </p:to>
                                    </p:set>
                                    <p:animEffect transition="in" filter="strips(downLeft)">
                                      <p:cBhvr>
                                        <p:cTn id="55" dur="500"/>
                                        <p:tgtEl>
                                          <p:spTgt spid="45088"/>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nodeType="clickEffect">
                                  <p:stCondLst>
                                    <p:cond delay="0"/>
                                  </p:stCondLst>
                                  <p:childTnLst>
                                    <p:set>
                                      <p:cBhvr>
                                        <p:cTn id="59" dur="1" fill="hold">
                                          <p:stCondLst>
                                            <p:cond delay="0"/>
                                          </p:stCondLst>
                                        </p:cTn>
                                        <p:tgtEl>
                                          <p:spTgt spid="45089"/>
                                        </p:tgtEl>
                                        <p:attrNameLst>
                                          <p:attrName>style.visibility</p:attrName>
                                        </p:attrNameLst>
                                      </p:cBhvr>
                                      <p:to>
                                        <p:strVal val="visible"/>
                                      </p:to>
                                    </p:set>
                                    <p:animEffect transition="in" filter="strips(downRight)">
                                      <p:cBhvr>
                                        <p:cTn id="60" dur="500"/>
                                        <p:tgtEl>
                                          <p:spTgt spid="4508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5079"/>
                                        </p:tgtEl>
                                        <p:attrNameLst>
                                          <p:attrName>style.visibility</p:attrName>
                                        </p:attrNameLst>
                                      </p:cBhvr>
                                      <p:to>
                                        <p:strVal val="visible"/>
                                      </p:to>
                                    </p:set>
                                    <p:anim calcmode="lin" valueType="num">
                                      <p:cBhvr additive="base">
                                        <p:cTn id="65" dur="500" fill="hold"/>
                                        <p:tgtEl>
                                          <p:spTgt spid="45079"/>
                                        </p:tgtEl>
                                        <p:attrNameLst>
                                          <p:attrName>ppt_x</p:attrName>
                                        </p:attrNameLst>
                                      </p:cBhvr>
                                      <p:tavLst>
                                        <p:tav tm="0">
                                          <p:val>
                                            <p:strVal val="#ppt_x"/>
                                          </p:val>
                                        </p:tav>
                                        <p:tav tm="100000">
                                          <p:val>
                                            <p:strVal val="#ppt_x"/>
                                          </p:val>
                                        </p:tav>
                                      </p:tavLst>
                                    </p:anim>
                                    <p:anim calcmode="lin" valueType="num">
                                      <p:cBhvr additive="base">
                                        <p:cTn id="66" dur="500" fill="hold"/>
                                        <p:tgtEl>
                                          <p:spTgt spid="450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7" grpId="0" animBg="1"/>
      <p:bldP spid="45078" grpId="0" animBg="1"/>
      <p:bldP spid="45079" grpId="0" animBg="1"/>
      <p:bldP spid="45081" grpId="0" animBg="1"/>
      <p:bldP spid="45082" grpId="0" animBg="1"/>
      <p:bldP spid="45083" grpId="0"/>
      <p:bldP spid="45084" grpId="0"/>
      <p:bldP spid="4508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6DF850E-53DF-4D1E-853A-E9922180B4BB}" type="datetime1">
              <a:rPr lang="zh-CN" altLang="en-US"/>
            </a:fld>
            <a:endParaRPr lang="en-US" altLang="zh-CN"/>
          </a:p>
        </p:txBody>
      </p:sp>
      <p:sp>
        <p:nvSpPr>
          <p:cNvPr id="5" name="灯片编号占位符 4"/>
          <p:cNvSpPr>
            <a:spLocks noGrp="1"/>
          </p:cNvSpPr>
          <p:nvPr>
            <p:ph type="sldNum" sz="quarter" idx="11"/>
          </p:nvPr>
        </p:nvSpPr>
        <p:spPr/>
        <p:txBody>
          <a:bodyPr/>
          <a:lstStyle/>
          <a:p>
            <a:fld id="{23D4C19B-1250-4037-A50F-E22A162ABA4D}" type="slidenum">
              <a:rPr lang="en-US" altLang="zh-CN"/>
            </a:fld>
            <a:endParaRPr lang="en-US" altLang="zh-CN"/>
          </a:p>
        </p:txBody>
      </p:sp>
      <p:sp>
        <p:nvSpPr>
          <p:cNvPr id="172034" name="Rectangle 2"/>
          <p:cNvSpPr>
            <a:spLocks noGrp="1" noChangeArrowheads="1"/>
          </p:cNvSpPr>
          <p:nvPr>
            <p:ph type="title"/>
          </p:nvPr>
        </p:nvSpPr>
        <p:spPr/>
        <p:txBody>
          <a:bodyPr/>
          <a:lstStyle/>
          <a:p>
            <a:r>
              <a:rPr kumimoji="1" lang="en-US" altLang="zh-CN"/>
              <a:t>9.3</a:t>
            </a:r>
            <a:r>
              <a:rPr kumimoji="1" lang="zh-CN" altLang="en-US"/>
              <a:t>面向对象分析</a:t>
            </a:r>
            <a:endParaRPr kumimoji="1" lang="zh-CN" altLang="en-US"/>
          </a:p>
        </p:txBody>
      </p:sp>
      <p:sp>
        <p:nvSpPr>
          <p:cNvPr id="172035" name="Rectangle 3"/>
          <p:cNvSpPr>
            <a:spLocks noGrp="1" noChangeArrowheads="1"/>
          </p:cNvSpPr>
          <p:nvPr>
            <p:ph type="body" idx="1"/>
          </p:nvPr>
        </p:nvSpPr>
        <p:spPr/>
        <p:txBody>
          <a:bodyPr/>
          <a:lstStyle/>
          <a:p>
            <a:pPr>
              <a:buFont typeface="Wingdings" panose="05000000000000000000" pitchFamily="2" charset="2"/>
              <a:buNone/>
            </a:pPr>
            <a:r>
              <a:rPr lang="en-US" altLang="zh-CN" sz="3600">
                <a:solidFill>
                  <a:srgbClr val="0000FF"/>
                </a:solidFill>
              </a:rPr>
              <a:t>9.3.1</a:t>
            </a:r>
            <a:r>
              <a:rPr lang="zh-CN" altLang="en-US" sz="3600">
                <a:solidFill>
                  <a:srgbClr val="0000FF"/>
                </a:solidFill>
              </a:rPr>
              <a:t>概述</a:t>
            </a:r>
            <a:endParaRPr lang="zh-CN" altLang="en-US" sz="3600">
              <a:solidFill>
                <a:srgbClr val="0000FF"/>
              </a:solidFill>
            </a:endParaRPr>
          </a:p>
          <a:p>
            <a:r>
              <a:rPr lang="en-US" altLang="zh-CN">
                <a:solidFill>
                  <a:srgbClr val="CC0000"/>
                </a:solidFill>
              </a:rPr>
              <a:t>【</a:t>
            </a:r>
            <a:r>
              <a:rPr lang="zh-CN" altLang="en-US">
                <a:solidFill>
                  <a:srgbClr val="CC0000"/>
                </a:solidFill>
              </a:rPr>
              <a:t>面向对象的分析（</a:t>
            </a:r>
            <a:r>
              <a:rPr lang="en-US" altLang="zh-CN">
                <a:solidFill>
                  <a:srgbClr val="CC0000"/>
                </a:solidFill>
              </a:rPr>
              <a:t>OOA</a:t>
            </a:r>
            <a:r>
              <a:rPr lang="zh-CN" altLang="en-US">
                <a:solidFill>
                  <a:srgbClr val="CC0000"/>
                </a:solidFill>
              </a:rPr>
              <a:t>）</a:t>
            </a:r>
            <a:r>
              <a:rPr lang="en-US" altLang="zh-CN">
                <a:solidFill>
                  <a:srgbClr val="CC0000"/>
                </a:solidFill>
              </a:rPr>
              <a:t>】</a:t>
            </a:r>
            <a:endParaRPr lang="en-US" altLang="zh-CN">
              <a:solidFill>
                <a:srgbClr val="CC0000"/>
              </a:solidFill>
            </a:endParaRPr>
          </a:p>
          <a:p>
            <a:pPr lvl="1"/>
            <a:r>
              <a:rPr lang="zh-CN" altLang="en-US"/>
              <a:t>运用面向对象的方法进行</a:t>
            </a:r>
            <a:r>
              <a:rPr lang="zh-CN" altLang="en-US" u="sng">
                <a:solidFill>
                  <a:srgbClr val="0000FF"/>
                </a:solidFill>
              </a:rPr>
              <a:t>需求分析</a:t>
            </a:r>
            <a:r>
              <a:rPr lang="zh-CN" altLang="en-US"/>
              <a:t>。</a:t>
            </a:r>
            <a:endParaRPr lang="zh-CN" altLang="en-US"/>
          </a:p>
          <a:p>
            <a:r>
              <a:rPr lang="en-US" altLang="zh-CN">
                <a:solidFill>
                  <a:srgbClr val="CC0000"/>
                </a:solidFill>
              </a:rPr>
              <a:t>【 OOA</a:t>
            </a:r>
            <a:r>
              <a:rPr lang="zh-CN" altLang="zh-CN">
                <a:solidFill>
                  <a:srgbClr val="CC0000"/>
                </a:solidFill>
              </a:rPr>
              <a:t>基本过程</a:t>
            </a:r>
            <a:r>
              <a:rPr lang="en-US" altLang="zh-CN">
                <a:solidFill>
                  <a:srgbClr val="CC0000"/>
                </a:solidFill>
              </a:rPr>
              <a:t>】</a:t>
            </a:r>
            <a:endParaRPr lang="en-US" altLang="zh-CN">
              <a:solidFill>
                <a:srgbClr val="CC0000"/>
              </a:solidFill>
            </a:endParaRPr>
          </a:p>
          <a:p>
            <a:pPr lvl="1"/>
            <a:r>
              <a:rPr lang="zh-CN" altLang="en-US"/>
              <a:t>（</a:t>
            </a:r>
            <a:r>
              <a:rPr lang="en-US" altLang="zh-CN"/>
              <a:t>1</a:t>
            </a:r>
            <a:r>
              <a:rPr lang="zh-CN" altLang="en-US"/>
              <a:t>） 问题域分析，建立</a:t>
            </a:r>
            <a:r>
              <a:rPr lang="zh-CN" altLang="en-US">
                <a:solidFill>
                  <a:srgbClr val="0000FF"/>
                </a:solidFill>
              </a:rPr>
              <a:t>用例模型</a:t>
            </a:r>
            <a:endParaRPr lang="zh-CN" altLang="en-US">
              <a:solidFill>
                <a:srgbClr val="0000FF"/>
              </a:solidFill>
            </a:endParaRPr>
          </a:p>
          <a:p>
            <a:pPr lvl="1"/>
            <a:r>
              <a:rPr lang="zh-CN" altLang="en-US"/>
              <a:t>（</a:t>
            </a:r>
            <a:r>
              <a:rPr lang="en-US" altLang="zh-CN"/>
              <a:t>2</a:t>
            </a:r>
            <a:r>
              <a:rPr lang="zh-CN" altLang="en-US"/>
              <a:t>） 发现和定义</a:t>
            </a:r>
            <a:r>
              <a:rPr lang="zh-CN" altLang="en-US">
                <a:solidFill>
                  <a:srgbClr val="0000FF"/>
                </a:solidFill>
              </a:rPr>
              <a:t>类</a:t>
            </a:r>
            <a:r>
              <a:rPr lang="zh-CN" altLang="en-US"/>
              <a:t>与</a:t>
            </a:r>
            <a:r>
              <a:rPr lang="zh-CN" altLang="en-US">
                <a:solidFill>
                  <a:srgbClr val="0000FF"/>
                </a:solidFill>
              </a:rPr>
              <a:t>对象</a:t>
            </a:r>
            <a:endParaRPr lang="zh-CN" altLang="en-US">
              <a:solidFill>
                <a:srgbClr val="0000FF"/>
              </a:solidFill>
            </a:endParaRPr>
          </a:p>
          <a:p>
            <a:pPr lvl="1"/>
            <a:r>
              <a:rPr lang="zh-CN" altLang="en-US"/>
              <a:t>（</a:t>
            </a:r>
            <a:r>
              <a:rPr lang="en-US" altLang="zh-CN"/>
              <a:t>3</a:t>
            </a:r>
            <a:r>
              <a:rPr lang="zh-CN" altLang="en-US"/>
              <a:t>） 识别对象的</a:t>
            </a:r>
            <a:r>
              <a:rPr lang="zh-CN" altLang="en-US">
                <a:solidFill>
                  <a:srgbClr val="0000FF"/>
                </a:solidFill>
              </a:rPr>
              <a:t>外部联系</a:t>
            </a:r>
            <a:endParaRPr lang="zh-CN" altLang="en-US">
              <a:solidFill>
                <a:srgbClr val="0000FF"/>
              </a:solidFill>
            </a:endParaRPr>
          </a:p>
          <a:p>
            <a:pPr lvl="1"/>
            <a:r>
              <a:rPr lang="zh-CN" altLang="en-US"/>
              <a:t>（</a:t>
            </a:r>
            <a:r>
              <a:rPr lang="en-US" altLang="zh-CN"/>
              <a:t>4</a:t>
            </a:r>
            <a:r>
              <a:rPr lang="zh-CN" altLang="en-US"/>
              <a:t>） 建立系统的</a:t>
            </a:r>
            <a:r>
              <a:rPr lang="zh-CN" altLang="en-US">
                <a:solidFill>
                  <a:srgbClr val="0000FF"/>
                </a:solidFill>
              </a:rPr>
              <a:t>静态结构</a:t>
            </a:r>
            <a:r>
              <a:rPr lang="zh-CN" altLang="en-US"/>
              <a:t>模型</a:t>
            </a:r>
            <a:endParaRPr lang="zh-CN" altLang="en-US"/>
          </a:p>
          <a:p>
            <a:pPr lvl="1"/>
            <a:r>
              <a:rPr lang="zh-CN" altLang="en-US"/>
              <a:t>（</a:t>
            </a:r>
            <a:r>
              <a:rPr lang="en-US" altLang="zh-CN"/>
              <a:t>5</a:t>
            </a:r>
            <a:r>
              <a:rPr lang="zh-CN" altLang="en-US"/>
              <a:t>） 建立系统的</a:t>
            </a:r>
            <a:r>
              <a:rPr lang="zh-CN" altLang="en-US">
                <a:solidFill>
                  <a:srgbClr val="0000FF"/>
                </a:solidFill>
              </a:rPr>
              <a:t>动态结构</a:t>
            </a:r>
            <a:r>
              <a:rPr lang="zh-CN" altLang="en-US"/>
              <a:t>模型</a:t>
            </a:r>
            <a:endParaRPr lang="zh-CN" altLang="en-US"/>
          </a:p>
        </p:txBody>
      </p:sp>
      <p:sp>
        <p:nvSpPr>
          <p:cNvPr id="6" name="矩形 5"/>
          <p:cNvSpPr/>
          <p:nvPr/>
        </p:nvSpPr>
        <p:spPr>
          <a:xfrm>
            <a:off x="7019149" y="4114800"/>
            <a:ext cx="1524776" cy="492443"/>
          </a:xfrm>
          <a:prstGeom prst="rect">
            <a:avLst/>
          </a:prstGeom>
        </p:spPr>
        <p:txBody>
          <a:bodyPr wrap="none">
            <a:spAutoFit/>
          </a:bodyPr>
          <a:lstStyle/>
          <a:p>
            <a:r>
              <a:rPr lang="zh-CN" altLang="en-US" sz="2600" b="1" dirty="0" smtClean="0">
                <a:solidFill>
                  <a:srgbClr val="0000FF"/>
                </a:solidFill>
                <a:latin typeface="+mn-lt"/>
                <a:ea typeface="+mn-ea"/>
              </a:rPr>
              <a:t>用什么做</a:t>
            </a:r>
            <a:endParaRPr lang="zh-CN" altLang="en-US" sz="2600" b="1" dirty="0" smtClean="0">
              <a:solidFill>
                <a:srgbClr val="0000FF"/>
              </a:solidFill>
              <a:latin typeface="+mn-lt"/>
              <a:ea typeface="+mn-ea"/>
            </a:endParaRPr>
          </a:p>
        </p:txBody>
      </p:sp>
      <p:sp>
        <p:nvSpPr>
          <p:cNvPr id="7" name="右大括号 6"/>
          <p:cNvSpPr/>
          <p:nvPr/>
        </p:nvSpPr>
        <p:spPr bwMode="auto">
          <a:xfrm>
            <a:off x="6333349" y="3810000"/>
            <a:ext cx="533400" cy="1143000"/>
          </a:xfrm>
          <a:prstGeom prst="rightBrace">
            <a:avLst/>
          </a:prstGeom>
          <a:no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7019148" y="3096895"/>
            <a:ext cx="1524777" cy="492443"/>
          </a:xfrm>
          <a:prstGeom prst="rect">
            <a:avLst/>
          </a:prstGeom>
        </p:spPr>
        <p:txBody>
          <a:bodyPr wrap="none">
            <a:spAutoFit/>
          </a:bodyPr>
          <a:lstStyle/>
          <a:p>
            <a:r>
              <a:rPr lang="zh-CN" altLang="en-US" sz="2600" b="1" dirty="0" smtClean="0">
                <a:solidFill>
                  <a:srgbClr val="0000FF"/>
                </a:solidFill>
              </a:rPr>
              <a:t>做</a:t>
            </a:r>
            <a:r>
              <a:rPr lang="zh-CN" altLang="en-US" sz="2600" b="1" dirty="0" smtClean="0">
                <a:solidFill>
                  <a:srgbClr val="0000FF"/>
                </a:solidFill>
                <a:latin typeface="+mn-lt"/>
                <a:ea typeface="+mn-ea"/>
              </a:rPr>
              <a:t>什么？</a:t>
            </a:r>
            <a:endParaRPr lang="zh-CN" altLang="en-US" sz="2600" b="1" dirty="0" smtClean="0">
              <a:solidFill>
                <a:srgbClr val="0000FF"/>
              </a:solidFill>
              <a:latin typeface="+mn-lt"/>
              <a:ea typeface="+mn-ea"/>
            </a:endParaRPr>
          </a:p>
        </p:txBody>
      </p:sp>
      <p:sp>
        <p:nvSpPr>
          <p:cNvPr id="9" name="矩形 8"/>
          <p:cNvSpPr/>
          <p:nvPr/>
        </p:nvSpPr>
        <p:spPr>
          <a:xfrm>
            <a:off x="7186661" y="5141277"/>
            <a:ext cx="1189748" cy="492443"/>
          </a:xfrm>
          <a:prstGeom prst="rect">
            <a:avLst/>
          </a:prstGeom>
        </p:spPr>
        <p:txBody>
          <a:bodyPr wrap="none">
            <a:spAutoFit/>
          </a:bodyPr>
          <a:lstStyle/>
          <a:p>
            <a:r>
              <a:rPr lang="zh-CN" altLang="en-US" sz="2600" b="1" dirty="0">
                <a:solidFill>
                  <a:srgbClr val="0000FF"/>
                </a:solidFill>
              </a:rPr>
              <a:t>如何</a:t>
            </a:r>
            <a:r>
              <a:rPr lang="zh-CN" altLang="en-US" sz="2600" b="1" dirty="0" smtClean="0">
                <a:solidFill>
                  <a:srgbClr val="0000FF"/>
                </a:solidFill>
              </a:rPr>
              <a:t>做</a:t>
            </a:r>
            <a:endParaRPr lang="zh-CN" altLang="en-US" sz="2600" b="1" dirty="0" smtClean="0">
              <a:solidFill>
                <a:srgbClr val="0000FF"/>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animEffect transition="in" filter="strips(downRight)">
                                      <p:cBhvr>
                                        <p:cTn id="7" dur="500"/>
                                        <p:tgtEl>
                                          <p:spTgt spid="172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2035">
                                            <p:txEl>
                                              <p:pRg st="1" end="1"/>
                                            </p:txEl>
                                          </p:spTgt>
                                        </p:tgtEl>
                                        <p:attrNameLst>
                                          <p:attrName>style.visibility</p:attrName>
                                        </p:attrNameLst>
                                      </p:cBhvr>
                                      <p:to>
                                        <p:strVal val="visible"/>
                                      </p:to>
                                    </p:set>
                                    <p:animEffect transition="in" filter="strips(downRight)">
                                      <p:cBhvr>
                                        <p:cTn id="12" dur="500"/>
                                        <p:tgtEl>
                                          <p:spTgt spid="172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2035">
                                            <p:txEl>
                                              <p:pRg st="2" end="2"/>
                                            </p:txEl>
                                          </p:spTgt>
                                        </p:tgtEl>
                                        <p:attrNameLst>
                                          <p:attrName>style.visibility</p:attrName>
                                        </p:attrNameLst>
                                      </p:cBhvr>
                                      <p:to>
                                        <p:strVal val="visible"/>
                                      </p:to>
                                    </p:set>
                                    <p:animEffect transition="in" filter="strips(downRight)">
                                      <p:cBhvr>
                                        <p:cTn id="17" dur="500"/>
                                        <p:tgtEl>
                                          <p:spTgt spid="172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72035">
                                            <p:txEl>
                                              <p:pRg st="3" end="3"/>
                                            </p:txEl>
                                          </p:spTgt>
                                        </p:tgtEl>
                                        <p:attrNameLst>
                                          <p:attrName>style.visibility</p:attrName>
                                        </p:attrNameLst>
                                      </p:cBhvr>
                                      <p:to>
                                        <p:strVal val="visible"/>
                                      </p:to>
                                    </p:set>
                                    <p:animEffect transition="in" filter="strips(downRight)">
                                      <p:cBhvr>
                                        <p:cTn id="22" dur="500"/>
                                        <p:tgtEl>
                                          <p:spTgt spid="1720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72035">
                                            <p:txEl>
                                              <p:pRg st="4" end="4"/>
                                            </p:txEl>
                                          </p:spTgt>
                                        </p:tgtEl>
                                        <p:attrNameLst>
                                          <p:attrName>style.visibility</p:attrName>
                                        </p:attrNameLst>
                                      </p:cBhvr>
                                      <p:to>
                                        <p:strVal val="visible"/>
                                      </p:to>
                                    </p:set>
                                    <p:animEffect transition="in" filter="strips(downRight)">
                                      <p:cBhvr>
                                        <p:cTn id="27" dur="500"/>
                                        <p:tgtEl>
                                          <p:spTgt spid="1720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72035">
                                            <p:txEl>
                                              <p:pRg st="5" end="5"/>
                                            </p:txEl>
                                          </p:spTgt>
                                        </p:tgtEl>
                                        <p:attrNameLst>
                                          <p:attrName>style.visibility</p:attrName>
                                        </p:attrNameLst>
                                      </p:cBhvr>
                                      <p:to>
                                        <p:strVal val="visible"/>
                                      </p:to>
                                    </p:set>
                                    <p:animEffect transition="in" filter="strips(downRight)">
                                      <p:cBhvr>
                                        <p:cTn id="32" dur="500"/>
                                        <p:tgtEl>
                                          <p:spTgt spid="1720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72035">
                                            <p:txEl>
                                              <p:pRg st="6" end="6"/>
                                            </p:txEl>
                                          </p:spTgt>
                                        </p:tgtEl>
                                        <p:attrNameLst>
                                          <p:attrName>style.visibility</p:attrName>
                                        </p:attrNameLst>
                                      </p:cBhvr>
                                      <p:to>
                                        <p:strVal val="visible"/>
                                      </p:to>
                                    </p:set>
                                    <p:animEffect transition="in" filter="strips(downRight)">
                                      <p:cBhvr>
                                        <p:cTn id="37" dur="500"/>
                                        <p:tgtEl>
                                          <p:spTgt spid="1720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72035">
                                            <p:txEl>
                                              <p:pRg st="7" end="7"/>
                                            </p:txEl>
                                          </p:spTgt>
                                        </p:tgtEl>
                                        <p:attrNameLst>
                                          <p:attrName>style.visibility</p:attrName>
                                        </p:attrNameLst>
                                      </p:cBhvr>
                                      <p:to>
                                        <p:strVal val="visible"/>
                                      </p:to>
                                    </p:set>
                                    <p:animEffect transition="in" filter="strips(downRight)">
                                      <p:cBhvr>
                                        <p:cTn id="42" dur="500"/>
                                        <p:tgtEl>
                                          <p:spTgt spid="17203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72035">
                                            <p:txEl>
                                              <p:pRg st="8" end="8"/>
                                            </p:txEl>
                                          </p:spTgt>
                                        </p:tgtEl>
                                        <p:attrNameLst>
                                          <p:attrName>style.visibility</p:attrName>
                                        </p:attrNameLst>
                                      </p:cBhvr>
                                      <p:to>
                                        <p:strVal val="visible"/>
                                      </p:to>
                                    </p:set>
                                    <p:animEffect transition="in" filter="strips(downRight)">
                                      <p:cBhvr>
                                        <p:cTn id="47" dur="500"/>
                                        <p:tgtEl>
                                          <p:spTgt spid="17203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fill="hold"/>
                                        <p:tgtEl>
                                          <p:spTgt spid="6"/>
                                        </p:tgtEl>
                                        <p:attrNameLst>
                                          <p:attrName>ppt_x</p:attrName>
                                        </p:attrNameLst>
                                      </p:cBhvr>
                                      <p:tavLst>
                                        <p:tav tm="0">
                                          <p:val>
                                            <p:strVal val="#ppt_x"/>
                                          </p:val>
                                        </p:tav>
                                        <p:tav tm="100000">
                                          <p:val>
                                            <p:strVal val="#ppt_x"/>
                                          </p:val>
                                        </p:tav>
                                      </p:tavLst>
                                    </p:anim>
                                    <p:anim calcmode="lin" valueType="num">
                                      <p:cBhvr additive="base">
                                        <p:cTn id="5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additive="base">
                                        <p:cTn id="62" dur="500" fill="hold"/>
                                        <p:tgtEl>
                                          <p:spTgt spid="8"/>
                                        </p:tgtEl>
                                        <p:attrNameLst>
                                          <p:attrName>ppt_x</p:attrName>
                                        </p:attrNameLst>
                                      </p:cBhvr>
                                      <p:tavLst>
                                        <p:tav tm="0">
                                          <p:val>
                                            <p:strVal val="#ppt_x"/>
                                          </p:val>
                                        </p:tav>
                                        <p:tav tm="100000">
                                          <p:val>
                                            <p:strVal val="#ppt_x"/>
                                          </p:val>
                                        </p:tav>
                                      </p:tavLst>
                                    </p:anim>
                                    <p:anim calcmode="lin" valueType="num">
                                      <p:cBhvr additive="base">
                                        <p:cTn id="6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fill="hold"/>
                                        <p:tgtEl>
                                          <p:spTgt spid="9"/>
                                        </p:tgtEl>
                                        <p:attrNameLst>
                                          <p:attrName>ppt_x</p:attrName>
                                        </p:attrNameLst>
                                      </p:cBhvr>
                                      <p:tavLst>
                                        <p:tav tm="0">
                                          <p:val>
                                            <p:strVal val="#ppt_x"/>
                                          </p:val>
                                        </p:tav>
                                        <p:tav tm="100000">
                                          <p:val>
                                            <p:strVal val="#ppt_x"/>
                                          </p:val>
                                        </p:tav>
                                      </p:tavLst>
                                    </p:anim>
                                    <p:anim calcmode="lin" valueType="num">
                                      <p:cBhvr additive="base">
                                        <p:cTn id="6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uiExpand="1" build="p"/>
      <p:bldP spid="6" grpId="0"/>
      <p:bldP spid="7" grpId="0" animBg="1"/>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7F79241-CEA3-4603-847B-371528D6EB73}" type="datetime1">
              <a:rPr lang="zh-CN" altLang="en-US"/>
            </a:fld>
            <a:endParaRPr lang="en-US" altLang="zh-CN"/>
          </a:p>
        </p:txBody>
      </p:sp>
      <p:sp>
        <p:nvSpPr>
          <p:cNvPr id="7" name="灯片编号占位符 4"/>
          <p:cNvSpPr>
            <a:spLocks noGrp="1"/>
          </p:cNvSpPr>
          <p:nvPr>
            <p:ph type="sldNum" sz="quarter" idx="11"/>
          </p:nvPr>
        </p:nvSpPr>
        <p:spPr/>
        <p:txBody>
          <a:bodyPr/>
          <a:lstStyle/>
          <a:p>
            <a:fld id="{AE8C7174-4A8F-466B-8DFF-5A137629DD73}" type="slidenum">
              <a:rPr lang="en-US" altLang="zh-CN"/>
            </a:fld>
            <a:endParaRPr lang="en-US" altLang="zh-CN"/>
          </a:p>
        </p:txBody>
      </p:sp>
      <p:sp>
        <p:nvSpPr>
          <p:cNvPr id="433154" name="Rectangle 2"/>
          <p:cNvSpPr>
            <a:spLocks noGrp="1" noChangeArrowheads="1"/>
          </p:cNvSpPr>
          <p:nvPr>
            <p:ph type="title"/>
          </p:nvPr>
        </p:nvSpPr>
        <p:spPr/>
        <p:txBody>
          <a:bodyPr/>
          <a:lstStyle/>
          <a:p>
            <a:r>
              <a:rPr lang="en-US" altLang="zh-CN" sz="4400" dirty="0">
                <a:solidFill>
                  <a:srgbClr val="0000FF"/>
                </a:solidFill>
              </a:rPr>
              <a:t>9.3.1</a:t>
            </a:r>
            <a:r>
              <a:rPr lang="zh-CN" altLang="en-US" sz="4400" dirty="0">
                <a:solidFill>
                  <a:srgbClr val="0000FF"/>
                </a:solidFill>
              </a:rPr>
              <a:t>概述</a:t>
            </a:r>
            <a:endParaRPr lang="zh-CN" altLang="en-US" sz="4400" dirty="0">
              <a:solidFill>
                <a:srgbClr val="0000FF"/>
              </a:solidFill>
            </a:endParaRPr>
          </a:p>
        </p:txBody>
      </p:sp>
      <p:sp>
        <p:nvSpPr>
          <p:cNvPr id="433155" name="Rectangle 3"/>
          <p:cNvSpPr>
            <a:spLocks noGrp="1" noChangeArrowheads="1"/>
          </p:cNvSpPr>
          <p:nvPr>
            <p:ph type="body" idx="1"/>
          </p:nvPr>
        </p:nvSpPr>
        <p:spPr/>
        <p:txBody>
          <a:bodyPr/>
          <a:lstStyle/>
          <a:p>
            <a:endParaRPr lang="zh-CN" altLang="zh-CN"/>
          </a:p>
        </p:txBody>
      </p:sp>
      <p:pic>
        <p:nvPicPr>
          <p:cNvPr id="433156" name="Picture 4" descr="7111114361"/>
          <p:cNvPicPr>
            <a:picLocks noChangeAspect="1" noChangeArrowheads="1"/>
          </p:cNvPicPr>
          <p:nvPr/>
        </p:nvPicPr>
        <p:blipFill>
          <a:blip r:embed="rId1" cstate="print"/>
          <a:srcRect/>
          <a:stretch>
            <a:fillRect/>
          </a:stretch>
        </p:blipFill>
        <p:spPr bwMode="auto">
          <a:xfrm>
            <a:off x="381000" y="990600"/>
            <a:ext cx="3810000" cy="5448300"/>
          </a:xfrm>
          <a:prstGeom prst="rect">
            <a:avLst/>
          </a:prstGeom>
          <a:noFill/>
        </p:spPr>
      </p:pic>
      <p:pic>
        <p:nvPicPr>
          <p:cNvPr id="433157" name="Picture 5" descr="080216064413907"/>
          <p:cNvPicPr>
            <a:picLocks noChangeAspect="1" noChangeArrowheads="1"/>
          </p:cNvPicPr>
          <p:nvPr/>
        </p:nvPicPr>
        <p:blipFill>
          <a:blip r:embed="rId2" cstate="print"/>
          <a:srcRect/>
          <a:stretch>
            <a:fillRect/>
          </a:stretch>
        </p:blipFill>
        <p:spPr bwMode="auto">
          <a:xfrm>
            <a:off x="4572000" y="990600"/>
            <a:ext cx="4233863" cy="54864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4FBC06E8-0668-467B-9C75-9A9A87B9EFC0}" type="datetime1">
              <a:rPr lang="zh-CN" altLang="en-US"/>
            </a:fld>
            <a:endParaRPr lang="en-US" altLang="zh-CN"/>
          </a:p>
        </p:txBody>
      </p:sp>
      <p:sp>
        <p:nvSpPr>
          <p:cNvPr id="7" name="灯片编号占位符 4"/>
          <p:cNvSpPr>
            <a:spLocks noGrp="1"/>
          </p:cNvSpPr>
          <p:nvPr>
            <p:ph type="sldNum" sz="quarter" idx="11"/>
          </p:nvPr>
        </p:nvSpPr>
        <p:spPr/>
        <p:txBody>
          <a:bodyPr/>
          <a:lstStyle/>
          <a:p>
            <a:fld id="{1E6217F2-8F0E-4A30-981B-712FFE1A6FCA}" type="slidenum">
              <a:rPr lang="en-US" altLang="zh-CN"/>
            </a:fld>
            <a:endParaRPr lang="en-US" altLang="zh-CN"/>
          </a:p>
        </p:txBody>
      </p:sp>
      <p:sp>
        <p:nvSpPr>
          <p:cNvPr id="447490" name="Rectangle 2"/>
          <p:cNvSpPr>
            <a:spLocks noGrp="1" noChangeArrowheads="1"/>
          </p:cNvSpPr>
          <p:nvPr>
            <p:ph type="title"/>
          </p:nvPr>
        </p:nvSpPr>
        <p:spPr/>
        <p:txBody>
          <a:bodyPr/>
          <a:lstStyle/>
          <a:p>
            <a:r>
              <a:rPr lang="en-US" altLang="zh-CN" sz="4400">
                <a:solidFill>
                  <a:srgbClr val="0000FF"/>
                </a:solidFill>
              </a:rPr>
              <a:t>9.3.1</a:t>
            </a:r>
            <a:r>
              <a:rPr lang="zh-CN" altLang="en-US" sz="4400">
                <a:solidFill>
                  <a:srgbClr val="0000FF"/>
                </a:solidFill>
              </a:rPr>
              <a:t>概述</a:t>
            </a:r>
            <a:endParaRPr lang="zh-CN" altLang="en-US" sz="4400">
              <a:solidFill>
                <a:srgbClr val="0000FF"/>
              </a:solidFill>
            </a:endParaRPr>
          </a:p>
        </p:txBody>
      </p:sp>
      <p:pic>
        <p:nvPicPr>
          <p:cNvPr id="447492" name="Picture 4" descr="screenshot"/>
          <p:cNvPicPr>
            <a:picLocks noChangeAspect="1" noChangeArrowheads="1"/>
          </p:cNvPicPr>
          <p:nvPr/>
        </p:nvPicPr>
        <p:blipFill>
          <a:blip r:embed="rId1" cstate="print"/>
          <a:srcRect/>
          <a:stretch>
            <a:fillRect/>
          </a:stretch>
        </p:blipFill>
        <p:spPr bwMode="auto">
          <a:xfrm>
            <a:off x="1219200" y="1600200"/>
            <a:ext cx="7696200" cy="4965700"/>
          </a:xfrm>
          <a:prstGeom prst="rect">
            <a:avLst/>
          </a:prstGeom>
          <a:noFill/>
        </p:spPr>
      </p:pic>
      <p:pic>
        <p:nvPicPr>
          <p:cNvPr id="447494" name="Picture 6" descr="logo-staruml">
            <a:hlinkClick r:id="rId2"/>
          </p:cNvPr>
          <p:cNvPicPr>
            <a:picLocks noChangeAspect="1" noChangeArrowheads="1"/>
          </p:cNvPicPr>
          <p:nvPr/>
        </p:nvPicPr>
        <p:blipFill>
          <a:blip r:embed="rId3" cstate="print"/>
          <a:srcRect/>
          <a:stretch>
            <a:fillRect/>
          </a:stretch>
        </p:blipFill>
        <p:spPr bwMode="auto">
          <a:xfrm>
            <a:off x="381000" y="990600"/>
            <a:ext cx="2085975" cy="762000"/>
          </a:xfrm>
          <a:prstGeom prst="rect">
            <a:avLst/>
          </a:prstGeom>
          <a:noFill/>
        </p:spPr>
      </p:pic>
      <p:sp>
        <p:nvSpPr>
          <p:cNvPr id="447495" name="Rectangle 7"/>
          <p:cNvSpPr>
            <a:spLocks noChangeArrowheads="1"/>
          </p:cNvSpPr>
          <p:nvPr/>
        </p:nvSpPr>
        <p:spPr bwMode="auto">
          <a:xfrm>
            <a:off x="2454275" y="990600"/>
            <a:ext cx="6765925" cy="579438"/>
          </a:xfrm>
          <a:prstGeom prst="rect">
            <a:avLst/>
          </a:prstGeom>
          <a:noFill/>
          <a:ln w="9525">
            <a:noFill/>
            <a:miter lim="800000"/>
          </a:ln>
          <a:effectLst/>
        </p:spPr>
        <p:txBody>
          <a:bodyPr wrap="none">
            <a:spAutoFit/>
          </a:bodyPr>
          <a:lstStyle/>
          <a:p>
            <a:r>
              <a:rPr lang="en-US" altLang="zh-CN" sz="3200" b="1">
                <a:solidFill>
                  <a:srgbClr val="0000FF"/>
                </a:solidFill>
              </a:rPr>
              <a:t>http://staruml.sourceforge.net/en/ </a:t>
            </a:r>
            <a:endParaRPr lang="en-US" altLang="zh-CN" sz="3200" b="1">
              <a:solidFill>
                <a:srgbClr val="0000FF"/>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EE7828C-9D5D-440E-B041-8E9AC2A5D024}" type="datetime1">
              <a:rPr lang="zh-CN" altLang="en-US"/>
            </a:fld>
            <a:endParaRPr lang="en-US" altLang="zh-CN"/>
          </a:p>
        </p:txBody>
      </p:sp>
      <p:sp>
        <p:nvSpPr>
          <p:cNvPr id="5" name="灯片编号占位符 4"/>
          <p:cNvSpPr>
            <a:spLocks noGrp="1"/>
          </p:cNvSpPr>
          <p:nvPr>
            <p:ph type="sldNum" sz="quarter" idx="11"/>
          </p:nvPr>
        </p:nvSpPr>
        <p:spPr/>
        <p:txBody>
          <a:bodyPr/>
          <a:lstStyle/>
          <a:p>
            <a:fld id="{A2E97AD2-AEDF-41C6-A717-678D7EE97D73}" type="slidenum">
              <a:rPr lang="en-US" altLang="zh-CN"/>
            </a:fld>
            <a:endParaRPr lang="en-US" altLang="zh-CN"/>
          </a:p>
        </p:txBody>
      </p:sp>
      <p:sp>
        <p:nvSpPr>
          <p:cNvPr id="55298" name="Rectangle 2"/>
          <p:cNvSpPr>
            <a:spLocks noGrp="1" noChangeArrowheads="1"/>
          </p:cNvSpPr>
          <p:nvPr>
            <p:ph type="title"/>
          </p:nvPr>
        </p:nvSpPr>
        <p:spPr/>
        <p:txBody>
          <a:bodyPr/>
          <a:lstStyle/>
          <a:p>
            <a:r>
              <a:rPr lang="en-US" altLang="zh-CN" sz="4400">
                <a:solidFill>
                  <a:srgbClr val="0000FF"/>
                </a:solidFill>
              </a:rPr>
              <a:t>9.3.1</a:t>
            </a:r>
            <a:r>
              <a:rPr lang="zh-CN" altLang="en-US" sz="4400">
                <a:solidFill>
                  <a:srgbClr val="0000FF"/>
                </a:solidFill>
              </a:rPr>
              <a:t>概述</a:t>
            </a:r>
            <a:endParaRPr lang="zh-CN" altLang="en-US" sz="4400">
              <a:solidFill>
                <a:srgbClr val="0000FF"/>
              </a:solidFill>
            </a:endParaRPr>
          </a:p>
        </p:txBody>
      </p:sp>
      <p:sp>
        <p:nvSpPr>
          <p:cNvPr id="55299" name="Rectangle 3"/>
          <p:cNvSpPr>
            <a:spLocks noGrp="1" noChangeArrowheads="1"/>
          </p:cNvSpPr>
          <p:nvPr>
            <p:ph type="body" idx="1"/>
          </p:nvPr>
        </p:nvSpPr>
        <p:spPr/>
        <p:txBody>
          <a:bodyPr/>
          <a:lstStyle/>
          <a:p>
            <a:endParaRPr lang="en-US" altLang="zh-CN" dirty="0"/>
          </a:p>
          <a:p>
            <a:r>
              <a:rPr lang="en-US" altLang="en-US" dirty="0">
                <a:solidFill>
                  <a:srgbClr val="CC0000"/>
                </a:solidFill>
              </a:rPr>
              <a:t>【</a:t>
            </a:r>
            <a:r>
              <a:rPr lang="en-US" altLang="zh-CN" dirty="0">
                <a:solidFill>
                  <a:srgbClr val="CC0000"/>
                </a:solidFill>
              </a:rPr>
              <a:t>UML</a:t>
            </a:r>
            <a:r>
              <a:rPr lang="zh-CN" altLang="en-US" dirty="0">
                <a:solidFill>
                  <a:srgbClr val="CC0000"/>
                </a:solidFill>
              </a:rPr>
              <a:t>模型的基本组成</a:t>
            </a:r>
            <a:r>
              <a:rPr lang="en-US" altLang="en-US" dirty="0">
                <a:solidFill>
                  <a:srgbClr val="CC0000"/>
                </a:solidFill>
              </a:rPr>
              <a:t>】</a:t>
            </a:r>
            <a:endParaRPr lang="en-US" altLang="zh-CN" dirty="0">
              <a:solidFill>
                <a:srgbClr val="CC0000"/>
              </a:solidFill>
            </a:endParaRPr>
          </a:p>
          <a:p>
            <a:pPr lvl="1"/>
            <a:r>
              <a:rPr lang="en-US" altLang="zh-CN" dirty="0">
                <a:solidFill>
                  <a:srgbClr val="CC0000"/>
                </a:solidFill>
                <a:latin typeface="黑体" panose="02010609060101010101" charset="-122"/>
              </a:rPr>
              <a:t>①</a:t>
            </a:r>
            <a:r>
              <a:rPr lang="zh-CN" altLang="en-US" dirty="0">
                <a:solidFill>
                  <a:srgbClr val="CC0000"/>
                </a:solidFill>
              </a:rPr>
              <a:t>要素（</a:t>
            </a:r>
            <a:r>
              <a:rPr lang="en-US" altLang="zh-CN" dirty="0">
                <a:solidFill>
                  <a:srgbClr val="CC0000"/>
                </a:solidFill>
              </a:rPr>
              <a:t>Things</a:t>
            </a:r>
            <a:r>
              <a:rPr lang="zh-CN" altLang="en-US" dirty="0">
                <a:solidFill>
                  <a:srgbClr val="CC0000"/>
                </a:solidFill>
              </a:rPr>
              <a:t>）</a:t>
            </a:r>
            <a:endParaRPr lang="zh-CN" altLang="en-US" dirty="0">
              <a:solidFill>
                <a:srgbClr val="CC0000"/>
              </a:solidFill>
            </a:endParaRPr>
          </a:p>
          <a:p>
            <a:pPr lvl="2"/>
            <a:r>
              <a:rPr lang="zh-CN" altLang="en-US" dirty="0"/>
              <a:t>“</a:t>
            </a:r>
            <a:r>
              <a:rPr lang="zh-CN" altLang="en-US" dirty="0">
                <a:solidFill>
                  <a:srgbClr val="0000FF"/>
                </a:solidFill>
              </a:rPr>
              <a:t>点</a:t>
            </a:r>
            <a:r>
              <a:rPr lang="zh-CN" altLang="en-US" dirty="0"/>
              <a:t>”</a:t>
            </a:r>
            <a:r>
              <a:rPr lang="en-US" altLang="zh-CN" dirty="0"/>
              <a:t>——</a:t>
            </a:r>
            <a:r>
              <a:rPr lang="zh-CN" altLang="en-US" dirty="0">
                <a:solidFill>
                  <a:srgbClr val="0000FF"/>
                </a:solidFill>
              </a:rPr>
              <a:t>模型的核心内容</a:t>
            </a:r>
            <a:r>
              <a:rPr lang="zh-CN" altLang="en-US" dirty="0"/>
              <a:t>；</a:t>
            </a:r>
            <a:endParaRPr lang="zh-CN" altLang="en-US" dirty="0"/>
          </a:p>
          <a:p>
            <a:pPr lvl="1"/>
            <a:r>
              <a:rPr lang="zh-CN" altLang="en-US" dirty="0">
                <a:solidFill>
                  <a:srgbClr val="CC0000"/>
                </a:solidFill>
                <a:latin typeface="黑体" panose="02010609060101010101" charset="-122"/>
              </a:rPr>
              <a:t>②</a:t>
            </a:r>
            <a:r>
              <a:rPr lang="zh-CN" altLang="en-US" dirty="0">
                <a:solidFill>
                  <a:srgbClr val="CC0000"/>
                </a:solidFill>
              </a:rPr>
              <a:t>关系（</a:t>
            </a:r>
            <a:r>
              <a:rPr lang="en-US" altLang="zh-CN" dirty="0">
                <a:solidFill>
                  <a:srgbClr val="CC0000"/>
                </a:solidFill>
              </a:rPr>
              <a:t>Relationships</a:t>
            </a:r>
            <a:r>
              <a:rPr lang="zh-CN" altLang="en-US" dirty="0">
                <a:solidFill>
                  <a:srgbClr val="CC0000"/>
                </a:solidFill>
              </a:rPr>
              <a:t>）</a:t>
            </a:r>
            <a:endParaRPr lang="zh-CN" altLang="en-US" dirty="0">
              <a:solidFill>
                <a:srgbClr val="CC0000"/>
              </a:solidFill>
            </a:endParaRPr>
          </a:p>
          <a:p>
            <a:pPr lvl="2"/>
            <a:r>
              <a:rPr lang="zh-CN" altLang="en-US" dirty="0"/>
              <a:t>“</a:t>
            </a:r>
            <a:r>
              <a:rPr lang="zh-CN" altLang="en-US" dirty="0">
                <a:solidFill>
                  <a:srgbClr val="0000FF"/>
                </a:solidFill>
              </a:rPr>
              <a:t>线</a:t>
            </a:r>
            <a:r>
              <a:rPr lang="zh-CN" altLang="en-US" dirty="0"/>
              <a:t>”</a:t>
            </a:r>
            <a:r>
              <a:rPr lang="en-US" altLang="zh-CN" dirty="0"/>
              <a:t>——</a:t>
            </a:r>
            <a:r>
              <a:rPr lang="zh-CN" altLang="en-US" dirty="0"/>
              <a:t>将</a:t>
            </a:r>
            <a:r>
              <a:rPr lang="zh-CN" altLang="en-US" u="sng" dirty="0">
                <a:solidFill>
                  <a:srgbClr val="CC0000"/>
                </a:solidFill>
              </a:rPr>
              <a:t>要素</a:t>
            </a:r>
            <a:r>
              <a:rPr lang="zh-CN" altLang="en-US" dirty="0"/>
              <a:t>联系在一起；</a:t>
            </a:r>
            <a:endParaRPr lang="zh-CN" altLang="en-US" dirty="0"/>
          </a:p>
          <a:p>
            <a:pPr lvl="1"/>
            <a:r>
              <a:rPr lang="zh-CN" altLang="en-US" dirty="0">
                <a:solidFill>
                  <a:srgbClr val="CC0000"/>
                </a:solidFill>
                <a:latin typeface="黑体" panose="02010609060101010101" charset="-122"/>
              </a:rPr>
              <a:t>③</a:t>
            </a:r>
            <a:r>
              <a:rPr lang="zh-CN" altLang="en-US" dirty="0">
                <a:solidFill>
                  <a:srgbClr val="CC0000"/>
                </a:solidFill>
              </a:rPr>
              <a:t>图（</a:t>
            </a:r>
            <a:r>
              <a:rPr lang="en-US" altLang="zh-CN" dirty="0">
                <a:solidFill>
                  <a:srgbClr val="CC0000"/>
                </a:solidFill>
              </a:rPr>
              <a:t>Diagrams</a:t>
            </a:r>
            <a:r>
              <a:rPr lang="zh-CN" altLang="en-US" dirty="0">
                <a:solidFill>
                  <a:srgbClr val="CC0000"/>
                </a:solidFill>
              </a:rPr>
              <a:t>）</a:t>
            </a:r>
            <a:endParaRPr lang="zh-CN" altLang="en-US" dirty="0">
              <a:solidFill>
                <a:srgbClr val="CC0000"/>
              </a:solidFill>
            </a:endParaRPr>
          </a:p>
          <a:p>
            <a:pPr lvl="2"/>
            <a:r>
              <a:rPr lang="zh-CN" altLang="en-US" dirty="0"/>
              <a:t>“</a:t>
            </a:r>
            <a:r>
              <a:rPr lang="zh-CN" altLang="en-US" dirty="0">
                <a:solidFill>
                  <a:srgbClr val="0000FF"/>
                </a:solidFill>
              </a:rPr>
              <a:t>面</a:t>
            </a:r>
            <a:r>
              <a:rPr lang="zh-CN" altLang="en-US" dirty="0"/>
              <a:t>”</a:t>
            </a:r>
            <a:r>
              <a:rPr lang="en-US" altLang="zh-CN" dirty="0"/>
              <a:t>——</a:t>
            </a:r>
            <a:r>
              <a:rPr lang="zh-CN" altLang="en-US" dirty="0"/>
              <a:t>将一组</a:t>
            </a:r>
            <a:r>
              <a:rPr lang="zh-CN" altLang="en-US" u="sng" dirty="0">
                <a:solidFill>
                  <a:srgbClr val="CC0000"/>
                </a:solidFill>
              </a:rPr>
              <a:t>要素</a:t>
            </a:r>
            <a:r>
              <a:rPr lang="zh-CN" altLang="en-US" dirty="0"/>
              <a:t>和</a:t>
            </a:r>
            <a:r>
              <a:rPr lang="zh-CN" altLang="en-US" u="sng" dirty="0">
                <a:solidFill>
                  <a:srgbClr val="CC0000"/>
                </a:solidFill>
              </a:rPr>
              <a:t>关系</a:t>
            </a:r>
            <a:r>
              <a:rPr lang="zh-CN" altLang="en-US" dirty="0"/>
              <a:t>展现出来；</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5299">
                                            <p:txEl>
                                              <p:pRg st="1" end="1"/>
                                            </p:txEl>
                                          </p:spTgt>
                                        </p:tgtEl>
                                        <p:attrNameLst>
                                          <p:attrName>style.visibility</p:attrName>
                                        </p:attrNameLst>
                                      </p:cBhvr>
                                      <p:to>
                                        <p:strVal val="visible"/>
                                      </p:to>
                                    </p:set>
                                    <p:animEffect transition="in" filter="strips(downRight)">
                                      <p:cBhvr>
                                        <p:cTn id="7" dur="500"/>
                                        <p:tgtEl>
                                          <p:spTgt spid="552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5299">
                                            <p:txEl>
                                              <p:pRg st="2" end="2"/>
                                            </p:txEl>
                                          </p:spTgt>
                                        </p:tgtEl>
                                        <p:attrNameLst>
                                          <p:attrName>style.visibility</p:attrName>
                                        </p:attrNameLst>
                                      </p:cBhvr>
                                      <p:to>
                                        <p:strVal val="visible"/>
                                      </p:to>
                                    </p:set>
                                    <p:animEffect transition="in" filter="strips(downRight)">
                                      <p:cBhvr>
                                        <p:cTn id="12" dur="500"/>
                                        <p:tgtEl>
                                          <p:spTgt spid="552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5299">
                                            <p:txEl>
                                              <p:pRg st="4" end="4"/>
                                            </p:txEl>
                                          </p:spTgt>
                                        </p:tgtEl>
                                        <p:attrNameLst>
                                          <p:attrName>style.visibility</p:attrName>
                                        </p:attrNameLst>
                                      </p:cBhvr>
                                      <p:to>
                                        <p:strVal val="visible"/>
                                      </p:to>
                                    </p:set>
                                    <p:animEffect transition="in" filter="strips(downRight)">
                                      <p:cBhvr>
                                        <p:cTn id="17" dur="500"/>
                                        <p:tgtEl>
                                          <p:spTgt spid="5529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5299">
                                            <p:txEl>
                                              <p:pRg st="6" end="6"/>
                                            </p:txEl>
                                          </p:spTgt>
                                        </p:tgtEl>
                                        <p:attrNameLst>
                                          <p:attrName>style.visibility</p:attrName>
                                        </p:attrNameLst>
                                      </p:cBhvr>
                                      <p:to>
                                        <p:strVal val="visible"/>
                                      </p:to>
                                    </p:set>
                                    <p:animEffect transition="in" filter="strips(downRight)">
                                      <p:cBhvr>
                                        <p:cTn id="22" dur="500"/>
                                        <p:tgtEl>
                                          <p:spTgt spid="5529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5299">
                                            <p:txEl>
                                              <p:pRg st="3" end="3"/>
                                            </p:txEl>
                                          </p:spTgt>
                                        </p:tgtEl>
                                        <p:attrNameLst>
                                          <p:attrName>style.visibility</p:attrName>
                                        </p:attrNameLst>
                                      </p:cBhvr>
                                      <p:to>
                                        <p:strVal val="visible"/>
                                      </p:to>
                                    </p:set>
                                    <p:animEffect transition="in" filter="strips(downRight)">
                                      <p:cBhvr>
                                        <p:cTn id="27" dur="500"/>
                                        <p:tgtEl>
                                          <p:spTgt spid="552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5299">
                                            <p:txEl>
                                              <p:pRg st="5" end="5"/>
                                            </p:txEl>
                                          </p:spTgt>
                                        </p:tgtEl>
                                        <p:attrNameLst>
                                          <p:attrName>style.visibility</p:attrName>
                                        </p:attrNameLst>
                                      </p:cBhvr>
                                      <p:to>
                                        <p:strVal val="visible"/>
                                      </p:to>
                                    </p:set>
                                    <p:animEffect transition="in" filter="strips(downRight)">
                                      <p:cBhvr>
                                        <p:cTn id="32" dur="500"/>
                                        <p:tgtEl>
                                          <p:spTgt spid="552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55299">
                                            <p:txEl>
                                              <p:pRg st="7" end="7"/>
                                            </p:txEl>
                                          </p:spTgt>
                                        </p:tgtEl>
                                        <p:attrNameLst>
                                          <p:attrName>style.visibility</p:attrName>
                                        </p:attrNameLst>
                                      </p:cBhvr>
                                      <p:to>
                                        <p:strVal val="visible"/>
                                      </p:to>
                                    </p:set>
                                    <p:animEffect transition="in" filter="strips(downRight)">
                                      <p:cBhvr>
                                        <p:cTn id="37" dur="500"/>
                                        <p:tgtEl>
                                          <p:spTgt spid="55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88B88A3-2636-4911-8DD2-48CDF4DB1DD6}" type="datetime1">
              <a:rPr lang="zh-CN" altLang="en-US"/>
            </a:fld>
            <a:endParaRPr lang="en-US" altLang="zh-CN"/>
          </a:p>
        </p:txBody>
      </p:sp>
      <p:sp>
        <p:nvSpPr>
          <p:cNvPr id="5" name="灯片编号占位符 4"/>
          <p:cNvSpPr>
            <a:spLocks noGrp="1"/>
          </p:cNvSpPr>
          <p:nvPr>
            <p:ph type="sldNum" sz="quarter" idx="11"/>
          </p:nvPr>
        </p:nvSpPr>
        <p:spPr/>
        <p:txBody>
          <a:bodyPr/>
          <a:lstStyle/>
          <a:p>
            <a:fld id="{FAE6DA82-D3C2-47B8-A32A-EDBF62118324}" type="slidenum">
              <a:rPr lang="en-US" altLang="zh-CN"/>
            </a:fld>
            <a:endParaRPr lang="en-US" altLang="zh-CN"/>
          </a:p>
        </p:txBody>
      </p:sp>
      <p:sp>
        <p:nvSpPr>
          <p:cNvPr id="66562" name="Rectangle 2"/>
          <p:cNvSpPr>
            <a:spLocks noGrp="1" noChangeArrowheads="1"/>
          </p:cNvSpPr>
          <p:nvPr>
            <p:ph type="title"/>
          </p:nvPr>
        </p:nvSpPr>
        <p:spPr/>
        <p:txBody>
          <a:bodyPr/>
          <a:lstStyle/>
          <a:p>
            <a:r>
              <a:rPr lang="en-US" altLang="zh-CN" sz="4400">
                <a:solidFill>
                  <a:srgbClr val="0000FF"/>
                </a:solidFill>
              </a:rPr>
              <a:t>9.3.1</a:t>
            </a:r>
            <a:r>
              <a:rPr lang="zh-CN" altLang="en-US" sz="4400">
                <a:solidFill>
                  <a:srgbClr val="0000FF"/>
                </a:solidFill>
              </a:rPr>
              <a:t>概述</a:t>
            </a:r>
            <a:endParaRPr lang="zh-CN" altLang="en-US" sz="4400">
              <a:solidFill>
                <a:srgbClr val="0000FF"/>
              </a:solidFill>
            </a:endParaRPr>
          </a:p>
        </p:txBody>
      </p:sp>
      <p:sp>
        <p:nvSpPr>
          <p:cNvPr id="66563" name="Rectangle 3"/>
          <p:cNvSpPr>
            <a:spLocks noGrp="1" noChangeArrowheads="1"/>
          </p:cNvSpPr>
          <p:nvPr>
            <p:ph type="body" idx="1"/>
          </p:nvPr>
        </p:nvSpPr>
        <p:spPr>
          <a:xfrm>
            <a:off x="468313" y="1052512"/>
            <a:ext cx="8229600" cy="5805487"/>
          </a:xfrm>
        </p:spPr>
        <p:txBody>
          <a:bodyPr/>
          <a:lstStyle/>
          <a:p>
            <a:pPr>
              <a:lnSpc>
                <a:spcPct val="90000"/>
              </a:lnSpc>
            </a:pPr>
            <a:r>
              <a:rPr lang="en-US" altLang="en-US" dirty="0">
                <a:solidFill>
                  <a:srgbClr val="CC0000"/>
                </a:solidFill>
              </a:rPr>
              <a:t>【</a:t>
            </a:r>
            <a:r>
              <a:rPr lang="en-US" altLang="zh-CN" dirty="0">
                <a:solidFill>
                  <a:srgbClr val="CC0000"/>
                </a:solidFill>
              </a:rPr>
              <a:t>UML</a:t>
            </a:r>
            <a:r>
              <a:rPr lang="zh-CN" altLang="en-US" dirty="0">
                <a:solidFill>
                  <a:srgbClr val="CC0000"/>
                </a:solidFill>
              </a:rPr>
              <a:t>模型的基本组成</a:t>
            </a:r>
            <a:r>
              <a:rPr lang="en-US" altLang="en-US" dirty="0">
                <a:solidFill>
                  <a:srgbClr val="CC0000"/>
                </a:solidFill>
              </a:rPr>
              <a:t>】</a:t>
            </a:r>
            <a:endParaRPr lang="en-US" altLang="zh-CN" dirty="0">
              <a:solidFill>
                <a:srgbClr val="CC0000"/>
              </a:solidFill>
            </a:endParaRPr>
          </a:p>
          <a:p>
            <a:pPr lvl="1">
              <a:lnSpc>
                <a:spcPct val="90000"/>
              </a:lnSpc>
            </a:pPr>
            <a:r>
              <a:rPr lang="en-US" altLang="zh-CN" dirty="0">
                <a:solidFill>
                  <a:srgbClr val="CC0000"/>
                </a:solidFill>
                <a:latin typeface="黑体" panose="02010609060101010101" charset="-122"/>
              </a:rPr>
              <a:t>①</a:t>
            </a:r>
            <a:r>
              <a:rPr lang="zh-CN" altLang="en-US" dirty="0">
                <a:solidFill>
                  <a:srgbClr val="CC0000"/>
                </a:solidFill>
              </a:rPr>
              <a:t>要素（</a:t>
            </a:r>
            <a:r>
              <a:rPr lang="en-US" altLang="zh-CN" dirty="0">
                <a:solidFill>
                  <a:srgbClr val="CC0000"/>
                </a:solidFill>
              </a:rPr>
              <a:t>Things</a:t>
            </a:r>
            <a:r>
              <a:rPr lang="zh-CN" altLang="en-US" dirty="0">
                <a:solidFill>
                  <a:srgbClr val="CC0000"/>
                </a:solidFill>
              </a:rPr>
              <a:t>）</a:t>
            </a:r>
            <a:endParaRPr lang="zh-CN" altLang="en-US" dirty="0">
              <a:solidFill>
                <a:srgbClr val="CC0000"/>
              </a:solidFill>
            </a:endParaRPr>
          </a:p>
          <a:p>
            <a:pPr lvl="2">
              <a:lnSpc>
                <a:spcPct val="90000"/>
              </a:lnSpc>
            </a:pPr>
            <a:r>
              <a:rPr lang="zh-CN" altLang="en-US" dirty="0"/>
              <a:t>“</a:t>
            </a:r>
            <a:r>
              <a:rPr lang="en-US" altLang="zh-CN" dirty="0">
                <a:solidFill>
                  <a:srgbClr val="0000FF"/>
                </a:solidFill>
              </a:rPr>
              <a:t>Use Case</a:t>
            </a:r>
            <a:r>
              <a:rPr lang="en-US" altLang="zh-CN" dirty="0"/>
              <a:t>”		“</a:t>
            </a:r>
            <a:r>
              <a:rPr lang="en-US" altLang="zh-CN" dirty="0">
                <a:solidFill>
                  <a:srgbClr val="0000FF"/>
                </a:solidFill>
              </a:rPr>
              <a:t>Actor</a:t>
            </a:r>
            <a:r>
              <a:rPr lang="en-US" altLang="zh-CN" dirty="0"/>
              <a:t>”	</a:t>
            </a:r>
            <a:endParaRPr lang="en-US" altLang="zh-CN" dirty="0"/>
          </a:p>
          <a:p>
            <a:pPr lvl="2">
              <a:lnSpc>
                <a:spcPct val="90000"/>
              </a:lnSpc>
            </a:pPr>
            <a:r>
              <a:rPr lang="en-US" altLang="zh-CN" dirty="0"/>
              <a:t>  “</a:t>
            </a:r>
            <a:r>
              <a:rPr lang="zh-CN" altLang="en-US" dirty="0">
                <a:solidFill>
                  <a:srgbClr val="0000FF"/>
                </a:solidFill>
              </a:rPr>
              <a:t>类</a:t>
            </a:r>
            <a:r>
              <a:rPr lang="zh-CN" altLang="en-US" dirty="0"/>
              <a:t>”</a:t>
            </a:r>
            <a:r>
              <a:rPr lang="en-US" altLang="zh-CN" dirty="0"/>
              <a:t>(Class)		“</a:t>
            </a:r>
            <a:r>
              <a:rPr lang="zh-CN" altLang="en-US" dirty="0">
                <a:solidFill>
                  <a:srgbClr val="0000FF"/>
                </a:solidFill>
              </a:rPr>
              <a:t>接口</a:t>
            </a:r>
            <a:r>
              <a:rPr lang="zh-CN" altLang="en-US" dirty="0"/>
              <a:t>”</a:t>
            </a:r>
            <a:r>
              <a:rPr lang="en-US" altLang="zh-CN" dirty="0"/>
              <a:t>(Interface)</a:t>
            </a:r>
            <a:endParaRPr lang="en-US" altLang="zh-CN" dirty="0"/>
          </a:p>
          <a:p>
            <a:pPr lvl="1">
              <a:lnSpc>
                <a:spcPct val="90000"/>
              </a:lnSpc>
            </a:pPr>
            <a:r>
              <a:rPr lang="en-US" altLang="zh-CN" dirty="0">
                <a:solidFill>
                  <a:srgbClr val="CC0000"/>
                </a:solidFill>
                <a:latin typeface="黑体" panose="02010609060101010101" charset="-122"/>
              </a:rPr>
              <a:t>②</a:t>
            </a:r>
            <a:r>
              <a:rPr lang="zh-CN" altLang="en-US" dirty="0">
                <a:solidFill>
                  <a:srgbClr val="CC0000"/>
                </a:solidFill>
              </a:rPr>
              <a:t>关系（</a:t>
            </a:r>
            <a:r>
              <a:rPr lang="en-US" altLang="zh-CN" dirty="0">
                <a:solidFill>
                  <a:srgbClr val="CC0000"/>
                </a:solidFill>
              </a:rPr>
              <a:t>Relationships</a:t>
            </a:r>
            <a:r>
              <a:rPr lang="zh-CN" altLang="en-US" dirty="0">
                <a:solidFill>
                  <a:srgbClr val="CC0000"/>
                </a:solidFill>
              </a:rPr>
              <a:t>）</a:t>
            </a:r>
            <a:endParaRPr lang="zh-CN" altLang="en-US" dirty="0">
              <a:solidFill>
                <a:srgbClr val="CC0000"/>
              </a:solidFill>
            </a:endParaRPr>
          </a:p>
          <a:p>
            <a:pPr lvl="2">
              <a:lnSpc>
                <a:spcPct val="90000"/>
              </a:lnSpc>
            </a:pPr>
            <a:r>
              <a:rPr lang="zh-CN" altLang="en-US" dirty="0">
                <a:solidFill>
                  <a:srgbClr val="0000FF"/>
                </a:solidFill>
              </a:rPr>
              <a:t>关联关系</a:t>
            </a:r>
            <a:r>
              <a:rPr lang="en-US" altLang="zh-CN" dirty="0"/>
              <a:t>(Association)</a:t>
            </a:r>
            <a:endParaRPr lang="en-US" altLang="zh-CN" dirty="0"/>
          </a:p>
          <a:p>
            <a:pPr lvl="3">
              <a:lnSpc>
                <a:spcPct val="90000"/>
              </a:lnSpc>
            </a:pPr>
            <a:r>
              <a:rPr lang="zh-CN" altLang="en-US" dirty="0">
                <a:solidFill>
                  <a:srgbClr val="0000FF"/>
                </a:solidFill>
              </a:rPr>
              <a:t>聚合关系</a:t>
            </a:r>
            <a:r>
              <a:rPr lang="en-US" altLang="zh-CN" dirty="0"/>
              <a:t>(Aggregation)	 </a:t>
            </a:r>
            <a:r>
              <a:rPr lang="zh-CN" altLang="en-US" dirty="0">
                <a:solidFill>
                  <a:srgbClr val="0000FF"/>
                </a:solidFill>
              </a:rPr>
              <a:t>组合关系</a:t>
            </a:r>
            <a:r>
              <a:rPr lang="en-US" altLang="zh-CN" dirty="0"/>
              <a:t>(Composition)</a:t>
            </a:r>
            <a:endParaRPr lang="en-US" altLang="zh-CN" dirty="0"/>
          </a:p>
          <a:p>
            <a:pPr lvl="2">
              <a:lnSpc>
                <a:spcPct val="90000"/>
              </a:lnSpc>
            </a:pPr>
            <a:r>
              <a:rPr lang="zh-CN" altLang="en-US" dirty="0">
                <a:solidFill>
                  <a:srgbClr val="0000FF"/>
                </a:solidFill>
              </a:rPr>
              <a:t>依赖关系</a:t>
            </a:r>
            <a:r>
              <a:rPr lang="en-US" altLang="zh-CN" dirty="0"/>
              <a:t>(Dependency)</a:t>
            </a:r>
            <a:endParaRPr lang="en-US" altLang="zh-CN" dirty="0"/>
          </a:p>
          <a:p>
            <a:pPr lvl="2">
              <a:lnSpc>
                <a:spcPct val="90000"/>
              </a:lnSpc>
            </a:pPr>
            <a:r>
              <a:rPr lang="zh-CN" altLang="en-US" dirty="0">
                <a:solidFill>
                  <a:srgbClr val="0000FF"/>
                </a:solidFill>
              </a:rPr>
              <a:t>泛化关系</a:t>
            </a:r>
            <a:r>
              <a:rPr lang="en-US" altLang="zh-CN" dirty="0"/>
              <a:t>(Generalization)</a:t>
            </a:r>
            <a:endParaRPr lang="en-US" altLang="zh-CN" dirty="0"/>
          </a:p>
          <a:p>
            <a:pPr lvl="2">
              <a:lnSpc>
                <a:spcPct val="90000"/>
              </a:lnSpc>
            </a:pPr>
            <a:r>
              <a:rPr lang="zh-CN" altLang="en-US" dirty="0">
                <a:solidFill>
                  <a:srgbClr val="0000FF"/>
                </a:solidFill>
              </a:rPr>
              <a:t>实现关系</a:t>
            </a:r>
            <a:r>
              <a:rPr lang="en-US" altLang="zh-CN" dirty="0"/>
              <a:t>(Realization)</a:t>
            </a:r>
            <a:endParaRPr lang="en-US" altLang="zh-CN" dirty="0"/>
          </a:p>
          <a:p>
            <a:pPr lvl="1">
              <a:lnSpc>
                <a:spcPct val="90000"/>
              </a:lnSpc>
            </a:pPr>
            <a:r>
              <a:rPr lang="en-US" altLang="zh-CN" dirty="0">
                <a:solidFill>
                  <a:srgbClr val="CC0000"/>
                </a:solidFill>
                <a:latin typeface="黑体" panose="02010609060101010101" charset="-122"/>
              </a:rPr>
              <a:t>③</a:t>
            </a:r>
            <a:r>
              <a:rPr lang="zh-CN" altLang="en-US" dirty="0">
                <a:solidFill>
                  <a:srgbClr val="CC0000"/>
                </a:solidFill>
              </a:rPr>
              <a:t>图（</a:t>
            </a:r>
            <a:r>
              <a:rPr lang="en-US" altLang="zh-CN" dirty="0">
                <a:solidFill>
                  <a:srgbClr val="CC0000"/>
                </a:solidFill>
              </a:rPr>
              <a:t>Diagrams</a:t>
            </a:r>
            <a:r>
              <a:rPr lang="zh-CN" altLang="en-US" dirty="0">
                <a:solidFill>
                  <a:srgbClr val="CC0000"/>
                </a:solidFill>
              </a:rPr>
              <a:t>）</a:t>
            </a:r>
            <a:endParaRPr lang="zh-CN" altLang="en-US" dirty="0">
              <a:solidFill>
                <a:srgbClr val="CC0000"/>
              </a:solidFill>
            </a:endParaRPr>
          </a:p>
          <a:p>
            <a:pPr lvl="2">
              <a:lnSpc>
                <a:spcPct val="90000"/>
              </a:lnSpc>
            </a:pPr>
            <a:r>
              <a:rPr lang="en-US" altLang="zh-CN" dirty="0">
                <a:solidFill>
                  <a:srgbClr val="0000FF"/>
                </a:solidFill>
              </a:rPr>
              <a:t>3</a:t>
            </a:r>
            <a:r>
              <a:rPr lang="zh-CN" altLang="en-US" dirty="0">
                <a:solidFill>
                  <a:srgbClr val="0000FF"/>
                </a:solidFill>
              </a:rPr>
              <a:t>种静态图	</a:t>
            </a:r>
            <a:r>
              <a:rPr lang="zh-CN" altLang="en-US" dirty="0" smtClean="0">
                <a:solidFill>
                  <a:srgbClr val="0000FF"/>
                </a:solidFill>
              </a:rPr>
              <a:t>：</a:t>
            </a:r>
            <a:r>
              <a:rPr lang="zh-CN" altLang="en-US" dirty="0" smtClean="0">
                <a:solidFill>
                  <a:srgbClr val="FF0000"/>
                </a:solidFill>
              </a:rPr>
              <a:t>类图</a:t>
            </a:r>
            <a:r>
              <a:rPr lang="zh-CN" altLang="en-US" dirty="0" smtClean="0">
                <a:solidFill>
                  <a:srgbClr val="0000FF"/>
                </a:solidFill>
              </a:rPr>
              <a:t>、</a:t>
            </a:r>
            <a:r>
              <a:rPr lang="zh-CN" altLang="en-US" dirty="0">
                <a:solidFill>
                  <a:srgbClr val="FF0000"/>
                </a:solidFill>
              </a:rPr>
              <a:t>对象图</a:t>
            </a:r>
            <a:r>
              <a:rPr lang="zh-CN" altLang="en-US" dirty="0" smtClean="0">
                <a:solidFill>
                  <a:srgbClr val="0000FF"/>
                </a:solidFill>
              </a:rPr>
              <a:t>、</a:t>
            </a:r>
            <a:r>
              <a:rPr lang="zh-CN" altLang="en-US" dirty="0">
                <a:solidFill>
                  <a:srgbClr val="FF0000"/>
                </a:solidFill>
              </a:rPr>
              <a:t>用例图</a:t>
            </a:r>
            <a:endParaRPr lang="en-US" altLang="zh-CN" dirty="0">
              <a:solidFill>
                <a:srgbClr val="FF0000"/>
              </a:solidFill>
            </a:endParaRPr>
          </a:p>
          <a:p>
            <a:pPr lvl="2">
              <a:lnSpc>
                <a:spcPct val="90000"/>
              </a:lnSpc>
            </a:pPr>
            <a:r>
              <a:rPr lang="en-US" altLang="zh-CN" dirty="0" smtClean="0">
                <a:solidFill>
                  <a:srgbClr val="0000FF"/>
                </a:solidFill>
              </a:rPr>
              <a:t>4</a:t>
            </a:r>
            <a:r>
              <a:rPr lang="zh-CN" altLang="en-US" dirty="0">
                <a:solidFill>
                  <a:srgbClr val="0000FF"/>
                </a:solidFill>
              </a:rPr>
              <a:t>种动态图	</a:t>
            </a:r>
            <a:r>
              <a:rPr lang="zh-CN" altLang="en-US" dirty="0">
                <a:solidFill>
                  <a:srgbClr val="FF0000"/>
                </a:solidFill>
              </a:rPr>
              <a:t>：顺序图、状态图、协作图、活动图</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6563">
                                            <p:txEl>
                                              <p:pRg st="2" end="2"/>
                                            </p:txEl>
                                          </p:spTgt>
                                        </p:tgtEl>
                                        <p:attrNameLst>
                                          <p:attrName>style.visibility</p:attrName>
                                        </p:attrNameLst>
                                      </p:cBhvr>
                                      <p:to>
                                        <p:strVal val="visible"/>
                                      </p:to>
                                    </p:set>
                                    <p:animEffect transition="in" filter="strips(downRight)">
                                      <p:cBhvr>
                                        <p:cTn id="7" dur="500"/>
                                        <p:tgtEl>
                                          <p:spTgt spid="6656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6563">
                                            <p:txEl>
                                              <p:pRg st="3" end="3"/>
                                            </p:txEl>
                                          </p:spTgt>
                                        </p:tgtEl>
                                        <p:attrNameLst>
                                          <p:attrName>style.visibility</p:attrName>
                                        </p:attrNameLst>
                                      </p:cBhvr>
                                      <p:to>
                                        <p:strVal val="visible"/>
                                      </p:to>
                                    </p:set>
                                    <p:animEffect transition="in" filter="strips(downRight)">
                                      <p:cBhvr>
                                        <p:cTn id="12" dur="500"/>
                                        <p:tgtEl>
                                          <p:spTgt spid="6656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6563">
                                            <p:txEl>
                                              <p:pRg st="5" end="5"/>
                                            </p:txEl>
                                          </p:spTgt>
                                        </p:tgtEl>
                                        <p:attrNameLst>
                                          <p:attrName>style.visibility</p:attrName>
                                        </p:attrNameLst>
                                      </p:cBhvr>
                                      <p:to>
                                        <p:strVal val="visible"/>
                                      </p:to>
                                    </p:set>
                                    <p:animEffect transition="in" filter="strips(downRight)">
                                      <p:cBhvr>
                                        <p:cTn id="17" dur="500"/>
                                        <p:tgtEl>
                                          <p:spTgt spid="6656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66563">
                                            <p:txEl>
                                              <p:pRg st="6" end="6"/>
                                            </p:txEl>
                                          </p:spTgt>
                                        </p:tgtEl>
                                        <p:attrNameLst>
                                          <p:attrName>style.visibility</p:attrName>
                                        </p:attrNameLst>
                                      </p:cBhvr>
                                      <p:to>
                                        <p:strVal val="visible"/>
                                      </p:to>
                                    </p:set>
                                    <p:animEffect transition="in" filter="strips(downRight)">
                                      <p:cBhvr>
                                        <p:cTn id="22" dur="500"/>
                                        <p:tgtEl>
                                          <p:spTgt spid="6656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6563">
                                            <p:txEl>
                                              <p:pRg st="7" end="7"/>
                                            </p:txEl>
                                          </p:spTgt>
                                        </p:tgtEl>
                                        <p:attrNameLst>
                                          <p:attrName>style.visibility</p:attrName>
                                        </p:attrNameLst>
                                      </p:cBhvr>
                                      <p:to>
                                        <p:strVal val="visible"/>
                                      </p:to>
                                    </p:set>
                                    <p:animEffect transition="in" filter="strips(downRight)">
                                      <p:cBhvr>
                                        <p:cTn id="27" dur="500"/>
                                        <p:tgtEl>
                                          <p:spTgt spid="6656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66563">
                                            <p:txEl>
                                              <p:pRg st="8" end="8"/>
                                            </p:txEl>
                                          </p:spTgt>
                                        </p:tgtEl>
                                        <p:attrNameLst>
                                          <p:attrName>style.visibility</p:attrName>
                                        </p:attrNameLst>
                                      </p:cBhvr>
                                      <p:to>
                                        <p:strVal val="visible"/>
                                      </p:to>
                                    </p:set>
                                    <p:animEffect transition="in" filter="strips(downRight)">
                                      <p:cBhvr>
                                        <p:cTn id="32" dur="500"/>
                                        <p:tgtEl>
                                          <p:spTgt spid="6656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66563">
                                            <p:txEl>
                                              <p:pRg st="9" end="9"/>
                                            </p:txEl>
                                          </p:spTgt>
                                        </p:tgtEl>
                                        <p:attrNameLst>
                                          <p:attrName>style.visibility</p:attrName>
                                        </p:attrNameLst>
                                      </p:cBhvr>
                                      <p:to>
                                        <p:strVal val="visible"/>
                                      </p:to>
                                    </p:set>
                                    <p:animEffect transition="in" filter="strips(downRight)">
                                      <p:cBhvr>
                                        <p:cTn id="37" dur="500"/>
                                        <p:tgtEl>
                                          <p:spTgt spid="6656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66563">
                                            <p:txEl>
                                              <p:pRg st="11" end="11"/>
                                            </p:txEl>
                                          </p:spTgt>
                                        </p:tgtEl>
                                        <p:attrNameLst>
                                          <p:attrName>style.visibility</p:attrName>
                                        </p:attrNameLst>
                                      </p:cBhvr>
                                      <p:to>
                                        <p:strVal val="visible"/>
                                      </p:to>
                                    </p:set>
                                    <p:animEffect transition="in" filter="strips(downRight)">
                                      <p:cBhvr>
                                        <p:cTn id="42" dur="500"/>
                                        <p:tgtEl>
                                          <p:spTgt spid="66563">
                                            <p:txEl>
                                              <p:pRg st="11" end="11"/>
                                            </p:txEl>
                                          </p:spTgt>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66563">
                                            <p:txEl>
                                              <p:pRg st="12" end="12"/>
                                            </p:txEl>
                                          </p:spTgt>
                                        </p:tgtEl>
                                        <p:attrNameLst>
                                          <p:attrName>style.visibility</p:attrName>
                                        </p:attrNameLst>
                                      </p:cBhvr>
                                      <p:to>
                                        <p:strVal val="visible"/>
                                      </p:to>
                                    </p:set>
                                    <p:animEffect transition="in" filter="strips(downRight)">
                                      <p:cBhvr>
                                        <p:cTn id="45" dur="500"/>
                                        <p:tgtEl>
                                          <p:spTgt spid="6656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日期占位符 4"/>
          <p:cNvSpPr>
            <a:spLocks noGrp="1"/>
          </p:cNvSpPr>
          <p:nvPr>
            <p:ph type="dt" sz="half" idx="10"/>
          </p:nvPr>
        </p:nvSpPr>
        <p:spPr/>
        <p:txBody>
          <a:bodyPr/>
          <a:lstStyle/>
          <a:p>
            <a:fld id="{55B5F860-F20E-43F5-8177-2295AAE81B9A}" type="datetime1">
              <a:rPr lang="zh-CN" altLang="en-US"/>
            </a:fld>
            <a:endParaRPr lang="en-US" altLang="zh-CN"/>
          </a:p>
        </p:txBody>
      </p:sp>
      <p:sp>
        <p:nvSpPr>
          <p:cNvPr id="36" name="灯片编号占位符 5"/>
          <p:cNvSpPr>
            <a:spLocks noGrp="1"/>
          </p:cNvSpPr>
          <p:nvPr>
            <p:ph type="sldNum" sz="quarter" idx="11"/>
          </p:nvPr>
        </p:nvSpPr>
        <p:spPr/>
        <p:txBody>
          <a:bodyPr/>
          <a:lstStyle/>
          <a:p>
            <a:fld id="{AC3CECA1-D681-42C5-87BD-43E83777EC67}" type="slidenum">
              <a:rPr lang="en-US" altLang="zh-CN"/>
            </a:fld>
            <a:endParaRPr lang="en-US" altLang="zh-CN"/>
          </a:p>
        </p:txBody>
      </p:sp>
      <p:sp>
        <p:nvSpPr>
          <p:cNvPr id="64514" name="Rectangle 2"/>
          <p:cNvSpPr>
            <a:spLocks noGrp="1" noChangeArrowheads="1"/>
          </p:cNvSpPr>
          <p:nvPr>
            <p:ph type="title"/>
          </p:nvPr>
        </p:nvSpPr>
        <p:spPr/>
        <p:txBody>
          <a:bodyPr/>
          <a:lstStyle/>
          <a:p>
            <a:r>
              <a:rPr lang="en-US" altLang="zh-CN" sz="4400">
                <a:solidFill>
                  <a:srgbClr val="0000FF"/>
                </a:solidFill>
              </a:rPr>
              <a:t>9.3.1</a:t>
            </a:r>
            <a:r>
              <a:rPr lang="zh-CN" altLang="en-US" sz="4400">
                <a:solidFill>
                  <a:srgbClr val="0000FF"/>
                </a:solidFill>
              </a:rPr>
              <a:t>概述</a:t>
            </a:r>
            <a:endParaRPr lang="zh-CN" altLang="en-US" sz="4400">
              <a:solidFill>
                <a:srgbClr val="0000FF"/>
              </a:solidFill>
            </a:endParaRPr>
          </a:p>
        </p:txBody>
      </p:sp>
      <p:sp>
        <p:nvSpPr>
          <p:cNvPr id="64515" name="Rectangle 3"/>
          <p:cNvSpPr>
            <a:spLocks noGrp="1" noChangeArrowheads="1"/>
          </p:cNvSpPr>
          <p:nvPr>
            <p:ph type="body" sz="half" idx="1"/>
          </p:nvPr>
        </p:nvSpPr>
        <p:spPr/>
        <p:txBody>
          <a:bodyPr/>
          <a:lstStyle/>
          <a:p>
            <a:r>
              <a:rPr lang="en-US" altLang="en-US" sz="2400">
                <a:solidFill>
                  <a:srgbClr val="CC0000"/>
                </a:solidFill>
              </a:rPr>
              <a:t>【</a:t>
            </a:r>
            <a:r>
              <a:rPr lang="en-US" altLang="zh-CN" sz="2400">
                <a:solidFill>
                  <a:srgbClr val="CC0000"/>
                </a:solidFill>
              </a:rPr>
              <a:t>UML</a:t>
            </a:r>
            <a:r>
              <a:rPr lang="zh-CN" altLang="en-US" sz="2400">
                <a:solidFill>
                  <a:srgbClr val="CC0000"/>
                </a:solidFill>
              </a:rPr>
              <a:t>模型的基本组成</a:t>
            </a:r>
            <a:r>
              <a:rPr lang="en-US" altLang="en-US" sz="2400">
                <a:solidFill>
                  <a:srgbClr val="CC0000"/>
                </a:solidFill>
              </a:rPr>
              <a:t>】</a:t>
            </a:r>
            <a:endParaRPr lang="en-US" altLang="zh-CN" sz="2400">
              <a:solidFill>
                <a:srgbClr val="CC0000"/>
              </a:solidFill>
            </a:endParaRPr>
          </a:p>
          <a:p>
            <a:pPr lvl="1"/>
            <a:r>
              <a:rPr lang="en-US" altLang="zh-CN" sz="2200">
                <a:solidFill>
                  <a:srgbClr val="CC0000"/>
                </a:solidFill>
                <a:latin typeface="黑体" panose="02010609060101010101" charset="-122"/>
              </a:rPr>
              <a:t>③</a:t>
            </a:r>
            <a:r>
              <a:rPr lang="zh-CN" altLang="en-US" sz="2200">
                <a:solidFill>
                  <a:srgbClr val="CC0000"/>
                </a:solidFill>
              </a:rPr>
              <a:t>图（</a:t>
            </a:r>
            <a:r>
              <a:rPr lang="en-US" altLang="zh-CN" sz="2200">
                <a:solidFill>
                  <a:srgbClr val="CC0000"/>
                </a:solidFill>
              </a:rPr>
              <a:t>Diagrams</a:t>
            </a:r>
            <a:r>
              <a:rPr lang="zh-CN" altLang="en-US" sz="2200">
                <a:solidFill>
                  <a:srgbClr val="CC0000"/>
                </a:solidFill>
              </a:rPr>
              <a:t>）</a:t>
            </a:r>
            <a:endParaRPr lang="zh-CN" altLang="en-US" sz="2200"/>
          </a:p>
        </p:txBody>
      </p:sp>
      <p:graphicFrame>
        <p:nvGraphicFramePr>
          <p:cNvPr id="64598" name="Group 86"/>
          <p:cNvGraphicFramePr>
            <a:graphicFrameLocks noGrp="1"/>
          </p:cNvGraphicFramePr>
          <p:nvPr>
            <p:ph sz="half" idx="2"/>
          </p:nvPr>
        </p:nvGraphicFramePr>
        <p:xfrm>
          <a:off x="304800" y="1905000"/>
          <a:ext cx="8686800" cy="4633278"/>
        </p:xfrm>
        <a:graphic>
          <a:graphicData uri="http://schemas.openxmlformats.org/drawingml/2006/table">
            <a:tbl>
              <a:tblPr/>
              <a:tblGrid>
                <a:gridCol w="838200"/>
                <a:gridCol w="3200400"/>
                <a:gridCol w="4648200"/>
              </a:tblGrid>
              <a:tr h="427038">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类别</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图形名称</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作用</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rowSpan="2">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静</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态</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en-US" altLang="zh-CN"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rPr>
                        <a:t>Use Case</a:t>
                      </a:r>
                      <a:r>
                        <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rPr>
                        <a:t>图</a:t>
                      </a:r>
                      <a:endPar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Use Case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展现</a:t>
                      </a:r>
                      <a:r>
                        <a:rPr kumimoji="0" lang="en-US" altLang="zh-CN"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Use Case</a:t>
                      </a: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Actor</a:t>
                      </a: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及其关系</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rPr>
                        <a:t>类图</a:t>
                      </a: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  </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Class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rPr>
                        <a:t>展现类，接口及其关系</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rowSpan="4">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动</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态</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rPr>
                        <a:t>序列图</a:t>
                      </a:r>
                      <a:endPar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Sequence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rPr>
                        <a:t>按时序展示对象间的</a:t>
                      </a:r>
                      <a:r>
                        <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rPr>
                        <a:t>消息传递</a:t>
                      </a:r>
                      <a:endPar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协作图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Collaboration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描述（收发消息的）对象间的</a:t>
                      </a:r>
                      <a:r>
                        <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rPr>
                        <a:t>协作关系</a:t>
                      </a:r>
                      <a:endPar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rPr>
                        <a:t>状态图</a:t>
                      </a:r>
                      <a:endPar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Statechart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对象可能经历的</a:t>
                      </a:r>
                      <a:r>
                        <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rPr>
                        <a:t>状态</a:t>
                      </a: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及</a:t>
                      </a:r>
                      <a:r>
                        <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cs typeface="Times New Roman" panose="02020603050405020304" pitchFamily="18" charset="0"/>
                        </a:rPr>
                        <a:t>对事件的响应</a:t>
                      </a:r>
                      <a:endParaRPr kumimoji="0" lang="zh-CN" altLang="en-US" sz="2000" b="1" i="0" u="none" strike="noStrike" cap="none" normalizeH="0" baseline="0" smtClean="0">
                        <a:ln>
                          <a:noFill/>
                        </a:ln>
                        <a:solidFill>
                          <a:srgbClr val="FF0000"/>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rPr>
                        <a:t>活动图</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Activity Diagram</a:t>
                      </a: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cs typeface="Times New Roman" panose="02020603050405020304" pitchFamily="18" charset="0"/>
                        </a:rPr>
                        <a:t>）</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pPr>
                      <a:r>
                        <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rPr>
                        <a:t>系统从一个活动转到另一个活动的路径</a:t>
                      </a:r>
                      <a:endParaRPr kumimoji="0" lang="zh-CN" altLang="en-US" sz="2000" b="1" i="0" u="none" strike="noStrike" cap="none" normalizeH="0" baseline="0" smtClean="0">
                        <a:ln>
                          <a:noFill/>
                        </a:ln>
                        <a:solidFill>
                          <a:srgbClr val="0000FF"/>
                        </a:solidFill>
                        <a:effectLst/>
                        <a:latin typeface="Arial" panose="020B0604020202020204" pitchFamily="34" charset="0"/>
                        <a:ea typeface="黑体" panose="02010609060101010101"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46082" name="Rectangle 2"/>
          <p:cNvSpPr>
            <a:spLocks noGrp="1" noChangeArrowheads="1"/>
          </p:cNvSpPr>
          <p:nvPr>
            <p:ph type="title"/>
          </p:nvPr>
        </p:nvSpPr>
        <p:spPr>
          <a:xfrm>
            <a:off x="609600" y="1143000"/>
            <a:ext cx="7793037" cy="768350"/>
          </a:xfrm>
        </p:spPr>
        <p:txBody>
          <a:bodyPr/>
          <a:lstStyle/>
          <a:p>
            <a:r>
              <a:rPr lang="zh-CN" altLang="zh-CN" dirty="0">
                <a:ea typeface="宋体" panose="02010600030101010101" pitchFamily="2" charset="-122"/>
              </a:rPr>
              <a:t>1.</a:t>
            </a:r>
            <a:r>
              <a:rPr lang="zh-CN" dirty="0">
                <a:ea typeface="宋体" panose="02010600030101010101" pitchFamily="2" charset="-122"/>
              </a:rPr>
              <a:t>模型元素</a:t>
            </a:r>
            <a:endParaRPr lang="zh-CN" dirty="0">
              <a:ea typeface="宋体" panose="02010600030101010101" pitchFamily="2" charset="-122"/>
            </a:endParaRPr>
          </a:p>
        </p:txBody>
      </p:sp>
      <p:sp>
        <p:nvSpPr>
          <p:cNvPr id="46083" name="Rectangle 3"/>
          <p:cNvSpPr>
            <a:spLocks noGrp="1" noChangeArrowheads="1"/>
          </p:cNvSpPr>
          <p:nvPr>
            <p:ph type="body" idx="1"/>
          </p:nvPr>
        </p:nvSpPr>
        <p:spPr>
          <a:xfrm>
            <a:off x="755650" y="2205038"/>
            <a:ext cx="7854950" cy="1681162"/>
          </a:xfrm>
        </p:spPr>
        <p:txBody>
          <a:bodyPr/>
          <a:lstStyle/>
          <a:p>
            <a:pPr>
              <a:lnSpc>
                <a:spcPct val="80000"/>
              </a:lnSpc>
              <a:buFont typeface="Wingdings" panose="05000000000000000000" pitchFamily="2" charset="2"/>
              <a:buNone/>
            </a:pPr>
            <a:r>
              <a:rPr lang="zh-CN" dirty="0">
                <a:ea typeface="宋体" panose="02010600030101010101" pitchFamily="2" charset="-122"/>
              </a:rPr>
              <a:t>分为两类</a:t>
            </a:r>
            <a:r>
              <a:rPr lang="zh-CN" altLang="zh-CN" dirty="0">
                <a:ea typeface="宋体" panose="02010600030101010101" pitchFamily="2" charset="-122"/>
              </a:rPr>
              <a:t>:</a:t>
            </a:r>
            <a:endParaRPr lang="zh-CN" altLang="zh-CN" dirty="0">
              <a:ea typeface="宋体" panose="02010600030101010101" pitchFamily="2" charset="-122"/>
            </a:endParaRPr>
          </a:p>
          <a:p>
            <a:pPr>
              <a:lnSpc>
                <a:spcPct val="80000"/>
              </a:lnSpc>
              <a:buSzTx/>
              <a:buFont typeface="Wingdings" panose="05000000000000000000" pitchFamily="2" charset="2"/>
              <a:buChar char="l"/>
            </a:pPr>
            <a:r>
              <a:rPr lang="zh-CN" dirty="0">
                <a:ea typeface="宋体" panose="02010600030101010101" pitchFamily="2" charset="-122"/>
              </a:rPr>
              <a:t>一类表示模型中的概念</a:t>
            </a:r>
            <a:endParaRPr lang="zh-CN" dirty="0">
              <a:ea typeface="宋体" panose="02010600030101010101" pitchFamily="2" charset="-122"/>
            </a:endParaRPr>
          </a:p>
          <a:p>
            <a:pPr>
              <a:lnSpc>
                <a:spcPct val="80000"/>
              </a:lnSpc>
              <a:buSzTx/>
              <a:buFont typeface="Wingdings" panose="05000000000000000000" pitchFamily="2" charset="2"/>
              <a:buChar char="l"/>
            </a:pPr>
            <a:r>
              <a:rPr lang="zh-CN" dirty="0">
                <a:ea typeface="宋体" panose="02010600030101010101" pitchFamily="2" charset="-122"/>
              </a:rPr>
              <a:t>另一类表示模型元素之间的关系</a:t>
            </a:r>
            <a:endParaRPr lang="zh-CN" dirty="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47106" name="Rectangle 2"/>
          <p:cNvSpPr>
            <a:spLocks noGrp="1" noChangeArrowheads="1"/>
          </p:cNvSpPr>
          <p:nvPr>
            <p:ph type="body" idx="1"/>
          </p:nvPr>
        </p:nvSpPr>
        <p:spPr>
          <a:xfrm>
            <a:off x="533400" y="1981200"/>
            <a:ext cx="8064500" cy="1079500"/>
          </a:xfrm>
        </p:spPr>
        <p:txBody>
          <a:bodyPr/>
          <a:lstStyle/>
          <a:p>
            <a:r>
              <a:rPr lang="zh-CN" dirty="0">
                <a:ea typeface="宋体" panose="02010600030101010101" pitchFamily="2" charset="-122"/>
              </a:rPr>
              <a:t>活动者（</a:t>
            </a:r>
            <a:r>
              <a:rPr lang="zh-CN" altLang="zh-CN" dirty="0">
                <a:ea typeface="宋体" panose="02010600030101010101" pitchFamily="2" charset="-122"/>
              </a:rPr>
              <a:t>actor</a:t>
            </a:r>
            <a:r>
              <a:rPr lang="zh-CN" dirty="0">
                <a:ea typeface="宋体" panose="02010600030101010101" pitchFamily="2" charset="-122"/>
              </a:rPr>
              <a:t>）代表与系统交互的人、硬件设备或另一个系统。</a:t>
            </a:r>
            <a:endParaRPr lang="zh-CN" dirty="0">
              <a:ea typeface="宋体" panose="02010600030101010101" pitchFamily="2" charset="-122"/>
            </a:endParaRPr>
          </a:p>
        </p:txBody>
      </p:sp>
      <p:pic>
        <p:nvPicPr>
          <p:cNvPr id="4710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8400" y="2708275"/>
            <a:ext cx="1249363" cy="299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Rectangle 4"/>
          <p:cNvSpPr>
            <a:spLocks noChangeArrowheads="1"/>
          </p:cNvSpPr>
          <p:nvPr/>
        </p:nvSpPr>
        <p:spPr bwMode="auto">
          <a:xfrm>
            <a:off x="2286000" y="1157976"/>
            <a:ext cx="4768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20000"/>
              </a:spcBef>
              <a:buClr>
                <a:schemeClr val="folHlink"/>
              </a:buClr>
              <a:buFont typeface="Wingdings" panose="05000000000000000000" pitchFamily="2" charset="2"/>
              <a:buNone/>
            </a:pPr>
            <a:r>
              <a:rPr lang="zh-CN" sz="4500" b="1" dirty="0">
                <a:solidFill>
                  <a:srgbClr val="333399"/>
                </a:solidFill>
                <a:latin typeface="Tahoma" panose="020B0604030504040204" pitchFamily="34" charset="0"/>
              </a:rPr>
              <a:t>表示模型中的概念</a:t>
            </a:r>
            <a:endParaRPr lang="zh-CN" sz="4500" b="1" dirty="0">
              <a:solidFill>
                <a:srgbClr val="333399"/>
              </a:solidFill>
              <a:latin typeface="Tahoma" panose="020B060403050404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48130" name="Rectangle 2"/>
          <p:cNvSpPr>
            <a:spLocks noGrp="1" noChangeArrowheads="1"/>
          </p:cNvSpPr>
          <p:nvPr>
            <p:ph type="body" idx="1"/>
          </p:nvPr>
        </p:nvSpPr>
        <p:spPr>
          <a:xfrm>
            <a:off x="762000" y="1295400"/>
            <a:ext cx="7772400" cy="4114800"/>
          </a:xfrm>
        </p:spPr>
        <p:txBody>
          <a:bodyPr/>
          <a:lstStyle/>
          <a:p>
            <a:r>
              <a:rPr lang="zh-CN" dirty="0">
                <a:ea typeface="宋体" panose="02010600030101010101" pitchFamily="2" charset="-122"/>
              </a:rPr>
              <a:t>用例（</a:t>
            </a:r>
            <a:r>
              <a:rPr lang="zh-CN" altLang="zh-CN" dirty="0">
                <a:ea typeface="宋体" panose="02010600030101010101" pitchFamily="2" charset="-122"/>
              </a:rPr>
              <a:t>Use case</a:t>
            </a:r>
            <a:r>
              <a:rPr lang="zh-CN" dirty="0">
                <a:ea typeface="宋体" panose="02010600030101010101" pitchFamily="2" charset="-122"/>
              </a:rPr>
              <a:t>）规定了系统或部分系统的行为。用例表示了系统的功能。系统的用例构成了系统的所有使用功能。</a:t>
            </a:r>
            <a:endParaRPr lang="zh-CN" dirty="0">
              <a:ea typeface="宋体" panose="02010600030101010101" pitchFamily="2" charset="-122"/>
            </a:endParaRPr>
          </a:p>
        </p:txBody>
      </p:sp>
      <p:pic>
        <p:nvPicPr>
          <p:cNvPr id="48131"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775" y="2781300"/>
            <a:ext cx="3295650"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590B43-8C44-4F32-828C-7AC051765EB2}" type="datetime1">
              <a:rPr lang="zh-CN" altLang="en-US"/>
            </a:fld>
            <a:endParaRPr lang="en-US" altLang="zh-CN"/>
          </a:p>
        </p:txBody>
      </p:sp>
      <p:sp>
        <p:nvSpPr>
          <p:cNvPr id="5" name="灯片编号占位符 4"/>
          <p:cNvSpPr>
            <a:spLocks noGrp="1"/>
          </p:cNvSpPr>
          <p:nvPr>
            <p:ph type="sldNum" sz="quarter" idx="11"/>
          </p:nvPr>
        </p:nvSpPr>
        <p:spPr/>
        <p:txBody>
          <a:bodyPr/>
          <a:lstStyle/>
          <a:p>
            <a:fld id="{C3A885A3-2259-43B8-82A9-671839C0EBC6}" type="slidenum">
              <a:rPr lang="en-US" altLang="zh-CN"/>
            </a:fld>
            <a:endParaRPr lang="en-US" altLang="zh-CN"/>
          </a:p>
        </p:txBody>
      </p:sp>
      <p:sp>
        <p:nvSpPr>
          <p:cNvPr id="13314"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13315" name="Rectangle 3"/>
          <p:cNvSpPr>
            <a:spLocks noGrp="1" noChangeArrowheads="1"/>
          </p:cNvSpPr>
          <p:nvPr>
            <p:ph type="body" idx="1"/>
          </p:nvPr>
        </p:nvSpPr>
        <p:spPr>
          <a:xfrm>
            <a:off x="468312" y="1052512"/>
            <a:ext cx="8523287" cy="5424487"/>
          </a:xfrm>
        </p:spPr>
        <p:txBody>
          <a:bodyPr/>
          <a:lstStyle/>
          <a:p>
            <a:pPr>
              <a:lnSpc>
                <a:spcPct val="90000"/>
              </a:lnSpc>
            </a:pPr>
            <a:r>
              <a:rPr lang="zh-CN" altLang="en-US" dirty="0">
                <a:solidFill>
                  <a:srgbClr val="0000FF"/>
                </a:solidFill>
              </a:rPr>
              <a:t>面向对象</a:t>
            </a:r>
            <a:r>
              <a:rPr lang="zh-CN" altLang="en-US" dirty="0" smtClean="0">
                <a:solidFill>
                  <a:srgbClr val="0000FF"/>
                </a:solidFill>
              </a:rPr>
              <a:t>方法特色</a:t>
            </a:r>
            <a:endParaRPr lang="en-US" altLang="zh-CN" dirty="0" smtClean="0">
              <a:solidFill>
                <a:srgbClr val="0000FF"/>
              </a:solidFill>
            </a:endParaRPr>
          </a:p>
          <a:p>
            <a:pPr>
              <a:lnSpc>
                <a:spcPct val="90000"/>
              </a:lnSpc>
              <a:buSzTx/>
              <a:buFont typeface="Wingdings" panose="05000000000000000000" pitchFamily="2" charset="2"/>
              <a:buChar char="l"/>
            </a:pPr>
            <a:r>
              <a:rPr lang="zh-CN" altLang="zh-CN" dirty="0">
                <a:solidFill>
                  <a:schemeClr val="tx2"/>
                </a:solidFill>
              </a:rPr>
              <a:t>面向对象方法是一个非常实用而强有力的软件开发方法：</a:t>
            </a:r>
            <a:endParaRPr lang="zh-CN" altLang="zh-CN" dirty="0">
              <a:solidFill>
                <a:schemeClr val="tx2"/>
              </a:solidFill>
            </a:endParaRPr>
          </a:p>
          <a:p>
            <a:pPr>
              <a:lnSpc>
                <a:spcPct val="90000"/>
              </a:lnSpc>
              <a:buSzTx/>
              <a:buFont typeface="Wingdings" panose="05000000000000000000" pitchFamily="2" charset="2"/>
              <a:buChar char="l"/>
            </a:pPr>
            <a:r>
              <a:rPr lang="zh-CN" altLang="zh-CN" dirty="0">
                <a:solidFill>
                  <a:schemeClr val="tx2"/>
                </a:solidFill>
              </a:rPr>
              <a:t>方法的唯一性，即方法是对软件开发过程所有阶段进行综合考虑而得到的</a:t>
            </a:r>
            <a:endParaRPr lang="zh-CN" altLang="zh-CN" dirty="0">
              <a:solidFill>
                <a:schemeClr val="tx2"/>
              </a:solidFill>
            </a:endParaRPr>
          </a:p>
          <a:p>
            <a:pPr>
              <a:lnSpc>
                <a:spcPct val="90000"/>
              </a:lnSpc>
              <a:buSzTx/>
              <a:buFont typeface="Wingdings" panose="05000000000000000000" pitchFamily="2" charset="2"/>
              <a:buChar char="l"/>
            </a:pPr>
            <a:r>
              <a:rPr lang="zh-CN" altLang="zh-CN" dirty="0">
                <a:solidFill>
                  <a:schemeClr val="tx2"/>
                </a:solidFill>
              </a:rPr>
              <a:t>从生存期的一个阶段到下一个阶段的高度连续性，即在一个阶段所使用的部分与在下一个阶段所使用的部分是衔接的，所使用的技术经过生存期每一阶段后不改变</a:t>
            </a:r>
            <a:endParaRPr lang="zh-CN" altLang="zh-CN" dirty="0">
              <a:solidFill>
                <a:schemeClr val="tx2"/>
              </a:solidFill>
            </a:endParaRPr>
          </a:p>
          <a:p>
            <a:pPr>
              <a:lnSpc>
                <a:spcPct val="90000"/>
              </a:lnSpc>
            </a:pPr>
            <a:endParaRPr lang="en-US" altLang="zh-CN" u="sng" dirty="0" smtClean="0">
              <a:solidFill>
                <a:srgbClr val="0000FF"/>
              </a:solidFill>
            </a:endParaRPr>
          </a:p>
          <a:p>
            <a:pPr marL="0" indent="0">
              <a:buNone/>
            </a:pPr>
            <a:endParaRPr lang="zh-CN" altLang="en-US"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ox(in)">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ox(in)">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box(in)">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box(in)">
                                      <p:cBhvr>
                                        <p:cTn id="22"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49154" name="Rectangle 2"/>
          <p:cNvSpPr>
            <a:spLocks noGrp="1" noChangeArrowheads="1"/>
          </p:cNvSpPr>
          <p:nvPr>
            <p:ph type="body" idx="1"/>
          </p:nvPr>
        </p:nvSpPr>
        <p:spPr>
          <a:xfrm>
            <a:off x="611188" y="1123950"/>
            <a:ext cx="7772400" cy="1512888"/>
          </a:xfrm>
        </p:spPr>
        <p:txBody>
          <a:bodyPr/>
          <a:lstStyle/>
          <a:p>
            <a:pPr>
              <a:lnSpc>
                <a:spcPct val="90000"/>
              </a:lnSpc>
            </a:pPr>
            <a:r>
              <a:rPr lang="zh-CN" dirty="0">
                <a:ea typeface="宋体" panose="02010600030101010101" pitchFamily="2" charset="-122"/>
              </a:rPr>
              <a:t>类（</a:t>
            </a:r>
            <a:r>
              <a:rPr lang="zh-CN" altLang="zh-CN" dirty="0">
                <a:ea typeface="宋体" panose="02010600030101010101" pitchFamily="2" charset="-122"/>
              </a:rPr>
              <a:t>class</a:t>
            </a:r>
            <a:r>
              <a:rPr lang="zh-CN" dirty="0">
                <a:ea typeface="宋体" panose="02010600030101010101" pitchFamily="2" charset="-122"/>
              </a:rPr>
              <a:t>）是面向对象系统中最基本的组成元素，用来表示系统中需要处理的事物。</a:t>
            </a:r>
            <a:endParaRPr lang="zh-CN" dirty="0">
              <a:ea typeface="宋体" panose="02010600030101010101" pitchFamily="2" charset="-122"/>
            </a:endParaRPr>
          </a:p>
        </p:txBody>
      </p:sp>
      <p:pic>
        <p:nvPicPr>
          <p:cNvPr id="49155"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188" y="2636838"/>
            <a:ext cx="2952750"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188" y="4508500"/>
            <a:ext cx="3014662" cy="149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175" y="2636838"/>
            <a:ext cx="4176713" cy="33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0178" name="Rectangle 2"/>
          <p:cNvSpPr>
            <a:spLocks noGrp="1" noChangeArrowheads="1"/>
          </p:cNvSpPr>
          <p:nvPr>
            <p:ph type="body" idx="1"/>
          </p:nvPr>
        </p:nvSpPr>
        <p:spPr>
          <a:xfrm>
            <a:off x="381000" y="1585913"/>
            <a:ext cx="8434388" cy="4114800"/>
          </a:xfrm>
        </p:spPr>
        <p:txBody>
          <a:bodyPr/>
          <a:lstStyle/>
          <a:p>
            <a:r>
              <a:rPr lang="zh-CN" dirty="0">
                <a:ea typeface="宋体" panose="02010600030101010101" pitchFamily="2" charset="-122"/>
              </a:rPr>
              <a:t>对象（</a:t>
            </a:r>
            <a:r>
              <a:rPr lang="zh-CN" altLang="zh-CN" dirty="0">
                <a:ea typeface="宋体" panose="02010600030101010101" pitchFamily="2" charset="-122"/>
              </a:rPr>
              <a:t>object </a:t>
            </a:r>
            <a:r>
              <a:rPr lang="zh-CN" dirty="0">
                <a:ea typeface="宋体" panose="02010600030101010101" pitchFamily="2" charset="-122"/>
              </a:rPr>
              <a:t>）代表类的一个特定实例。</a:t>
            </a:r>
            <a:endParaRPr lang="zh-CN" dirty="0">
              <a:ea typeface="宋体" panose="02010600030101010101" pitchFamily="2" charset="-122"/>
            </a:endParaRPr>
          </a:p>
          <a:p>
            <a:endParaRPr lang="zh-CN" dirty="0">
              <a:ea typeface="宋体" panose="02010600030101010101" pitchFamily="2" charset="-122"/>
            </a:endParaRPr>
          </a:p>
          <a:p>
            <a:endParaRPr lang="zh-CN" dirty="0">
              <a:ea typeface="宋体" panose="02010600030101010101" pitchFamily="2" charset="-122"/>
            </a:endParaRPr>
          </a:p>
          <a:p>
            <a:endParaRPr lang="zh-CN" dirty="0">
              <a:ea typeface="宋体" panose="02010600030101010101" pitchFamily="2" charset="-122"/>
            </a:endParaRPr>
          </a:p>
          <a:p>
            <a:r>
              <a:rPr lang="zh-CN" dirty="0">
                <a:ea typeface="宋体" panose="02010600030101010101" pitchFamily="2" charset="-122"/>
              </a:rPr>
              <a:t>消息（</a:t>
            </a:r>
            <a:r>
              <a:rPr lang="zh-CN" altLang="zh-CN" dirty="0">
                <a:ea typeface="宋体" panose="02010600030101010101" pitchFamily="2" charset="-122"/>
              </a:rPr>
              <a:t>message</a:t>
            </a:r>
            <a:r>
              <a:rPr lang="zh-CN" dirty="0">
                <a:ea typeface="宋体" panose="02010600030101010101" pitchFamily="2" charset="-122"/>
              </a:rPr>
              <a:t>）是对象间的通信</a:t>
            </a:r>
            <a:endParaRPr lang="zh-CN" dirty="0">
              <a:ea typeface="宋体" panose="02010600030101010101" pitchFamily="2" charset="-122"/>
            </a:endParaRPr>
          </a:p>
        </p:txBody>
      </p:sp>
      <p:pic>
        <p:nvPicPr>
          <p:cNvPr id="5017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188" y="2276475"/>
            <a:ext cx="7646987"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2124075" y="4724400"/>
            <a:ext cx="3365500"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1202" name="Rectangle 2"/>
          <p:cNvSpPr>
            <a:spLocks noGrp="1" noChangeArrowheads="1"/>
          </p:cNvSpPr>
          <p:nvPr>
            <p:ph type="body" idx="1"/>
          </p:nvPr>
        </p:nvSpPr>
        <p:spPr>
          <a:xfrm>
            <a:off x="914400" y="1506538"/>
            <a:ext cx="7900988" cy="4741862"/>
          </a:xfrm>
        </p:spPr>
        <p:txBody>
          <a:bodyPr/>
          <a:lstStyle/>
          <a:p>
            <a:r>
              <a:rPr lang="zh-CN" dirty="0">
                <a:ea typeface="宋体" panose="02010600030101010101" pitchFamily="2" charset="-122"/>
              </a:rPr>
              <a:t>接口（</a:t>
            </a:r>
            <a:r>
              <a:rPr lang="zh-CN" altLang="zh-CN" dirty="0">
                <a:ea typeface="宋体" panose="02010600030101010101" pitchFamily="2" charset="-122"/>
              </a:rPr>
              <a:t>interface</a:t>
            </a:r>
            <a:r>
              <a:rPr lang="zh-CN" dirty="0">
                <a:ea typeface="宋体" panose="02010600030101010101" pitchFamily="2" charset="-122"/>
              </a:rPr>
              <a:t>），规定类或组件服务的操作的集合。</a:t>
            </a:r>
            <a:endParaRPr lang="zh-CN" dirty="0">
              <a:ea typeface="宋体" panose="02010600030101010101" pitchFamily="2" charset="-122"/>
            </a:endParaRPr>
          </a:p>
          <a:p>
            <a:endParaRPr lang="zh-CN" dirty="0">
              <a:ea typeface="宋体" panose="02010600030101010101" pitchFamily="2" charset="-122"/>
            </a:endParaRPr>
          </a:p>
          <a:p>
            <a:r>
              <a:rPr lang="zh-CN" dirty="0">
                <a:ea typeface="宋体" panose="02010600030101010101" pitchFamily="2" charset="-122"/>
              </a:rPr>
              <a:t>包</a:t>
            </a:r>
            <a:r>
              <a:rPr lang="zh-CN" altLang="zh-CN" dirty="0">
                <a:ea typeface="宋体" panose="02010600030101010101" pitchFamily="2" charset="-122"/>
              </a:rPr>
              <a:t>(packet)</a:t>
            </a:r>
            <a:r>
              <a:rPr lang="zh-CN" dirty="0">
                <a:ea typeface="宋体" panose="02010600030101010101" pitchFamily="2" charset="-122"/>
              </a:rPr>
              <a:t>，将各种各样的模型元素通过内在的语义连接成的一个整体。</a:t>
            </a:r>
            <a:endParaRPr lang="zh-CN" dirty="0">
              <a:ea typeface="宋体" panose="02010600030101010101" pitchFamily="2" charset="-122"/>
            </a:endParaRPr>
          </a:p>
          <a:p>
            <a:endParaRPr lang="zh-CN" altLang="zh-CN" dirty="0">
              <a:ea typeface="宋体" panose="02010600030101010101" pitchFamily="2" charset="-122"/>
            </a:endParaRPr>
          </a:p>
        </p:txBody>
      </p:sp>
      <p:pic>
        <p:nvPicPr>
          <p:cNvPr id="51203"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24300" y="2060575"/>
            <a:ext cx="29400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4" descr="b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475" y="4005263"/>
            <a:ext cx="20161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2226" name="Rectangle 2"/>
          <p:cNvSpPr>
            <a:spLocks noGrp="1" noChangeArrowheads="1"/>
          </p:cNvSpPr>
          <p:nvPr>
            <p:ph type="body" idx="1"/>
          </p:nvPr>
        </p:nvSpPr>
        <p:spPr>
          <a:xfrm>
            <a:off x="457200" y="1577974"/>
            <a:ext cx="8358188" cy="4822825"/>
          </a:xfrm>
        </p:spPr>
        <p:txBody>
          <a:bodyPr/>
          <a:lstStyle/>
          <a:p>
            <a:r>
              <a:rPr lang="zh-CN" dirty="0">
                <a:ea typeface="宋体" panose="02010600030101010101" pitchFamily="2" charset="-122"/>
              </a:rPr>
              <a:t>组件</a:t>
            </a:r>
            <a:r>
              <a:rPr lang="zh-CN" altLang="zh-CN" dirty="0">
                <a:ea typeface="宋体" panose="02010600030101010101" pitchFamily="2" charset="-122"/>
              </a:rPr>
              <a:t>(component)</a:t>
            </a:r>
            <a:r>
              <a:rPr lang="zh-CN" dirty="0">
                <a:ea typeface="宋体" panose="02010600030101010101" pitchFamily="2" charset="-122"/>
              </a:rPr>
              <a:t>代表一个接口定义良好的软件模块。</a:t>
            </a:r>
            <a:endParaRPr lang="zh-CN" dirty="0">
              <a:ea typeface="宋体" panose="02010600030101010101" pitchFamily="2" charset="-122"/>
            </a:endParaRPr>
          </a:p>
          <a:p>
            <a:endParaRPr lang="zh-CN" dirty="0">
              <a:ea typeface="宋体" panose="02010600030101010101" pitchFamily="2" charset="-122"/>
            </a:endParaRPr>
          </a:p>
          <a:p>
            <a:endParaRPr lang="zh-CN" dirty="0">
              <a:ea typeface="宋体" panose="02010600030101010101" pitchFamily="2" charset="-122"/>
            </a:endParaRPr>
          </a:p>
          <a:p>
            <a:endParaRPr lang="zh-CN" dirty="0">
              <a:ea typeface="宋体" panose="02010600030101010101" pitchFamily="2" charset="-122"/>
            </a:endParaRPr>
          </a:p>
          <a:p>
            <a:endParaRPr lang="zh-CN" dirty="0">
              <a:ea typeface="宋体" panose="02010600030101010101" pitchFamily="2" charset="-122"/>
            </a:endParaRPr>
          </a:p>
          <a:p>
            <a:r>
              <a:rPr lang="zh-CN" dirty="0">
                <a:ea typeface="宋体" panose="02010600030101010101" pitchFamily="2" charset="-122"/>
              </a:rPr>
              <a:t>状态</a:t>
            </a:r>
            <a:r>
              <a:rPr lang="zh-CN" altLang="zh-CN" dirty="0">
                <a:ea typeface="宋体" panose="02010600030101010101" pitchFamily="2" charset="-122"/>
              </a:rPr>
              <a:t>(state)</a:t>
            </a:r>
            <a:r>
              <a:rPr lang="zh-CN" dirty="0">
                <a:ea typeface="宋体" panose="02010600030101010101" pitchFamily="2" charset="-122"/>
              </a:rPr>
              <a:t>表示一个模型元素在其生命周期的一种情况。</a:t>
            </a:r>
            <a:endParaRPr lang="zh-CN" dirty="0">
              <a:ea typeface="宋体" panose="02010600030101010101" pitchFamily="2" charset="-122"/>
            </a:endParaRPr>
          </a:p>
        </p:txBody>
      </p:sp>
      <p:pic>
        <p:nvPicPr>
          <p:cNvPr id="52227" name="Picture 3" descr="b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088" y="2492375"/>
            <a:ext cx="33115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4" descr="b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538" y="2133600"/>
            <a:ext cx="33845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descr="b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5516562"/>
            <a:ext cx="36734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3250" name="Rectangle 2"/>
          <p:cNvSpPr>
            <a:spLocks noGrp="1" noChangeArrowheads="1"/>
          </p:cNvSpPr>
          <p:nvPr>
            <p:ph type="body" idx="1"/>
          </p:nvPr>
        </p:nvSpPr>
        <p:spPr>
          <a:xfrm>
            <a:off x="533400" y="1196974"/>
            <a:ext cx="8359775" cy="5356225"/>
          </a:xfrm>
        </p:spPr>
        <p:txBody>
          <a:bodyPr/>
          <a:lstStyle/>
          <a:p>
            <a:r>
              <a:rPr lang="zh-CN" dirty="0">
                <a:ea typeface="宋体" panose="02010600030101010101" pitchFamily="2" charset="-122"/>
              </a:rPr>
              <a:t>活动</a:t>
            </a:r>
            <a:r>
              <a:rPr lang="zh-CN" altLang="zh-CN" dirty="0">
                <a:ea typeface="宋体" panose="02010600030101010101" pitchFamily="2" charset="-122"/>
              </a:rPr>
              <a:t>(activity)</a:t>
            </a:r>
            <a:r>
              <a:rPr lang="zh-CN" dirty="0">
                <a:ea typeface="宋体" panose="02010600030101010101" pitchFamily="2" charset="-122"/>
              </a:rPr>
              <a:t>，由一系列的动作组成。</a:t>
            </a:r>
            <a:endParaRPr lang="zh-CN" dirty="0">
              <a:ea typeface="宋体" panose="02010600030101010101" pitchFamily="2" charset="-122"/>
            </a:endParaRPr>
          </a:p>
          <a:p>
            <a:endParaRPr lang="zh-CN" dirty="0">
              <a:ea typeface="宋体" panose="02010600030101010101" pitchFamily="2" charset="-122"/>
            </a:endParaRPr>
          </a:p>
          <a:p>
            <a:endParaRPr lang="zh-CN" dirty="0">
              <a:ea typeface="宋体" panose="02010600030101010101" pitchFamily="2" charset="-122"/>
            </a:endParaRPr>
          </a:p>
          <a:p>
            <a:endParaRPr lang="zh-CN" dirty="0">
              <a:ea typeface="宋体" panose="02010600030101010101" pitchFamily="2" charset="-122"/>
            </a:endParaRPr>
          </a:p>
          <a:p>
            <a:r>
              <a:rPr lang="zh-CN" dirty="0">
                <a:ea typeface="宋体" panose="02010600030101010101" pitchFamily="2" charset="-122"/>
              </a:rPr>
              <a:t>结点</a:t>
            </a:r>
            <a:r>
              <a:rPr lang="zh-CN" altLang="zh-CN" dirty="0">
                <a:ea typeface="宋体" panose="02010600030101010101" pitchFamily="2" charset="-122"/>
              </a:rPr>
              <a:t>(node)</a:t>
            </a:r>
            <a:r>
              <a:rPr lang="zh-CN" dirty="0">
                <a:ea typeface="宋体" panose="02010600030101010101" pitchFamily="2" charset="-122"/>
              </a:rPr>
              <a:t>，系统运行时存在的物理单元。</a:t>
            </a:r>
            <a:endParaRPr lang="zh-CN" dirty="0">
              <a:ea typeface="宋体" panose="02010600030101010101" pitchFamily="2" charset="-122"/>
            </a:endParaRPr>
          </a:p>
        </p:txBody>
      </p:sp>
      <p:pic>
        <p:nvPicPr>
          <p:cNvPr id="53251" name="Picture 3" descr="b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92449" y="1989138"/>
            <a:ext cx="2592387"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b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4508500"/>
            <a:ext cx="4967287"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4274" name="Rectangle 2"/>
          <p:cNvSpPr>
            <a:spLocks noGrp="1" noChangeArrowheads="1"/>
          </p:cNvSpPr>
          <p:nvPr>
            <p:ph type="body" idx="1"/>
          </p:nvPr>
        </p:nvSpPr>
        <p:spPr>
          <a:xfrm>
            <a:off x="744537" y="2092325"/>
            <a:ext cx="8059738" cy="4114800"/>
          </a:xfrm>
        </p:spPr>
        <p:txBody>
          <a:bodyPr/>
          <a:lstStyle/>
          <a:p>
            <a:pPr>
              <a:buFont typeface="Wingdings" panose="05000000000000000000" pitchFamily="2" charset="2"/>
              <a:buNone/>
            </a:pPr>
            <a:r>
              <a:rPr lang="zh-CN" dirty="0">
                <a:ea typeface="宋体" panose="02010600030101010101" pitchFamily="2" charset="-122"/>
              </a:rPr>
              <a:t>关联（</a:t>
            </a:r>
            <a:r>
              <a:rPr lang="zh-CN" altLang="zh-CN" dirty="0">
                <a:ea typeface="宋体" panose="02010600030101010101" pitchFamily="2" charset="-122"/>
              </a:rPr>
              <a:t>association</a:t>
            </a:r>
            <a:r>
              <a:rPr lang="zh-CN" dirty="0">
                <a:ea typeface="宋体" panose="02010600030101010101" pitchFamily="2" charset="-122"/>
              </a:rPr>
              <a:t>），描述类与类之间的联系。</a:t>
            </a:r>
            <a:endParaRPr lang="zh-CN" dirty="0">
              <a:ea typeface="宋体" panose="02010600030101010101" pitchFamily="2" charset="-122"/>
            </a:endParaRPr>
          </a:p>
          <a:p>
            <a:r>
              <a:rPr lang="zh-CN" dirty="0">
                <a:ea typeface="宋体" panose="02010600030101010101" pitchFamily="2" charset="-122"/>
              </a:rPr>
              <a:t>普通关联：</a:t>
            </a:r>
            <a:endParaRPr lang="zh-CN" dirty="0">
              <a:ea typeface="宋体" panose="02010600030101010101" pitchFamily="2" charset="-122"/>
            </a:endParaRPr>
          </a:p>
          <a:p>
            <a:pPr>
              <a:buFont typeface="Wingdings" panose="05000000000000000000" pitchFamily="2" charset="2"/>
              <a:buNone/>
            </a:pPr>
            <a:r>
              <a:rPr lang="zh-CN" dirty="0">
                <a:ea typeface="宋体" panose="02010600030101010101" pitchFamily="2" charset="-122"/>
              </a:rPr>
              <a:t>（</a:t>
            </a:r>
            <a:r>
              <a:rPr lang="zh-CN" altLang="zh-CN" dirty="0">
                <a:ea typeface="宋体" panose="02010600030101010101" pitchFamily="2" charset="-122"/>
              </a:rPr>
              <a:t>1</a:t>
            </a:r>
            <a:r>
              <a:rPr lang="zh-CN" dirty="0">
                <a:ea typeface="宋体" panose="02010600030101010101" pitchFamily="2" charset="-122"/>
              </a:rPr>
              <a:t>）名字</a:t>
            </a:r>
            <a:endParaRPr lang="zh-CN" dirty="0">
              <a:ea typeface="宋体" panose="02010600030101010101" pitchFamily="2" charset="-122"/>
            </a:endParaRPr>
          </a:p>
        </p:txBody>
      </p:sp>
      <p:pic>
        <p:nvPicPr>
          <p:cNvPr id="54275" name="Picture 3" descr="b1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5650" y="4149725"/>
            <a:ext cx="748823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4"/>
          <p:cNvSpPr>
            <a:spLocks noChangeArrowheads="1"/>
          </p:cNvSpPr>
          <p:nvPr/>
        </p:nvSpPr>
        <p:spPr bwMode="auto">
          <a:xfrm>
            <a:off x="1600200" y="1066800"/>
            <a:ext cx="63484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sz="4400" b="1" dirty="0">
                <a:solidFill>
                  <a:srgbClr val="333399"/>
                </a:solidFill>
                <a:latin typeface="Tahoma" panose="020B0604030504040204" pitchFamily="34" charset="0"/>
              </a:rPr>
              <a:t>表示模型元素之间的关系</a:t>
            </a:r>
            <a:endParaRPr lang="zh-CN" sz="4400" b="1" dirty="0">
              <a:solidFill>
                <a:srgbClr val="333399"/>
              </a:solidFill>
              <a:latin typeface="Tahoma" panose="020B060403050404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5298" name="Rectangle 2"/>
          <p:cNvSpPr>
            <a:spLocks noGrp="1" noChangeArrowheads="1"/>
          </p:cNvSpPr>
          <p:nvPr>
            <p:ph type="body" idx="1"/>
          </p:nvPr>
        </p:nvSpPr>
        <p:spPr>
          <a:xfrm>
            <a:off x="634641" y="1171096"/>
            <a:ext cx="7772400" cy="1727200"/>
          </a:xfrm>
        </p:spPr>
        <p:txBody>
          <a:bodyPr/>
          <a:lstStyle/>
          <a:p>
            <a:pPr>
              <a:buFont typeface="Wingdings" panose="05000000000000000000" pitchFamily="2" charset="2"/>
              <a:buNone/>
            </a:pPr>
            <a:r>
              <a:rPr lang="zh-CN" dirty="0">
                <a:ea typeface="宋体" panose="02010600030101010101" pitchFamily="2" charset="-122"/>
              </a:rPr>
              <a:t>（</a:t>
            </a:r>
            <a:r>
              <a:rPr lang="zh-CN" altLang="zh-CN" dirty="0">
                <a:ea typeface="宋体" panose="02010600030101010101" pitchFamily="2" charset="-122"/>
              </a:rPr>
              <a:t>2</a:t>
            </a:r>
            <a:r>
              <a:rPr lang="zh-CN" dirty="0">
                <a:ea typeface="宋体" panose="02010600030101010101" pitchFamily="2" charset="-122"/>
              </a:rPr>
              <a:t>）导航，在关联端加上箭头表示关联的方向。</a:t>
            </a:r>
            <a:endParaRPr lang="zh-CN" dirty="0">
              <a:ea typeface="宋体" panose="02010600030101010101" pitchFamily="2" charset="-122"/>
            </a:endParaRPr>
          </a:p>
          <a:p>
            <a:pPr>
              <a:buFont typeface="Wingdings" panose="05000000000000000000" pitchFamily="2" charset="2"/>
              <a:buNone/>
            </a:pPr>
            <a:r>
              <a:rPr lang="zh-CN" dirty="0">
                <a:ea typeface="宋体" panose="02010600030101010101" pitchFamily="2" charset="-122"/>
              </a:rPr>
              <a:t>（</a:t>
            </a:r>
            <a:r>
              <a:rPr lang="zh-CN" altLang="zh-CN" dirty="0">
                <a:ea typeface="宋体" panose="02010600030101010101" pitchFamily="2" charset="-122"/>
              </a:rPr>
              <a:t>3</a:t>
            </a:r>
            <a:r>
              <a:rPr lang="zh-CN" dirty="0">
                <a:ea typeface="宋体" panose="02010600030101010101" pitchFamily="2" charset="-122"/>
              </a:rPr>
              <a:t>）多重性，用来说明数量或数量范围。</a:t>
            </a:r>
            <a:endParaRPr lang="zh-CN" dirty="0">
              <a:ea typeface="宋体" panose="02010600030101010101" pitchFamily="2" charset="-122"/>
            </a:endParaRPr>
          </a:p>
        </p:txBody>
      </p:sp>
      <p:pic>
        <p:nvPicPr>
          <p:cNvPr id="55299" name="Picture 3" descr="b1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461" y="3733800"/>
            <a:ext cx="763270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6322" name="Rectangle 2"/>
          <p:cNvSpPr>
            <a:spLocks noGrp="1" noChangeArrowheads="1"/>
          </p:cNvSpPr>
          <p:nvPr>
            <p:ph type="body" idx="1"/>
          </p:nvPr>
        </p:nvSpPr>
        <p:spPr>
          <a:xfrm>
            <a:off x="763588" y="1143000"/>
            <a:ext cx="7772400" cy="2305050"/>
          </a:xfrm>
        </p:spPr>
        <p:txBody>
          <a:bodyPr/>
          <a:lstStyle/>
          <a:p>
            <a:pPr>
              <a:buFont typeface="Wingdings" panose="05000000000000000000" pitchFamily="2" charset="2"/>
              <a:buNone/>
            </a:pPr>
            <a:r>
              <a:rPr lang="zh-CN" dirty="0">
                <a:ea typeface="宋体" panose="02010600030101010101" pitchFamily="2" charset="-122"/>
              </a:rPr>
              <a:t>（</a:t>
            </a:r>
            <a:r>
              <a:rPr lang="zh-CN" altLang="zh-CN" dirty="0">
                <a:ea typeface="宋体" panose="02010600030101010101" pitchFamily="2" charset="-122"/>
              </a:rPr>
              <a:t>4</a:t>
            </a:r>
            <a:r>
              <a:rPr lang="zh-CN" dirty="0">
                <a:ea typeface="宋体" panose="02010600030101010101" pitchFamily="2" charset="-122"/>
              </a:rPr>
              <a:t>）角色，在关联的类图标旁还可以标出类的角色名。</a:t>
            </a:r>
            <a:endParaRPr lang="zh-CN" dirty="0">
              <a:ea typeface="宋体" panose="02010600030101010101" pitchFamily="2" charset="-122"/>
            </a:endParaRPr>
          </a:p>
          <a:p>
            <a:pPr>
              <a:buFont typeface="Wingdings" panose="05000000000000000000" pitchFamily="2" charset="2"/>
              <a:buNone/>
            </a:pPr>
            <a:r>
              <a:rPr lang="zh-CN" dirty="0">
                <a:ea typeface="宋体" panose="02010600030101010101" pitchFamily="2" charset="-122"/>
              </a:rPr>
              <a:t>（</a:t>
            </a:r>
            <a:r>
              <a:rPr lang="zh-CN" altLang="zh-CN" dirty="0">
                <a:ea typeface="宋体" panose="02010600030101010101" pitchFamily="2" charset="-122"/>
              </a:rPr>
              <a:t>5</a:t>
            </a:r>
            <a:r>
              <a:rPr lang="zh-CN" dirty="0">
                <a:ea typeface="宋体" panose="02010600030101010101" pitchFamily="2" charset="-122"/>
              </a:rPr>
              <a:t>）可见性，限制关联的外部对象对于该关联的可见性。</a:t>
            </a:r>
            <a:endParaRPr lang="zh-CN" dirty="0">
              <a:ea typeface="宋体" panose="02010600030101010101" pitchFamily="2" charset="-122"/>
            </a:endParaRPr>
          </a:p>
        </p:txBody>
      </p:sp>
      <p:pic>
        <p:nvPicPr>
          <p:cNvPr id="56323" name="Picture 3" descr="b1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4343400"/>
            <a:ext cx="7850188"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7346" name="Rectangle 2"/>
          <p:cNvSpPr>
            <a:spLocks noGrp="1" noChangeArrowheads="1"/>
          </p:cNvSpPr>
          <p:nvPr>
            <p:ph type="body" idx="1"/>
          </p:nvPr>
        </p:nvSpPr>
        <p:spPr>
          <a:xfrm>
            <a:off x="990600" y="1219200"/>
            <a:ext cx="7772400" cy="1152525"/>
          </a:xfrm>
        </p:spPr>
        <p:txBody>
          <a:bodyPr/>
          <a:lstStyle/>
          <a:p>
            <a:pPr>
              <a:buFont typeface="Wingdings" panose="05000000000000000000" pitchFamily="2" charset="2"/>
              <a:buNone/>
            </a:pPr>
            <a:r>
              <a:rPr lang="zh-CN" dirty="0">
                <a:ea typeface="宋体" panose="02010600030101010101" pitchFamily="2" charset="-122"/>
              </a:rPr>
              <a:t>（</a:t>
            </a:r>
            <a:r>
              <a:rPr lang="zh-CN" altLang="zh-CN" dirty="0">
                <a:ea typeface="宋体" panose="02010600030101010101" pitchFamily="2" charset="-122"/>
              </a:rPr>
              <a:t>6</a:t>
            </a:r>
            <a:r>
              <a:rPr lang="zh-CN" dirty="0">
                <a:ea typeface="宋体" panose="02010600030101010101" pitchFamily="2" charset="-122"/>
              </a:rPr>
              <a:t>）限定符，将关联中多的那一端的具体对象分成对象集。</a:t>
            </a:r>
            <a:endParaRPr lang="zh-CN" dirty="0">
              <a:ea typeface="宋体" panose="02010600030101010101" pitchFamily="2" charset="-122"/>
            </a:endParaRPr>
          </a:p>
        </p:txBody>
      </p:sp>
      <p:pic>
        <p:nvPicPr>
          <p:cNvPr id="57347" name="Picture 3" descr="b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2800" y="2667000"/>
            <a:ext cx="24479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8370" name="Rectangle 2"/>
          <p:cNvSpPr>
            <a:spLocks noGrp="1" noChangeArrowheads="1"/>
          </p:cNvSpPr>
          <p:nvPr>
            <p:ph type="body" idx="1"/>
          </p:nvPr>
        </p:nvSpPr>
        <p:spPr>
          <a:xfrm>
            <a:off x="941792" y="1371600"/>
            <a:ext cx="7772400" cy="720725"/>
          </a:xfrm>
        </p:spPr>
        <p:txBody>
          <a:bodyPr/>
          <a:lstStyle/>
          <a:p>
            <a:r>
              <a:rPr lang="zh-CN" dirty="0">
                <a:ea typeface="宋体" panose="02010600030101010101" pitchFamily="2" charset="-122"/>
              </a:rPr>
              <a:t>聚合（</a:t>
            </a:r>
            <a:r>
              <a:rPr lang="zh-CN" altLang="zh-CN" dirty="0">
                <a:ea typeface="宋体" panose="02010600030101010101" pitchFamily="2" charset="-122"/>
              </a:rPr>
              <a:t>aggregation</a:t>
            </a:r>
            <a:r>
              <a:rPr lang="zh-CN" dirty="0">
                <a:ea typeface="宋体" panose="02010600030101010101" pitchFamily="2" charset="-122"/>
              </a:rPr>
              <a:t>），“整体”与“部分”</a:t>
            </a:r>
            <a:endParaRPr lang="zh-CN" dirty="0">
              <a:ea typeface="宋体" panose="02010600030101010101" pitchFamily="2" charset="-122"/>
            </a:endParaRPr>
          </a:p>
        </p:txBody>
      </p:sp>
      <p:pic>
        <p:nvPicPr>
          <p:cNvPr id="58371" name="Picture 3" descr="b2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1792" y="2667000"/>
            <a:ext cx="6840537"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590B43-8C44-4F32-828C-7AC051765EB2}" type="datetime1">
              <a:rPr lang="zh-CN" altLang="en-US"/>
            </a:fld>
            <a:endParaRPr lang="en-US" altLang="zh-CN"/>
          </a:p>
        </p:txBody>
      </p:sp>
      <p:sp>
        <p:nvSpPr>
          <p:cNvPr id="5" name="灯片编号占位符 4"/>
          <p:cNvSpPr>
            <a:spLocks noGrp="1"/>
          </p:cNvSpPr>
          <p:nvPr>
            <p:ph type="sldNum" sz="quarter" idx="11"/>
          </p:nvPr>
        </p:nvSpPr>
        <p:spPr/>
        <p:txBody>
          <a:bodyPr/>
          <a:lstStyle/>
          <a:p>
            <a:fld id="{C3A885A3-2259-43B8-82A9-671839C0EBC6}" type="slidenum">
              <a:rPr lang="en-US" altLang="zh-CN"/>
            </a:fld>
            <a:endParaRPr lang="en-US" altLang="zh-CN"/>
          </a:p>
        </p:txBody>
      </p:sp>
      <p:sp>
        <p:nvSpPr>
          <p:cNvPr id="13314" name="Rectangle 2"/>
          <p:cNvSpPr>
            <a:spLocks noGrp="1" noChangeArrowheads="1"/>
          </p:cNvSpPr>
          <p:nvPr>
            <p:ph type="title"/>
          </p:nvPr>
        </p:nvSpPr>
        <p:spPr/>
        <p:txBody>
          <a:bodyPr/>
          <a:lstStyle/>
          <a:p>
            <a:r>
              <a:rPr kumimoji="1" lang="en-US" altLang="zh-CN" dirty="0"/>
              <a:t>9.1</a:t>
            </a:r>
            <a:r>
              <a:rPr kumimoji="1" lang="zh-CN" altLang="en-US" dirty="0"/>
              <a:t>概述</a:t>
            </a:r>
            <a:endParaRPr kumimoji="1" lang="zh-CN" altLang="en-US" dirty="0"/>
          </a:p>
        </p:txBody>
      </p:sp>
      <p:sp>
        <p:nvSpPr>
          <p:cNvPr id="13315" name="Rectangle 3"/>
          <p:cNvSpPr>
            <a:spLocks noGrp="1" noChangeArrowheads="1"/>
          </p:cNvSpPr>
          <p:nvPr>
            <p:ph type="body" idx="1"/>
          </p:nvPr>
        </p:nvSpPr>
        <p:spPr>
          <a:xfrm>
            <a:off x="152400" y="838200"/>
            <a:ext cx="8991600" cy="5715000"/>
          </a:xfrm>
        </p:spPr>
        <p:txBody>
          <a:bodyPr/>
          <a:lstStyle/>
          <a:p>
            <a:pPr>
              <a:lnSpc>
                <a:spcPct val="90000"/>
              </a:lnSpc>
            </a:pPr>
            <a:r>
              <a:rPr lang="zh-CN" altLang="en-US" dirty="0">
                <a:solidFill>
                  <a:srgbClr val="0000FF"/>
                </a:solidFill>
              </a:rPr>
              <a:t>面向对象</a:t>
            </a:r>
            <a:r>
              <a:rPr lang="zh-CN" altLang="en-US" dirty="0" smtClean="0">
                <a:solidFill>
                  <a:srgbClr val="0000FF"/>
                </a:solidFill>
              </a:rPr>
              <a:t>方法特色与传统软件开发方法比较</a:t>
            </a:r>
            <a:endParaRPr lang="en-US" altLang="zh-CN" dirty="0" smtClean="0">
              <a:solidFill>
                <a:srgbClr val="0000FF"/>
              </a:solidFill>
            </a:endParaRPr>
          </a:p>
          <a:p>
            <a:pPr marL="0" indent="0">
              <a:lnSpc>
                <a:spcPct val="90000"/>
              </a:lnSpc>
              <a:buSzTx/>
              <a:buNone/>
            </a:pPr>
            <a:endParaRPr lang="en-US" altLang="zh-CN" u="sng" dirty="0" smtClean="0">
              <a:solidFill>
                <a:srgbClr val="0000FF"/>
              </a:solidFill>
            </a:endParaRPr>
          </a:p>
          <a:p>
            <a:pPr marL="0" indent="0">
              <a:buNone/>
            </a:pPr>
            <a:endParaRPr lang="zh-CN" altLang="en-US" dirty="0">
              <a:solidFill>
                <a:srgbClr val="CC0000"/>
              </a:solidFill>
            </a:endParaRPr>
          </a:p>
        </p:txBody>
      </p:sp>
      <p:pic>
        <p:nvPicPr>
          <p:cNvPr id="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825" y="1557338"/>
            <a:ext cx="3548063"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557339"/>
            <a:ext cx="2808287"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txBox="1">
            <a:spLocks noChangeArrowheads="1"/>
          </p:cNvSpPr>
          <p:nvPr/>
        </p:nvSpPr>
        <p:spPr bwMode="auto">
          <a:xfrm>
            <a:off x="0" y="4648200"/>
            <a:ext cx="9144000" cy="1904999"/>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pPr>
              <a:lnSpc>
                <a:spcPct val="90000"/>
              </a:lnSpc>
            </a:pPr>
            <a:r>
              <a:rPr lang="zh-CN" altLang="en-US" dirty="0" smtClean="0">
                <a:solidFill>
                  <a:srgbClr val="0000FF"/>
                </a:solidFill>
              </a:rPr>
              <a:t>面向对象方法的主要优点</a:t>
            </a:r>
            <a:endParaRPr lang="en-US" altLang="zh-CN" dirty="0" smtClean="0">
              <a:solidFill>
                <a:srgbClr val="0000FF"/>
              </a:solidFill>
            </a:endParaRPr>
          </a:p>
          <a:p>
            <a:pPr lvl="1">
              <a:lnSpc>
                <a:spcPct val="90000"/>
              </a:lnSpc>
            </a:pPr>
            <a:r>
              <a:rPr lang="zh-CN" altLang="en-US" dirty="0" smtClean="0">
                <a:solidFill>
                  <a:srgbClr val="CC0000"/>
                </a:solidFill>
              </a:rPr>
              <a:t>思维自然，有助于理解问题域、系统责任与人员交流</a:t>
            </a:r>
            <a:endParaRPr lang="en-US" altLang="zh-CN" dirty="0" smtClean="0">
              <a:solidFill>
                <a:srgbClr val="CC0000"/>
              </a:solidFill>
            </a:endParaRPr>
          </a:p>
          <a:p>
            <a:pPr lvl="1">
              <a:lnSpc>
                <a:spcPct val="90000"/>
              </a:lnSpc>
            </a:pPr>
            <a:r>
              <a:rPr lang="zh-CN" altLang="en-US" dirty="0" smtClean="0">
                <a:solidFill>
                  <a:srgbClr val="CC0000"/>
                </a:solidFill>
              </a:rPr>
              <a:t>采用统一概念与模型，填补了语言间的鸿沟</a:t>
            </a:r>
            <a:endParaRPr lang="en-US" altLang="zh-CN" dirty="0" smtClean="0">
              <a:solidFill>
                <a:srgbClr val="CC0000"/>
              </a:solidFill>
            </a:endParaRPr>
          </a:p>
          <a:p>
            <a:pPr lvl="1">
              <a:lnSpc>
                <a:spcPct val="90000"/>
              </a:lnSpc>
            </a:pPr>
            <a:r>
              <a:rPr lang="zh-CN" altLang="en-US" dirty="0" smtClean="0">
                <a:solidFill>
                  <a:srgbClr val="CC0000"/>
                </a:solidFill>
              </a:rPr>
              <a:t>易实现软件复用</a:t>
            </a:r>
            <a:endParaRPr lang="en-US" altLang="zh-CN" dirty="0" smtClean="0">
              <a:solidFill>
                <a:srgbClr val="CC0000"/>
              </a:solidFill>
            </a:endParaRPr>
          </a:p>
          <a:p>
            <a:pPr>
              <a:lnSpc>
                <a:spcPct val="90000"/>
              </a:lnSpc>
            </a:pPr>
            <a:endParaRPr lang="en-US" altLang="zh-CN" u="sng" dirty="0" smtClean="0">
              <a:solidFill>
                <a:srgbClr val="0000FF"/>
              </a:solidFill>
            </a:endParaRPr>
          </a:p>
          <a:p>
            <a:pPr marL="0" indent="0">
              <a:buFont typeface="Wingdings" panose="05000000000000000000" pitchFamily="2" charset="2"/>
              <a:buNone/>
            </a:pPr>
            <a:endParaRPr lang="zh-CN" altLang="en-US"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ox(in)">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box(in)">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box(in)">
                                      <p:cBhvr>
                                        <p:cTn id="29" dur="500"/>
                                        <p:tgtEl>
                                          <p:spTgt spid="10">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box(in)">
                                      <p:cBhvr>
                                        <p:cTn id="34" dur="500"/>
                                        <p:tgtEl>
                                          <p:spTgt spid="10">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animEffect transition="in" filter="box(in)">
                                      <p:cBhvr>
                                        <p:cTn id="39"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59394" name="Rectangle 2"/>
          <p:cNvSpPr>
            <a:spLocks noGrp="1" noChangeArrowheads="1"/>
          </p:cNvSpPr>
          <p:nvPr>
            <p:ph type="body" idx="1"/>
          </p:nvPr>
        </p:nvSpPr>
        <p:spPr>
          <a:xfrm>
            <a:off x="990600" y="1143000"/>
            <a:ext cx="7772400" cy="1236663"/>
          </a:xfrm>
        </p:spPr>
        <p:txBody>
          <a:bodyPr/>
          <a:lstStyle/>
          <a:p>
            <a:pPr>
              <a:lnSpc>
                <a:spcPct val="90000"/>
              </a:lnSpc>
            </a:pPr>
            <a:r>
              <a:rPr lang="zh-CN" dirty="0">
                <a:ea typeface="宋体" panose="02010600030101010101" pitchFamily="2" charset="-122"/>
              </a:rPr>
              <a:t>组合，整体与部分之间具有很强的所有关系和一致的生命周期，“部分”不能独立于“整体”而存在。</a:t>
            </a:r>
            <a:endParaRPr lang="zh-CN" dirty="0">
              <a:ea typeface="宋体" panose="02010600030101010101" pitchFamily="2" charset="-122"/>
            </a:endParaRPr>
          </a:p>
        </p:txBody>
      </p:sp>
      <p:pic>
        <p:nvPicPr>
          <p:cNvPr id="59395" name="Picture 3" descr="b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24075" y="2565400"/>
            <a:ext cx="467995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60418" name="Rectangle 2"/>
          <p:cNvSpPr>
            <a:spLocks noGrp="1" noChangeArrowheads="1"/>
          </p:cNvSpPr>
          <p:nvPr>
            <p:ph type="body" idx="1"/>
          </p:nvPr>
        </p:nvSpPr>
        <p:spPr>
          <a:xfrm>
            <a:off x="1066800" y="1295400"/>
            <a:ext cx="7772400" cy="1330325"/>
          </a:xfrm>
        </p:spPr>
        <p:txBody>
          <a:bodyPr/>
          <a:lstStyle/>
          <a:p>
            <a:pPr>
              <a:lnSpc>
                <a:spcPct val="90000"/>
              </a:lnSpc>
            </a:pPr>
            <a:r>
              <a:rPr lang="zh-CN" dirty="0">
                <a:ea typeface="宋体" panose="02010600030101010101" pitchFamily="2" charset="-122"/>
              </a:rPr>
              <a:t>泛化关系被称为继承关系。一般性实体是特殊性实体的泛化，特殊性实体是一般性实体的特化。</a:t>
            </a:r>
            <a:endParaRPr lang="zh-CN" dirty="0">
              <a:ea typeface="宋体" panose="02010600030101010101" pitchFamily="2" charset="-122"/>
            </a:endParaRPr>
          </a:p>
          <a:p>
            <a:pPr>
              <a:lnSpc>
                <a:spcPct val="90000"/>
              </a:lnSpc>
            </a:pPr>
            <a:endParaRPr lang="zh-CN" dirty="0">
              <a:ea typeface="宋体" panose="02010600030101010101" pitchFamily="2" charset="-122"/>
            </a:endParaRPr>
          </a:p>
          <a:p>
            <a:pPr>
              <a:lnSpc>
                <a:spcPct val="90000"/>
              </a:lnSpc>
            </a:pPr>
            <a:endParaRPr lang="zh-CN" dirty="0">
              <a:ea typeface="宋体" panose="02010600030101010101" pitchFamily="2" charset="-122"/>
            </a:endParaRPr>
          </a:p>
          <a:p>
            <a:pPr>
              <a:lnSpc>
                <a:spcPct val="90000"/>
              </a:lnSpc>
              <a:buFont typeface="Wingdings" panose="05000000000000000000" pitchFamily="2" charset="2"/>
              <a:buNone/>
            </a:pPr>
            <a:endParaRPr lang="zh-CN" altLang="zh-CN" dirty="0">
              <a:ea typeface="宋体" panose="02010600030101010101" pitchFamily="2" charset="-122"/>
            </a:endParaRPr>
          </a:p>
        </p:txBody>
      </p:sp>
      <p:pic>
        <p:nvPicPr>
          <p:cNvPr id="60419" name="Picture 3" descr="b2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68538" y="3068638"/>
            <a:ext cx="4175125"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61442" name="Rectangle 2"/>
          <p:cNvSpPr>
            <a:spLocks noGrp="1" noChangeArrowheads="1"/>
          </p:cNvSpPr>
          <p:nvPr>
            <p:ph type="body" idx="1"/>
          </p:nvPr>
        </p:nvSpPr>
        <p:spPr>
          <a:xfrm>
            <a:off x="937419" y="1524000"/>
            <a:ext cx="7772400" cy="1655763"/>
          </a:xfrm>
        </p:spPr>
        <p:txBody>
          <a:bodyPr/>
          <a:lstStyle/>
          <a:p>
            <a:r>
              <a:rPr lang="zh-CN" dirty="0">
                <a:ea typeface="宋体" panose="02010600030101010101" pitchFamily="2" charset="-122"/>
              </a:rPr>
              <a:t>依赖关系，一个模型元素的变化会影响到另一个模型元素。</a:t>
            </a:r>
            <a:endParaRPr lang="zh-CN" dirty="0">
              <a:ea typeface="宋体" panose="02010600030101010101" pitchFamily="2" charset="-122"/>
            </a:endParaRPr>
          </a:p>
        </p:txBody>
      </p:sp>
      <p:pic>
        <p:nvPicPr>
          <p:cNvPr id="61443" name="Picture 3" descr="b2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95400" y="3937000"/>
            <a:ext cx="7056438"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64514" name="Rectangle 2"/>
          <p:cNvSpPr>
            <a:spLocks noGrp="1" noChangeArrowheads="1"/>
          </p:cNvSpPr>
          <p:nvPr>
            <p:ph type="title"/>
          </p:nvPr>
        </p:nvSpPr>
        <p:spPr>
          <a:xfrm>
            <a:off x="1187450" y="836613"/>
            <a:ext cx="7793038" cy="623887"/>
          </a:xfrm>
        </p:spPr>
        <p:txBody>
          <a:bodyPr/>
          <a:lstStyle/>
          <a:p>
            <a:r>
              <a:rPr lang="zh-CN" sz="4000" dirty="0">
                <a:ea typeface="宋体" panose="02010600030101010101" pitchFamily="2" charset="-122"/>
              </a:rPr>
              <a:t>图</a:t>
            </a:r>
            <a:endParaRPr lang="zh-CN" sz="4000" dirty="0">
              <a:ea typeface="宋体" panose="02010600030101010101" pitchFamily="2" charset="-122"/>
            </a:endParaRPr>
          </a:p>
        </p:txBody>
      </p:sp>
      <p:sp>
        <p:nvSpPr>
          <p:cNvPr id="64515" name="Rectangle 3"/>
          <p:cNvSpPr>
            <a:spLocks noGrp="1" noChangeArrowheads="1"/>
          </p:cNvSpPr>
          <p:nvPr>
            <p:ph type="body" idx="1"/>
          </p:nvPr>
        </p:nvSpPr>
        <p:spPr>
          <a:xfrm>
            <a:off x="152400" y="1484313"/>
            <a:ext cx="8991600" cy="792162"/>
          </a:xfrm>
        </p:spPr>
        <p:txBody>
          <a:bodyPr/>
          <a:lstStyle/>
          <a:p>
            <a:pPr>
              <a:lnSpc>
                <a:spcPct val="80000"/>
              </a:lnSpc>
              <a:buFont typeface="Wingdings" panose="05000000000000000000" pitchFamily="2" charset="2"/>
              <a:buNone/>
            </a:pPr>
            <a:r>
              <a:rPr lang="zh-CN" altLang="zh-CN" dirty="0">
                <a:ea typeface="宋体" panose="02010600030101010101" pitchFamily="2" charset="-122"/>
              </a:rPr>
              <a:t>   1</a:t>
            </a:r>
            <a:r>
              <a:rPr lang="zh-CN" dirty="0">
                <a:ea typeface="宋体" panose="02010600030101010101" pitchFamily="2" charset="-122"/>
              </a:rPr>
              <a:t>）用例图，描述系统和外部环境的关系和系统所能提供的服务。</a:t>
            </a:r>
            <a:endParaRPr lang="zh-CN" dirty="0">
              <a:ea typeface="宋体" panose="02010600030101010101" pitchFamily="2" charset="-122"/>
            </a:endParaRPr>
          </a:p>
        </p:txBody>
      </p:sp>
      <p:pic>
        <p:nvPicPr>
          <p:cNvPr id="64516" name="Picture 4" descr="b3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3350" y="2492375"/>
            <a:ext cx="6192838"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65538" name="Rectangle 2"/>
          <p:cNvSpPr>
            <a:spLocks noGrp="1" noChangeArrowheads="1"/>
          </p:cNvSpPr>
          <p:nvPr>
            <p:ph type="body" idx="1"/>
          </p:nvPr>
        </p:nvSpPr>
        <p:spPr>
          <a:xfrm>
            <a:off x="356394" y="1052513"/>
            <a:ext cx="8305800" cy="1152525"/>
          </a:xfrm>
        </p:spPr>
        <p:txBody>
          <a:bodyPr/>
          <a:lstStyle/>
          <a:p>
            <a:pPr>
              <a:buFont typeface="Wingdings" panose="05000000000000000000" pitchFamily="2" charset="2"/>
              <a:buNone/>
            </a:pPr>
            <a:r>
              <a:rPr lang="zh-CN" altLang="zh-CN" dirty="0">
                <a:ea typeface="宋体" panose="02010600030101010101" pitchFamily="2" charset="-122"/>
              </a:rPr>
              <a:t>2</a:t>
            </a:r>
            <a:r>
              <a:rPr lang="zh-CN" dirty="0">
                <a:ea typeface="宋体" panose="02010600030101010101" pitchFamily="2" charset="-122"/>
              </a:rPr>
              <a:t>）类图用来表示系统中的类以及类与类之间的关系。</a:t>
            </a:r>
            <a:endParaRPr lang="zh-CN" dirty="0">
              <a:ea typeface="宋体" panose="02010600030101010101" pitchFamily="2" charset="-122"/>
            </a:endParaRPr>
          </a:p>
        </p:txBody>
      </p:sp>
      <p:pic>
        <p:nvPicPr>
          <p:cNvPr id="65539" name="Picture 3" descr="b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16238" y="2205038"/>
            <a:ext cx="31861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66562" name="Rectangle 2"/>
          <p:cNvSpPr>
            <a:spLocks noGrp="1" noChangeArrowheads="1"/>
          </p:cNvSpPr>
          <p:nvPr>
            <p:ph type="body" idx="1"/>
          </p:nvPr>
        </p:nvSpPr>
        <p:spPr>
          <a:xfrm>
            <a:off x="533400" y="1219200"/>
            <a:ext cx="7772400" cy="1052513"/>
          </a:xfrm>
        </p:spPr>
        <p:txBody>
          <a:bodyPr/>
          <a:lstStyle/>
          <a:p>
            <a:pPr>
              <a:lnSpc>
                <a:spcPct val="90000"/>
              </a:lnSpc>
              <a:buFont typeface="Wingdings" panose="05000000000000000000" pitchFamily="2" charset="2"/>
              <a:buNone/>
            </a:pPr>
            <a:r>
              <a:rPr lang="zh-CN" altLang="zh-CN" dirty="0">
                <a:ea typeface="宋体" panose="02010600030101010101" pitchFamily="2" charset="-122"/>
              </a:rPr>
              <a:t>3</a:t>
            </a:r>
            <a:r>
              <a:rPr lang="zh-CN" dirty="0">
                <a:ea typeface="宋体" panose="02010600030101010101" pitchFamily="2" charset="-122"/>
              </a:rPr>
              <a:t>）对象图是类图的一个实例，及时具体地反映了系统在某一时刻的具体状态。</a:t>
            </a:r>
            <a:endParaRPr lang="zh-CN" dirty="0">
              <a:ea typeface="宋体" panose="02010600030101010101" pitchFamily="2" charset="-122"/>
            </a:endParaRPr>
          </a:p>
        </p:txBody>
      </p:sp>
      <p:pic>
        <p:nvPicPr>
          <p:cNvPr id="66563" name="Picture 3" descr="b3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0113" y="2636838"/>
            <a:ext cx="7704137" cy="293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67586" name="Rectangle 2"/>
          <p:cNvSpPr>
            <a:spLocks noGrp="1" noChangeArrowheads="1"/>
          </p:cNvSpPr>
          <p:nvPr>
            <p:ph type="body" idx="1"/>
          </p:nvPr>
        </p:nvSpPr>
        <p:spPr>
          <a:xfrm>
            <a:off x="381000" y="914401"/>
            <a:ext cx="8763000" cy="990600"/>
          </a:xfrm>
        </p:spPr>
        <p:txBody>
          <a:bodyPr/>
          <a:lstStyle/>
          <a:p>
            <a:pPr>
              <a:buFont typeface="Wingdings" panose="05000000000000000000" pitchFamily="2" charset="2"/>
              <a:buNone/>
            </a:pPr>
            <a:r>
              <a:rPr lang="zh-CN" altLang="zh-CN" dirty="0">
                <a:ea typeface="宋体" panose="02010600030101010101" pitchFamily="2" charset="-122"/>
              </a:rPr>
              <a:t>4</a:t>
            </a:r>
            <a:r>
              <a:rPr lang="zh-CN" dirty="0">
                <a:ea typeface="宋体" panose="02010600030101010101" pitchFamily="2" charset="-122"/>
              </a:rPr>
              <a:t>）序列图描述完成某个行为的对象之间所传递的消息的时间顺序。</a:t>
            </a:r>
            <a:endParaRPr lang="zh-CN" dirty="0">
              <a:ea typeface="宋体" panose="02010600030101010101" pitchFamily="2" charset="-122"/>
            </a:endParaRPr>
          </a:p>
        </p:txBody>
      </p:sp>
      <p:pic>
        <p:nvPicPr>
          <p:cNvPr id="67587" name="Picture 3" descr="b3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66800" y="2133600"/>
            <a:ext cx="7086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228600" y="5485982"/>
            <a:ext cx="8763000" cy="1350962"/>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a:lstStyle>
          <a:p>
            <a:r>
              <a:rPr lang="zh-CN" smtClean="0">
                <a:ea typeface="宋体" panose="02010600030101010101" pitchFamily="2" charset="-122"/>
              </a:rPr>
              <a:t>序列图和协作图都是</a:t>
            </a:r>
            <a:r>
              <a:rPr lang="zh-CN" altLang="zh-CN" smtClean="0">
                <a:ea typeface="宋体" panose="02010600030101010101" pitchFamily="2" charset="-122"/>
              </a:rPr>
              <a:t>UML</a:t>
            </a:r>
            <a:r>
              <a:rPr lang="zh-CN" smtClean="0">
                <a:ea typeface="宋体" panose="02010600030101010101" pitchFamily="2" charset="-122"/>
              </a:rPr>
              <a:t>的交互图，在语义上是等价的，可以互相转换而不损失信息。</a:t>
            </a:r>
            <a:endParaRPr lang="zh-CN" dirty="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68610" name="Rectangle 2"/>
          <p:cNvSpPr>
            <a:spLocks noGrp="1" noChangeArrowheads="1"/>
          </p:cNvSpPr>
          <p:nvPr>
            <p:ph type="body" idx="1"/>
          </p:nvPr>
        </p:nvSpPr>
        <p:spPr>
          <a:xfrm>
            <a:off x="304800" y="1143000"/>
            <a:ext cx="8439150" cy="1143000"/>
          </a:xfrm>
        </p:spPr>
        <p:txBody>
          <a:bodyPr/>
          <a:lstStyle/>
          <a:p>
            <a:pPr>
              <a:buFont typeface="Wingdings" panose="05000000000000000000" pitchFamily="2" charset="2"/>
              <a:buNone/>
            </a:pPr>
            <a:r>
              <a:rPr lang="zh-CN" altLang="zh-CN" dirty="0">
                <a:ea typeface="宋体" panose="02010600030101010101" pitchFamily="2" charset="-122"/>
              </a:rPr>
              <a:t>5</a:t>
            </a:r>
            <a:r>
              <a:rPr lang="zh-CN" dirty="0">
                <a:ea typeface="宋体" panose="02010600030101010101" pitchFamily="2" charset="-122"/>
              </a:rPr>
              <a:t>）协作图描述系统的行为是如何由系统的各成分合作实现的。</a:t>
            </a:r>
            <a:endParaRPr lang="zh-CN" dirty="0">
              <a:ea typeface="宋体" panose="02010600030101010101" pitchFamily="2" charset="-122"/>
            </a:endParaRPr>
          </a:p>
        </p:txBody>
      </p:sp>
      <p:pic>
        <p:nvPicPr>
          <p:cNvPr id="68611" name="Picture 3" descr="b3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550" y="2636838"/>
            <a:ext cx="7632700"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70658" name="Rectangle 2"/>
          <p:cNvSpPr>
            <a:spLocks noGrp="1" noChangeArrowheads="1"/>
          </p:cNvSpPr>
          <p:nvPr>
            <p:ph type="body" idx="1"/>
          </p:nvPr>
        </p:nvSpPr>
        <p:spPr>
          <a:xfrm>
            <a:off x="134936" y="1199222"/>
            <a:ext cx="8856663" cy="1271587"/>
          </a:xfrm>
        </p:spPr>
        <p:txBody>
          <a:bodyPr/>
          <a:lstStyle/>
          <a:p>
            <a:pPr>
              <a:buFont typeface="Wingdings" panose="05000000000000000000" pitchFamily="2" charset="2"/>
              <a:buNone/>
            </a:pPr>
            <a:r>
              <a:rPr lang="zh-CN" altLang="zh-CN" dirty="0">
                <a:ea typeface="宋体" panose="02010600030101010101" pitchFamily="2" charset="-122"/>
              </a:rPr>
              <a:t>  6</a:t>
            </a:r>
            <a:r>
              <a:rPr lang="zh-CN" dirty="0">
                <a:ea typeface="宋体" panose="02010600030101010101" pitchFamily="2" charset="-122"/>
              </a:rPr>
              <a:t>）状态图，描述一个特定对象的所有可能状态以及引起状态转移的事件。</a:t>
            </a:r>
            <a:endParaRPr lang="zh-CN" dirty="0">
              <a:ea typeface="宋体" panose="02010600030101010101" pitchFamily="2" charset="-122"/>
            </a:endParaRPr>
          </a:p>
        </p:txBody>
      </p:sp>
      <p:pic>
        <p:nvPicPr>
          <p:cNvPr id="70659" name="Picture 3" descr="b3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2275" y="2492375"/>
            <a:ext cx="5400675"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71682" name="Rectangle 2"/>
          <p:cNvSpPr>
            <a:spLocks noGrp="1" noChangeArrowheads="1"/>
          </p:cNvSpPr>
          <p:nvPr>
            <p:ph type="body" idx="1"/>
          </p:nvPr>
        </p:nvSpPr>
        <p:spPr>
          <a:xfrm>
            <a:off x="234022" y="879475"/>
            <a:ext cx="8807450" cy="1066800"/>
          </a:xfrm>
        </p:spPr>
        <p:txBody>
          <a:bodyPr/>
          <a:lstStyle/>
          <a:p>
            <a:pPr>
              <a:buFont typeface="Wingdings" panose="05000000000000000000" pitchFamily="2" charset="2"/>
              <a:buNone/>
            </a:pPr>
            <a:r>
              <a:rPr lang="zh-CN" altLang="zh-CN" dirty="0">
                <a:ea typeface="宋体" panose="02010600030101010101" pitchFamily="2" charset="-122"/>
              </a:rPr>
              <a:t>  7</a:t>
            </a:r>
            <a:r>
              <a:rPr lang="zh-CN" dirty="0">
                <a:ea typeface="宋体" panose="02010600030101010101" pitchFamily="2" charset="-122"/>
              </a:rPr>
              <a:t>）活动图，</a:t>
            </a:r>
            <a:endParaRPr lang="zh-CN" dirty="0">
              <a:ea typeface="宋体" panose="02010600030101010101" pitchFamily="2" charset="-122"/>
            </a:endParaRPr>
          </a:p>
          <a:p>
            <a:pPr>
              <a:buFont typeface="Wingdings" panose="05000000000000000000" pitchFamily="2" charset="2"/>
              <a:buNone/>
            </a:pPr>
            <a:r>
              <a:rPr lang="zh-CN" dirty="0">
                <a:ea typeface="宋体" panose="02010600030101010101" pitchFamily="2" charset="-122"/>
              </a:rPr>
              <a:t>      即流程图。</a:t>
            </a:r>
            <a:endParaRPr lang="zh-CN" dirty="0">
              <a:ea typeface="宋体" panose="02010600030101010101" pitchFamily="2" charset="-122"/>
            </a:endParaRPr>
          </a:p>
        </p:txBody>
      </p:sp>
      <p:pic>
        <p:nvPicPr>
          <p:cNvPr id="71683" name="Picture 3" descr="b4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48038" y="1341438"/>
            <a:ext cx="1798637"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4" descr="b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9700" y="1412875"/>
            <a:ext cx="349885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590B43-8C44-4F32-828C-7AC051765EB2}" type="datetime1">
              <a:rPr lang="zh-CN" altLang="en-US"/>
            </a:fld>
            <a:endParaRPr lang="en-US" altLang="zh-CN"/>
          </a:p>
        </p:txBody>
      </p:sp>
      <p:sp>
        <p:nvSpPr>
          <p:cNvPr id="5" name="灯片编号占位符 4"/>
          <p:cNvSpPr>
            <a:spLocks noGrp="1"/>
          </p:cNvSpPr>
          <p:nvPr>
            <p:ph type="sldNum" sz="quarter" idx="11"/>
          </p:nvPr>
        </p:nvSpPr>
        <p:spPr/>
        <p:txBody>
          <a:bodyPr/>
          <a:lstStyle/>
          <a:p>
            <a:fld id="{C3A885A3-2259-43B8-82A9-671839C0EBC6}" type="slidenum">
              <a:rPr lang="en-US" altLang="zh-CN"/>
            </a:fld>
            <a:endParaRPr lang="en-US" altLang="zh-CN"/>
          </a:p>
        </p:txBody>
      </p:sp>
      <p:sp>
        <p:nvSpPr>
          <p:cNvPr id="13314"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13315" name="Rectangle 3"/>
          <p:cNvSpPr>
            <a:spLocks noGrp="1" noChangeArrowheads="1"/>
          </p:cNvSpPr>
          <p:nvPr>
            <p:ph type="body" idx="1"/>
          </p:nvPr>
        </p:nvSpPr>
        <p:spPr/>
        <p:txBody>
          <a:bodyPr/>
          <a:lstStyle/>
          <a:p>
            <a:r>
              <a:rPr lang="zh-CN" altLang="en-US" u="sng" dirty="0">
                <a:solidFill>
                  <a:srgbClr val="0000FF"/>
                </a:solidFill>
              </a:rPr>
              <a:t>结构化方法（</a:t>
            </a:r>
            <a:r>
              <a:rPr lang="en-US" altLang="zh-CN" u="sng" dirty="0">
                <a:solidFill>
                  <a:srgbClr val="0000FF"/>
                </a:solidFill>
              </a:rPr>
              <a:t>SA</a:t>
            </a:r>
            <a:r>
              <a:rPr lang="zh-CN" altLang="en-US" u="sng" dirty="0">
                <a:solidFill>
                  <a:srgbClr val="0000FF"/>
                </a:solidFill>
              </a:rPr>
              <a:t>、</a:t>
            </a:r>
            <a:r>
              <a:rPr lang="en-US" altLang="zh-CN" u="sng" dirty="0">
                <a:solidFill>
                  <a:srgbClr val="0000FF"/>
                </a:solidFill>
              </a:rPr>
              <a:t>SD</a:t>
            </a:r>
            <a:r>
              <a:rPr lang="zh-CN" altLang="en-US" u="sng" dirty="0">
                <a:solidFill>
                  <a:srgbClr val="0000FF"/>
                </a:solidFill>
              </a:rPr>
              <a:t>、</a:t>
            </a:r>
            <a:r>
              <a:rPr lang="en-US" altLang="zh-CN" u="sng" dirty="0">
                <a:solidFill>
                  <a:srgbClr val="0000FF"/>
                </a:solidFill>
              </a:rPr>
              <a:t>SP</a:t>
            </a:r>
            <a:r>
              <a:rPr lang="zh-CN" altLang="en-US" u="sng" dirty="0">
                <a:solidFill>
                  <a:srgbClr val="0000FF"/>
                </a:solidFill>
              </a:rPr>
              <a:t>）</a:t>
            </a:r>
            <a:r>
              <a:rPr lang="zh-CN" altLang="en-US" dirty="0">
                <a:solidFill>
                  <a:srgbClr val="CC0000"/>
                </a:solidFill>
              </a:rPr>
              <a:t> </a:t>
            </a:r>
            <a:endParaRPr lang="zh-CN" altLang="en-US" dirty="0">
              <a:solidFill>
                <a:srgbClr val="CC0000"/>
              </a:solidFill>
            </a:endParaRPr>
          </a:p>
          <a:p>
            <a:pPr lvl="1"/>
            <a:r>
              <a:rPr lang="en-US" altLang="zh-CN" dirty="0">
                <a:solidFill>
                  <a:srgbClr val="CC0000"/>
                </a:solidFill>
              </a:rPr>
              <a:t>【</a:t>
            </a:r>
            <a:r>
              <a:rPr lang="zh-CN" altLang="en-US" dirty="0">
                <a:solidFill>
                  <a:srgbClr val="CC0000"/>
                </a:solidFill>
              </a:rPr>
              <a:t>指导思想</a:t>
            </a:r>
            <a:r>
              <a:rPr lang="en-US" altLang="zh-CN" dirty="0">
                <a:solidFill>
                  <a:srgbClr val="CC0000"/>
                </a:solidFill>
              </a:rPr>
              <a:t>】</a:t>
            </a:r>
            <a:r>
              <a:rPr lang="zh-CN" altLang="en-US" dirty="0">
                <a:solidFill>
                  <a:srgbClr val="CC0000"/>
                </a:solidFill>
              </a:rPr>
              <a:t>自顶向下，逐步细化</a:t>
            </a:r>
            <a:endParaRPr lang="zh-CN" altLang="en-US" dirty="0">
              <a:solidFill>
                <a:srgbClr val="CC0000"/>
              </a:solidFill>
            </a:endParaRPr>
          </a:p>
          <a:p>
            <a:pPr lvl="2"/>
            <a:r>
              <a:rPr lang="zh-CN" altLang="en-US" dirty="0">
                <a:solidFill>
                  <a:srgbClr val="0000FF"/>
                </a:solidFill>
              </a:rPr>
              <a:t>自顶向下</a:t>
            </a:r>
            <a:r>
              <a:rPr lang="zh-CN" altLang="en-US" dirty="0"/>
              <a:t>地进行</a:t>
            </a:r>
            <a:r>
              <a:rPr lang="zh-CN" altLang="en-US" dirty="0">
                <a:solidFill>
                  <a:srgbClr val="0000FF"/>
                </a:solidFill>
              </a:rPr>
              <a:t>功能分解</a:t>
            </a:r>
            <a:r>
              <a:rPr lang="zh-CN" altLang="en-US" dirty="0"/>
              <a:t>；</a:t>
            </a:r>
            <a:endParaRPr lang="zh-CN" altLang="en-US" dirty="0"/>
          </a:p>
          <a:p>
            <a:pPr lvl="2"/>
            <a:r>
              <a:rPr lang="zh-CN" altLang="en-US" dirty="0">
                <a:solidFill>
                  <a:srgbClr val="FF0000"/>
                </a:solidFill>
              </a:rPr>
              <a:t>从外部功能上模拟客观世界</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ox(in)">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ox(in)">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box(in)">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box(in)">
                                      <p:cBhvr>
                                        <p:cTn id="22"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72706" name="Rectangle 2"/>
          <p:cNvSpPr>
            <a:spLocks noGrp="1" noChangeArrowheads="1"/>
          </p:cNvSpPr>
          <p:nvPr>
            <p:ph type="body" idx="1"/>
          </p:nvPr>
        </p:nvSpPr>
        <p:spPr>
          <a:xfrm>
            <a:off x="208756" y="1219200"/>
            <a:ext cx="8510588" cy="1079500"/>
          </a:xfrm>
        </p:spPr>
        <p:txBody>
          <a:bodyPr/>
          <a:lstStyle/>
          <a:p>
            <a:pPr>
              <a:buFont typeface="Wingdings" panose="05000000000000000000" pitchFamily="2" charset="2"/>
              <a:buNone/>
            </a:pPr>
            <a:r>
              <a:rPr lang="zh-CN" altLang="zh-CN" dirty="0">
                <a:ea typeface="宋体" panose="02010600030101010101" pitchFamily="2" charset="-122"/>
              </a:rPr>
              <a:t>  8</a:t>
            </a:r>
            <a:r>
              <a:rPr lang="zh-CN" dirty="0">
                <a:ea typeface="宋体" panose="02010600030101010101" pitchFamily="2" charset="-122"/>
              </a:rPr>
              <a:t>）组件图，描述了组件及组件之间的关系，表示了组件之间的组织和依赖关系。</a:t>
            </a:r>
            <a:endParaRPr lang="zh-CN" dirty="0">
              <a:ea typeface="宋体" panose="02010600030101010101" pitchFamily="2" charset="-122"/>
            </a:endParaRPr>
          </a:p>
        </p:txBody>
      </p:sp>
      <p:pic>
        <p:nvPicPr>
          <p:cNvPr id="72707" name="Picture 3" descr="b4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0113" y="2708275"/>
            <a:ext cx="712787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477B7FB-A6E8-42B3-9E6B-F371DA3D1DC3}" type="datetime1">
              <a:rPr lang="zh-CN" altLang="en-US"/>
            </a:fld>
            <a:endParaRPr lang="en-US" sz="1800" b="0">
              <a:ea typeface="宋体" panose="02010600030101010101" pitchFamily="2" charset="-122"/>
            </a:endParaRPr>
          </a:p>
        </p:txBody>
      </p:sp>
      <p:sp>
        <p:nvSpPr>
          <p:cNvPr id="73730" name="Rectangle 2"/>
          <p:cNvSpPr>
            <a:spLocks noGrp="1" noChangeArrowheads="1"/>
          </p:cNvSpPr>
          <p:nvPr>
            <p:ph type="body" idx="1"/>
          </p:nvPr>
        </p:nvSpPr>
        <p:spPr>
          <a:xfrm>
            <a:off x="228600" y="1143000"/>
            <a:ext cx="8915400" cy="1347787"/>
          </a:xfrm>
        </p:spPr>
        <p:txBody>
          <a:bodyPr/>
          <a:lstStyle/>
          <a:p>
            <a:pPr>
              <a:buFont typeface="Wingdings" panose="05000000000000000000" pitchFamily="2" charset="2"/>
              <a:buNone/>
            </a:pPr>
            <a:r>
              <a:rPr lang="zh-CN" altLang="zh-CN" dirty="0">
                <a:ea typeface="宋体" panose="02010600030101010101" pitchFamily="2" charset="-122"/>
              </a:rPr>
              <a:t>9</a:t>
            </a:r>
            <a:r>
              <a:rPr lang="zh-CN" dirty="0">
                <a:ea typeface="宋体" panose="02010600030101010101" pitchFamily="2" charset="-122"/>
              </a:rPr>
              <a:t>）配置图（部署图）显示了基于计算机系统的物理体系结构，主要用于描述分布式系统的组件与硬件之间的关系。</a:t>
            </a:r>
            <a:endParaRPr lang="zh-CN" dirty="0">
              <a:ea typeface="宋体" panose="02010600030101010101" pitchFamily="2" charset="-122"/>
            </a:endParaRPr>
          </a:p>
        </p:txBody>
      </p:sp>
      <p:pic>
        <p:nvPicPr>
          <p:cNvPr id="73731" name="Picture 3" descr="b4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0113" y="2997200"/>
            <a:ext cx="467995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520FAF3-2BD0-4730-B118-497E087AED19}" type="datetime1">
              <a:rPr lang="zh-CN" altLang="en-US"/>
            </a:fld>
            <a:endParaRPr lang="en-US" altLang="zh-CN"/>
          </a:p>
        </p:txBody>
      </p:sp>
      <p:sp>
        <p:nvSpPr>
          <p:cNvPr id="5" name="灯片编号占位符 4"/>
          <p:cNvSpPr>
            <a:spLocks noGrp="1"/>
          </p:cNvSpPr>
          <p:nvPr>
            <p:ph type="sldNum" sz="quarter" idx="11"/>
          </p:nvPr>
        </p:nvSpPr>
        <p:spPr/>
        <p:txBody>
          <a:bodyPr/>
          <a:lstStyle/>
          <a:p>
            <a:fld id="{00AD66FD-8A02-4C44-8C14-7FD8167022A4}" type="slidenum">
              <a:rPr lang="en-US" altLang="zh-CN"/>
            </a:fld>
            <a:endParaRPr lang="en-US" altLang="zh-CN"/>
          </a:p>
        </p:txBody>
      </p:sp>
      <p:sp>
        <p:nvSpPr>
          <p:cNvPr id="61442" name="Rectangle 2"/>
          <p:cNvSpPr>
            <a:spLocks noGrp="1" noChangeArrowheads="1"/>
          </p:cNvSpPr>
          <p:nvPr>
            <p:ph type="title"/>
          </p:nvPr>
        </p:nvSpPr>
        <p:spPr/>
        <p:txBody>
          <a:bodyPr/>
          <a:lstStyle/>
          <a:p>
            <a:r>
              <a:rPr kumimoji="1" lang="en-US" altLang="zh-CN"/>
              <a:t>9.3</a:t>
            </a:r>
            <a:r>
              <a:rPr kumimoji="1" lang="zh-CN" altLang="en-US"/>
              <a:t>面向对象分析</a:t>
            </a:r>
            <a:endParaRPr kumimoji="1" lang="zh-CN" altLang="en-US"/>
          </a:p>
        </p:txBody>
      </p:sp>
      <p:sp>
        <p:nvSpPr>
          <p:cNvPr id="61443" name="Rectangle 3"/>
          <p:cNvSpPr>
            <a:spLocks noGrp="1" noChangeArrowheads="1"/>
          </p:cNvSpPr>
          <p:nvPr>
            <p:ph type="body" idx="1"/>
          </p:nvPr>
        </p:nvSpPr>
        <p:spPr/>
        <p:txBody>
          <a:bodyPr/>
          <a:lstStyle/>
          <a:p>
            <a:r>
              <a:rPr lang="en-US" altLang="zh-CN" sz="3600" dirty="0">
                <a:solidFill>
                  <a:srgbClr val="CC0000"/>
                </a:solidFill>
              </a:rPr>
              <a:t>9.3.2</a:t>
            </a:r>
            <a:r>
              <a:rPr lang="en-US" altLang="en-US" sz="3600" dirty="0">
                <a:solidFill>
                  <a:srgbClr val="CC0000"/>
                </a:solidFill>
              </a:rPr>
              <a:t> </a:t>
            </a:r>
            <a:r>
              <a:rPr lang="en-US" altLang="zh-CN" sz="3600" dirty="0">
                <a:solidFill>
                  <a:srgbClr val="0000FF"/>
                </a:solidFill>
                <a:cs typeface="Times New Roman" panose="02020603050405020304" pitchFamily="18" charset="0"/>
              </a:rPr>
              <a:t>Use Case</a:t>
            </a:r>
            <a:r>
              <a:rPr lang="zh-CN" altLang="en-US" sz="3600" dirty="0">
                <a:solidFill>
                  <a:srgbClr val="0000FF"/>
                </a:solidFill>
                <a:cs typeface="Times New Roman" panose="02020603050405020304" pitchFamily="18" charset="0"/>
              </a:rPr>
              <a:t>图</a:t>
            </a:r>
            <a:r>
              <a:rPr lang="zh-CN" altLang="en-US" dirty="0">
                <a:cs typeface="Times New Roman" panose="02020603050405020304" pitchFamily="18" charset="0"/>
              </a:rPr>
              <a:t>（</a:t>
            </a:r>
            <a:r>
              <a:rPr lang="en-US" altLang="zh-CN" dirty="0">
                <a:cs typeface="Times New Roman" panose="02020603050405020304" pitchFamily="18" charset="0"/>
              </a:rPr>
              <a:t>Use Case Diagram</a:t>
            </a:r>
            <a:r>
              <a:rPr lang="zh-CN" altLang="en-US" dirty="0">
                <a:cs typeface="Times New Roman" panose="02020603050405020304" pitchFamily="18" charset="0"/>
              </a:rPr>
              <a:t>）</a:t>
            </a:r>
            <a:endParaRPr lang="zh-CN" altLang="en-US" dirty="0">
              <a:cs typeface="Times New Roman" panose="02020603050405020304" pitchFamily="18" charset="0"/>
            </a:endParaRPr>
          </a:p>
          <a:p>
            <a:pPr lvl="1"/>
            <a:r>
              <a:rPr lang="en-US" altLang="zh-CN" dirty="0">
                <a:solidFill>
                  <a:srgbClr val="CC0000"/>
                </a:solidFill>
              </a:rPr>
              <a:t>【</a:t>
            </a:r>
            <a:r>
              <a:rPr lang="zh-CN" altLang="en-US" dirty="0">
                <a:solidFill>
                  <a:srgbClr val="CC0000"/>
                </a:solidFill>
              </a:rPr>
              <a:t>作用</a:t>
            </a:r>
            <a:r>
              <a:rPr lang="en-US" altLang="zh-CN" dirty="0">
                <a:solidFill>
                  <a:srgbClr val="CC0000"/>
                </a:solidFill>
              </a:rPr>
              <a:t>】</a:t>
            </a:r>
            <a:endParaRPr lang="en-US" altLang="zh-CN" dirty="0">
              <a:solidFill>
                <a:srgbClr val="CC0000"/>
              </a:solidFill>
            </a:endParaRPr>
          </a:p>
          <a:p>
            <a:pPr lvl="2"/>
            <a:r>
              <a:rPr lang="zh-CN" altLang="en-US" dirty="0"/>
              <a:t>用于描述</a:t>
            </a:r>
            <a:r>
              <a:rPr lang="zh-CN" altLang="en-US" dirty="0">
                <a:solidFill>
                  <a:srgbClr val="FF0000"/>
                </a:solidFill>
              </a:rPr>
              <a:t>拟建系统</a:t>
            </a:r>
            <a:r>
              <a:rPr lang="zh-CN" altLang="en-US" dirty="0"/>
              <a:t>和</a:t>
            </a:r>
            <a:r>
              <a:rPr lang="zh-CN" altLang="en-US" dirty="0">
                <a:solidFill>
                  <a:srgbClr val="FF0000"/>
                </a:solidFill>
              </a:rPr>
              <a:t>外部环境</a:t>
            </a:r>
            <a:r>
              <a:rPr lang="zh-CN" altLang="en-US" dirty="0"/>
              <a:t>的</a:t>
            </a:r>
            <a:r>
              <a:rPr lang="zh-CN" altLang="en-US" dirty="0">
                <a:solidFill>
                  <a:srgbClr val="FF0000"/>
                </a:solidFill>
              </a:rPr>
              <a:t>关系</a:t>
            </a:r>
            <a:r>
              <a:rPr lang="zh-CN" altLang="en-US" dirty="0"/>
              <a:t>。</a:t>
            </a:r>
            <a:endParaRPr lang="zh-CN" altLang="en-US" dirty="0"/>
          </a:p>
          <a:p>
            <a:pPr lvl="1"/>
            <a:r>
              <a:rPr lang="en-US" altLang="zh-CN" dirty="0">
                <a:solidFill>
                  <a:srgbClr val="CC0000"/>
                </a:solidFill>
              </a:rPr>
              <a:t>【</a:t>
            </a:r>
            <a:r>
              <a:rPr lang="zh-CN" altLang="en-US" dirty="0">
                <a:solidFill>
                  <a:srgbClr val="CC0000"/>
                </a:solidFill>
              </a:rPr>
              <a:t>组成</a:t>
            </a:r>
            <a:r>
              <a:rPr lang="en-US" altLang="zh-CN" dirty="0">
                <a:solidFill>
                  <a:srgbClr val="CC0000"/>
                </a:solidFill>
              </a:rPr>
              <a:t>】</a:t>
            </a:r>
            <a:endParaRPr lang="en-US" altLang="zh-CN" dirty="0">
              <a:solidFill>
                <a:srgbClr val="CC0000"/>
              </a:solidFill>
            </a:endParaRPr>
          </a:p>
          <a:p>
            <a:pPr lvl="2"/>
            <a:r>
              <a:rPr lang="en-US" altLang="zh-CN" dirty="0">
                <a:solidFill>
                  <a:srgbClr val="0000FF"/>
                </a:solidFill>
              </a:rPr>
              <a:t>Use Case</a:t>
            </a:r>
            <a:r>
              <a:rPr lang="zh-CN" altLang="en-US" dirty="0"/>
              <a:t>（用例）</a:t>
            </a:r>
            <a:endParaRPr lang="zh-CN" altLang="en-US" dirty="0"/>
          </a:p>
          <a:p>
            <a:pPr lvl="2"/>
            <a:r>
              <a:rPr lang="en-US" altLang="zh-CN" dirty="0">
                <a:solidFill>
                  <a:srgbClr val="0000FF"/>
                </a:solidFill>
              </a:rPr>
              <a:t>Actor</a:t>
            </a:r>
            <a:r>
              <a:rPr lang="zh-CN" altLang="en-US" dirty="0"/>
              <a:t>（执行者）</a:t>
            </a:r>
            <a:endParaRPr lang="zh-CN" altLang="en-US" dirty="0"/>
          </a:p>
          <a:p>
            <a:pPr lvl="2"/>
            <a:r>
              <a:rPr lang="zh-CN" altLang="en-US" dirty="0">
                <a:solidFill>
                  <a:srgbClr val="0000FF"/>
                </a:solidFill>
              </a:rPr>
              <a:t>通信关联</a:t>
            </a:r>
            <a:r>
              <a:rPr lang="zh-CN" altLang="en-US" dirty="0"/>
              <a:t>（</a:t>
            </a:r>
            <a:r>
              <a:rPr lang="en-US" altLang="zh-CN" dirty="0"/>
              <a:t>Communication Association</a:t>
            </a:r>
            <a:r>
              <a:rPr lang="zh-CN" altLang="en-US" dirty="0"/>
              <a:t>）</a:t>
            </a:r>
            <a:endParaRPr lang="zh-CN" altLang="en-US" dirty="0"/>
          </a:p>
          <a:p>
            <a:pPr lvl="2"/>
            <a:r>
              <a:rPr lang="en-US" altLang="zh-CN"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strips(downRight)">
                                      <p:cBhvr>
                                        <p:cTn id="7" dur="500"/>
                                        <p:tgtEl>
                                          <p:spTgt spid="61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Effect transition="in" filter="strips(downRight)">
                                      <p:cBhvr>
                                        <p:cTn id="12" dur="500"/>
                                        <p:tgtEl>
                                          <p:spTgt spid="614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1443">
                                            <p:txEl>
                                              <p:pRg st="2" end="2"/>
                                            </p:txEl>
                                          </p:spTgt>
                                        </p:tgtEl>
                                        <p:attrNameLst>
                                          <p:attrName>style.visibility</p:attrName>
                                        </p:attrNameLst>
                                      </p:cBhvr>
                                      <p:to>
                                        <p:strVal val="visible"/>
                                      </p:to>
                                    </p:set>
                                    <p:animEffect transition="in" filter="strips(downRight)">
                                      <p:cBhvr>
                                        <p:cTn id="17" dur="500"/>
                                        <p:tgtEl>
                                          <p:spTgt spid="614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61443">
                                            <p:txEl>
                                              <p:pRg st="3" end="3"/>
                                            </p:txEl>
                                          </p:spTgt>
                                        </p:tgtEl>
                                        <p:attrNameLst>
                                          <p:attrName>style.visibility</p:attrName>
                                        </p:attrNameLst>
                                      </p:cBhvr>
                                      <p:to>
                                        <p:strVal val="visible"/>
                                      </p:to>
                                    </p:set>
                                    <p:animEffect transition="in" filter="strips(downRight)">
                                      <p:cBhvr>
                                        <p:cTn id="22" dur="500"/>
                                        <p:tgtEl>
                                          <p:spTgt spid="614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1443">
                                            <p:txEl>
                                              <p:pRg st="4" end="4"/>
                                            </p:txEl>
                                          </p:spTgt>
                                        </p:tgtEl>
                                        <p:attrNameLst>
                                          <p:attrName>style.visibility</p:attrName>
                                        </p:attrNameLst>
                                      </p:cBhvr>
                                      <p:to>
                                        <p:strVal val="visible"/>
                                      </p:to>
                                    </p:set>
                                    <p:animEffect transition="in" filter="strips(downRight)">
                                      <p:cBhvr>
                                        <p:cTn id="27" dur="500"/>
                                        <p:tgtEl>
                                          <p:spTgt spid="614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61443">
                                            <p:txEl>
                                              <p:pRg st="5" end="5"/>
                                            </p:txEl>
                                          </p:spTgt>
                                        </p:tgtEl>
                                        <p:attrNameLst>
                                          <p:attrName>style.visibility</p:attrName>
                                        </p:attrNameLst>
                                      </p:cBhvr>
                                      <p:to>
                                        <p:strVal val="visible"/>
                                      </p:to>
                                    </p:set>
                                    <p:animEffect transition="in" filter="strips(downRight)">
                                      <p:cBhvr>
                                        <p:cTn id="32" dur="500"/>
                                        <p:tgtEl>
                                          <p:spTgt spid="614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61443">
                                            <p:txEl>
                                              <p:pRg st="6" end="6"/>
                                            </p:txEl>
                                          </p:spTgt>
                                        </p:tgtEl>
                                        <p:attrNameLst>
                                          <p:attrName>style.visibility</p:attrName>
                                        </p:attrNameLst>
                                      </p:cBhvr>
                                      <p:to>
                                        <p:strVal val="visible"/>
                                      </p:to>
                                    </p:set>
                                    <p:animEffect transition="in" filter="strips(downRight)">
                                      <p:cBhvr>
                                        <p:cTn id="37" dur="500"/>
                                        <p:tgtEl>
                                          <p:spTgt spid="61443">
                                            <p:txEl>
                                              <p:pRg st="6" end="6"/>
                                            </p:txEl>
                                          </p:spTgt>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61443">
                                            <p:txEl>
                                              <p:pRg st="7" end="7"/>
                                            </p:txEl>
                                          </p:spTgt>
                                        </p:tgtEl>
                                        <p:attrNameLst>
                                          <p:attrName>style.visibility</p:attrName>
                                        </p:attrNameLst>
                                      </p:cBhvr>
                                      <p:to>
                                        <p:strVal val="visible"/>
                                      </p:to>
                                    </p:set>
                                    <p:animEffect transition="in" filter="strips(downRight)">
                                      <p:cBhvr>
                                        <p:cTn id="40" dur="500"/>
                                        <p:tgtEl>
                                          <p:spTgt spid="614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ED254560-FE78-4A16-AF4B-60856B689D1B}" type="datetime1">
              <a:rPr lang="zh-CN" altLang="en-US"/>
            </a:fld>
            <a:endParaRPr lang="en-US" altLang="zh-CN"/>
          </a:p>
        </p:txBody>
      </p:sp>
      <p:sp>
        <p:nvSpPr>
          <p:cNvPr id="10" name="灯片编号占位符 4"/>
          <p:cNvSpPr>
            <a:spLocks noGrp="1"/>
          </p:cNvSpPr>
          <p:nvPr>
            <p:ph type="sldNum" sz="quarter" idx="11"/>
          </p:nvPr>
        </p:nvSpPr>
        <p:spPr/>
        <p:txBody>
          <a:bodyPr/>
          <a:lstStyle/>
          <a:p>
            <a:fld id="{FC13080A-8515-4928-921B-7BD6AD2AA3D2}" type="slidenum">
              <a:rPr lang="en-US" altLang="zh-CN"/>
            </a:fld>
            <a:endParaRPr lang="en-US" altLang="zh-CN"/>
          </a:p>
        </p:txBody>
      </p:sp>
      <p:sp>
        <p:nvSpPr>
          <p:cNvPr id="72706"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72707"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a:t>
            </a:r>
            <a:r>
              <a:rPr lang="en-US" altLang="en-US">
                <a:solidFill>
                  <a:srgbClr val="CC0000"/>
                </a:solidFill>
              </a:rPr>
              <a:t> </a:t>
            </a:r>
            <a:r>
              <a:rPr lang="en-US" altLang="zh-CN">
                <a:solidFill>
                  <a:srgbClr val="0000FF"/>
                </a:solidFill>
                <a:cs typeface="Times New Roman" panose="02020603050405020304" pitchFamily="18" charset="0"/>
              </a:rPr>
              <a:t>Use Case</a:t>
            </a:r>
            <a:r>
              <a:rPr lang="zh-CN" altLang="en-US">
                <a:solidFill>
                  <a:srgbClr val="0000FF"/>
                </a:solidFill>
                <a:cs typeface="Times New Roman" panose="02020603050405020304" pitchFamily="18" charset="0"/>
              </a:rPr>
              <a:t>图</a:t>
            </a:r>
            <a:r>
              <a:rPr lang="zh-CN" altLang="en-US">
                <a:cs typeface="Times New Roman" panose="02020603050405020304" pitchFamily="18" charset="0"/>
              </a:rPr>
              <a:t>的图形</a:t>
            </a:r>
            <a:endParaRPr lang="zh-CN" altLang="en-US">
              <a:cs typeface="Times New Roman" panose="02020603050405020304" pitchFamily="18" charset="0"/>
            </a:endParaRPr>
          </a:p>
        </p:txBody>
      </p:sp>
      <p:pic>
        <p:nvPicPr>
          <p:cNvPr id="72708" name="Picture 4" descr="提交报销申请USE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762000" y="1600200"/>
            <a:ext cx="7086600" cy="4194175"/>
          </a:xfrm>
          <a:prstGeom prst="rect">
            <a:avLst/>
          </a:prstGeom>
          <a:noFill/>
        </p:spPr>
      </p:pic>
      <p:sp>
        <p:nvSpPr>
          <p:cNvPr id="72709" name="Rectangle 5"/>
          <p:cNvSpPr>
            <a:spLocks noChangeArrowheads="1"/>
          </p:cNvSpPr>
          <p:nvPr/>
        </p:nvSpPr>
        <p:spPr bwMode="auto">
          <a:xfrm>
            <a:off x="1524000" y="4419600"/>
            <a:ext cx="981075" cy="457200"/>
          </a:xfrm>
          <a:prstGeom prst="rect">
            <a:avLst/>
          </a:prstGeom>
          <a:solidFill>
            <a:srgbClr val="0000FF"/>
          </a:solidFill>
          <a:ln w="9525">
            <a:noFill/>
            <a:miter lim="800000"/>
          </a:ln>
          <a:effectLst/>
        </p:spPr>
        <p:txBody>
          <a:bodyPr wrap="none">
            <a:spAutoFit/>
          </a:bodyPr>
          <a:lstStyle/>
          <a:p>
            <a:pPr algn="l"/>
            <a:r>
              <a:rPr lang="en-US" altLang="zh-CN" sz="2400" b="1">
                <a:solidFill>
                  <a:schemeClr val="bg1"/>
                </a:solidFill>
                <a:ea typeface="黑体" panose="02010609060101010101" charset="-122"/>
              </a:rPr>
              <a:t>Actor</a:t>
            </a:r>
            <a:endParaRPr lang="en-US" altLang="zh-CN" sz="2400" b="1">
              <a:solidFill>
                <a:schemeClr val="bg1"/>
              </a:solidFill>
              <a:ea typeface="黑体" panose="02010609060101010101" charset="-122"/>
            </a:endParaRPr>
          </a:p>
        </p:txBody>
      </p:sp>
      <p:sp>
        <p:nvSpPr>
          <p:cNvPr id="72710" name="Rectangle 6"/>
          <p:cNvSpPr>
            <a:spLocks noChangeArrowheads="1"/>
          </p:cNvSpPr>
          <p:nvPr/>
        </p:nvSpPr>
        <p:spPr bwMode="auto">
          <a:xfrm>
            <a:off x="3352800" y="2209800"/>
            <a:ext cx="1558925" cy="457200"/>
          </a:xfrm>
          <a:prstGeom prst="rect">
            <a:avLst/>
          </a:prstGeom>
          <a:solidFill>
            <a:srgbClr val="0000FF"/>
          </a:solidFill>
          <a:ln w="9525">
            <a:noFill/>
            <a:miter lim="800000"/>
          </a:ln>
          <a:effectLst/>
        </p:spPr>
        <p:txBody>
          <a:bodyPr wrap="none">
            <a:spAutoFit/>
          </a:bodyPr>
          <a:lstStyle/>
          <a:p>
            <a:pPr algn="l"/>
            <a:r>
              <a:rPr lang="en-US" altLang="zh-CN" sz="2400" b="1">
                <a:solidFill>
                  <a:schemeClr val="bg1"/>
                </a:solidFill>
                <a:ea typeface="黑体" panose="02010609060101010101" charset="-122"/>
              </a:rPr>
              <a:t>Use Case</a:t>
            </a:r>
            <a:endParaRPr lang="en-US" altLang="zh-CN" sz="2400" b="1">
              <a:solidFill>
                <a:schemeClr val="bg1"/>
              </a:solidFill>
              <a:ea typeface="黑体" panose="02010609060101010101" charset="-122"/>
            </a:endParaRPr>
          </a:p>
        </p:txBody>
      </p:sp>
      <p:sp>
        <p:nvSpPr>
          <p:cNvPr id="72711" name="Rectangle 7"/>
          <p:cNvSpPr>
            <a:spLocks noChangeArrowheads="1"/>
          </p:cNvSpPr>
          <p:nvPr/>
        </p:nvSpPr>
        <p:spPr bwMode="auto">
          <a:xfrm>
            <a:off x="5105400" y="3657600"/>
            <a:ext cx="1409700" cy="457200"/>
          </a:xfrm>
          <a:prstGeom prst="rect">
            <a:avLst/>
          </a:prstGeom>
          <a:solidFill>
            <a:srgbClr val="0000FF"/>
          </a:solidFill>
          <a:ln w="9525">
            <a:noFill/>
            <a:miter lim="800000"/>
          </a:ln>
          <a:effectLst/>
        </p:spPr>
        <p:txBody>
          <a:bodyPr wrap="none">
            <a:spAutoFit/>
          </a:bodyPr>
          <a:lstStyle/>
          <a:p>
            <a:pPr algn="l"/>
            <a:r>
              <a:rPr lang="zh-CN" altLang="en-US" sz="2400" b="1">
                <a:solidFill>
                  <a:schemeClr val="bg1"/>
                </a:solidFill>
                <a:ea typeface="黑体" panose="02010609060101010101" charset="-122"/>
              </a:rPr>
              <a:t>通信关联</a:t>
            </a:r>
            <a:endParaRPr lang="zh-CN" altLang="en-US" sz="2400" b="1">
              <a:solidFill>
                <a:schemeClr val="bg1"/>
              </a:solidFill>
              <a:ea typeface="黑体" panose="02010609060101010101" charset="-122"/>
            </a:endParaRPr>
          </a:p>
        </p:txBody>
      </p:sp>
      <p:sp>
        <p:nvSpPr>
          <p:cNvPr id="72712" name="Rectangle 8"/>
          <p:cNvSpPr>
            <a:spLocks noChangeArrowheads="1"/>
          </p:cNvSpPr>
          <p:nvPr/>
        </p:nvSpPr>
        <p:spPr bwMode="auto">
          <a:xfrm>
            <a:off x="-1600200" y="5075238"/>
            <a:ext cx="8458200" cy="1006475"/>
          </a:xfrm>
          <a:prstGeom prst="rect">
            <a:avLst/>
          </a:prstGeom>
          <a:noFill/>
          <a:ln w="9525" algn="ctr">
            <a:noFill/>
            <a:miter lim="800000"/>
          </a:ln>
          <a:effectLst/>
        </p:spPr>
        <p:txBody>
          <a:bodyPr>
            <a:spAutoFit/>
          </a:bodyPr>
          <a:lstStyle/>
          <a:p>
            <a:pPr lvl="2"/>
            <a:r>
              <a:rPr lang="en-US" altLang="zh-CN" sz="2000" b="1" dirty="0">
                <a:solidFill>
                  <a:srgbClr val="0000FF"/>
                </a:solidFill>
                <a:ea typeface="黑体" panose="02010609060101010101" charset="-122"/>
              </a:rPr>
              <a:t>Use Case</a:t>
            </a:r>
            <a:r>
              <a:rPr lang="zh-CN" altLang="en-US" sz="2000" b="1" dirty="0">
                <a:ea typeface="黑体" panose="02010609060101010101" charset="-122"/>
              </a:rPr>
              <a:t>（用例）</a:t>
            </a:r>
            <a:r>
              <a:rPr lang="zh-CN" altLang="en-US" sz="2000" b="1" dirty="0">
                <a:solidFill>
                  <a:srgbClr val="0000FF"/>
                </a:solidFill>
                <a:ea typeface="黑体" panose="02010609060101010101" charset="-122"/>
              </a:rPr>
              <a:t>代表拟建系统的一个完整的功能</a:t>
            </a:r>
            <a:endParaRPr lang="zh-CN" altLang="en-US" sz="2000" b="1" dirty="0">
              <a:solidFill>
                <a:srgbClr val="0000FF"/>
              </a:solidFill>
              <a:ea typeface="黑体" panose="02010609060101010101" charset="-122"/>
            </a:endParaRPr>
          </a:p>
          <a:p>
            <a:pPr lvl="2"/>
            <a:r>
              <a:rPr lang="zh-CN" altLang="en-US" sz="2000" b="1" dirty="0">
                <a:ea typeface="黑体" panose="02010609060101010101" charset="-122"/>
              </a:rPr>
              <a:t>（</a:t>
            </a:r>
            <a:r>
              <a:rPr lang="zh-CN" altLang="en-US" sz="2000" b="1" dirty="0">
                <a:solidFill>
                  <a:srgbClr val="CC0000"/>
                </a:solidFill>
                <a:ea typeface="黑体" panose="02010609060101010101" charset="-122"/>
              </a:rPr>
              <a:t>一组相关的由系统执行的动作序列</a:t>
            </a:r>
            <a:r>
              <a:rPr lang="zh-CN" altLang="en-US" sz="2000" b="1" dirty="0">
                <a:ea typeface="黑体" panose="02010609060101010101" charset="-122"/>
              </a:rPr>
              <a:t>，</a:t>
            </a:r>
            <a:endParaRPr lang="zh-CN" altLang="en-US" sz="2000" b="1" dirty="0">
              <a:ea typeface="黑体" panose="02010609060101010101" charset="-122"/>
            </a:endParaRPr>
          </a:p>
          <a:p>
            <a:pPr lvl="2"/>
            <a:r>
              <a:rPr lang="zh-CN" altLang="en-US" sz="2000" b="1" dirty="0">
                <a:ea typeface="黑体" panose="02010609060101010101" charset="-122"/>
              </a:rPr>
              <a:t>将有价值的可见结果提供给某个</a:t>
            </a:r>
            <a:r>
              <a:rPr lang="en-US" altLang="zh-CN" sz="2000" b="1" dirty="0">
                <a:ea typeface="黑体" panose="02010609060101010101" charset="-122"/>
              </a:rPr>
              <a:t>Actor</a:t>
            </a:r>
            <a:r>
              <a:rPr lang="zh-CN" altLang="en-US" sz="2000" b="1" dirty="0">
                <a:ea typeface="黑体" panose="02010609060101010101" charset="-122"/>
              </a:rPr>
              <a:t>）</a:t>
            </a:r>
            <a:endParaRPr lang="zh-CN" altLang="en-US" sz="2000" b="1" dirty="0">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anim calcmode="lin" valueType="num">
                                      <p:cBhvr additive="base">
                                        <p:cTn id="7" dur="500" fill="hold"/>
                                        <p:tgtEl>
                                          <p:spTgt spid="72708"/>
                                        </p:tgtEl>
                                        <p:attrNameLst>
                                          <p:attrName>ppt_x</p:attrName>
                                        </p:attrNameLst>
                                      </p:cBhvr>
                                      <p:tavLst>
                                        <p:tav tm="0">
                                          <p:val>
                                            <p:strVal val="#ppt_x"/>
                                          </p:val>
                                        </p:tav>
                                        <p:tav tm="100000">
                                          <p:val>
                                            <p:strVal val="#ppt_x"/>
                                          </p:val>
                                        </p:tav>
                                      </p:tavLst>
                                    </p:anim>
                                    <p:anim calcmode="lin" valueType="num">
                                      <p:cBhvr additive="base">
                                        <p:cTn id="8" dur="500" fill="hold"/>
                                        <p:tgtEl>
                                          <p:spTgt spid="727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2710"/>
                                        </p:tgtEl>
                                        <p:attrNameLst>
                                          <p:attrName>style.visibility</p:attrName>
                                        </p:attrNameLst>
                                      </p:cBhvr>
                                      <p:to>
                                        <p:strVal val="visible"/>
                                      </p:to>
                                    </p:set>
                                    <p:anim calcmode="lin" valueType="num">
                                      <p:cBhvr additive="base">
                                        <p:cTn id="13" dur="500" fill="hold"/>
                                        <p:tgtEl>
                                          <p:spTgt spid="72710"/>
                                        </p:tgtEl>
                                        <p:attrNameLst>
                                          <p:attrName>ppt_x</p:attrName>
                                        </p:attrNameLst>
                                      </p:cBhvr>
                                      <p:tavLst>
                                        <p:tav tm="0">
                                          <p:val>
                                            <p:strVal val="#ppt_x"/>
                                          </p:val>
                                        </p:tav>
                                        <p:tav tm="100000">
                                          <p:val>
                                            <p:strVal val="#ppt_x"/>
                                          </p:val>
                                        </p:tav>
                                      </p:tavLst>
                                    </p:anim>
                                    <p:anim calcmode="lin" valueType="num">
                                      <p:cBhvr additive="base">
                                        <p:cTn id="14" dur="500" fill="hold"/>
                                        <p:tgtEl>
                                          <p:spTgt spid="727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2709"/>
                                        </p:tgtEl>
                                        <p:attrNameLst>
                                          <p:attrName>style.visibility</p:attrName>
                                        </p:attrNameLst>
                                      </p:cBhvr>
                                      <p:to>
                                        <p:strVal val="visible"/>
                                      </p:to>
                                    </p:set>
                                    <p:anim calcmode="lin" valueType="num">
                                      <p:cBhvr additive="base">
                                        <p:cTn id="19" dur="500" fill="hold"/>
                                        <p:tgtEl>
                                          <p:spTgt spid="72709"/>
                                        </p:tgtEl>
                                        <p:attrNameLst>
                                          <p:attrName>ppt_x</p:attrName>
                                        </p:attrNameLst>
                                      </p:cBhvr>
                                      <p:tavLst>
                                        <p:tav tm="0">
                                          <p:val>
                                            <p:strVal val="#ppt_x"/>
                                          </p:val>
                                        </p:tav>
                                        <p:tav tm="100000">
                                          <p:val>
                                            <p:strVal val="#ppt_x"/>
                                          </p:val>
                                        </p:tav>
                                      </p:tavLst>
                                    </p:anim>
                                    <p:anim calcmode="lin" valueType="num">
                                      <p:cBhvr additive="base">
                                        <p:cTn id="20" dur="500" fill="hold"/>
                                        <p:tgtEl>
                                          <p:spTgt spid="7270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2711"/>
                                        </p:tgtEl>
                                        <p:attrNameLst>
                                          <p:attrName>style.visibility</p:attrName>
                                        </p:attrNameLst>
                                      </p:cBhvr>
                                      <p:to>
                                        <p:strVal val="visible"/>
                                      </p:to>
                                    </p:set>
                                    <p:anim calcmode="lin" valueType="num">
                                      <p:cBhvr additive="base">
                                        <p:cTn id="25" dur="500" fill="hold"/>
                                        <p:tgtEl>
                                          <p:spTgt spid="72711"/>
                                        </p:tgtEl>
                                        <p:attrNameLst>
                                          <p:attrName>ppt_x</p:attrName>
                                        </p:attrNameLst>
                                      </p:cBhvr>
                                      <p:tavLst>
                                        <p:tav tm="0">
                                          <p:val>
                                            <p:strVal val="#ppt_x"/>
                                          </p:val>
                                        </p:tav>
                                        <p:tav tm="100000">
                                          <p:val>
                                            <p:strVal val="#ppt_x"/>
                                          </p:val>
                                        </p:tav>
                                      </p:tavLst>
                                    </p:anim>
                                    <p:anim calcmode="lin" valueType="num">
                                      <p:cBhvr additive="base">
                                        <p:cTn id="26" dur="500" fill="hold"/>
                                        <p:tgtEl>
                                          <p:spTgt spid="727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2712"/>
                                        </p:tgtEl>
                                        <p:attrNameLst>
                                          <p:attrName>style.visibility</p:attrName>
                                        </p:attrNameLst>
                                      </p:cBhvr>
                                      <p:to>
                                        <p:strVal val="visible"/>
                                      </p:to>
                                    </p:set>
                                    <p:anim calcmode="lin" valueType="num">
                                      <p:cBhvr additive="base">
                                        <p:cTn id="31" dur="500" fill="hold"/>
                                        <p:tgtEl>
                                          <p:spTgt spid="72712"/>
                                        </p:tgtEl>
                                        <p:attrNameLst>
                                          <p:attrName>ppt_x</p:attrName>
                                        </p:attrNameLst>
                                      </p:cBhvr>
                                      <p:tavLst>
                                        <p:tav tm="0">
                                          <p:val>
                                            <p:strVal val="#ppt_x"/>
                                          </p:val>
                                        </p:tav>
                                        <p:tav tm="100000">
                                          <p:val>
                                            <p:strVal val="#ppt_x"/>
                                          </p:val>
                                        </p:tav>
                                      </p:tavLst>
                                    </p:anim>
                                    <p:anim calcmode="lin" valueType="num">
                                      <p:cBhvr additive="base">
                                        <p:cTn id="32" dur="500" fill="hold"/>
                                        <p:tgtEl>
                                          <p:spTgt spid="727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P spid="72711" grpId="0" animBg="1"/>
      <p:bldP spid="727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F210F3B-A57A-43A7-8A2F-BFB38F6F4EEB}" type="datetime1">
              <a:rPr lang="zh-CN" altLang="en-US"/>
            </a:fld>
            <a:endParaRPr lang="en-US" altLang="zh-CN"/>
          </a:p>
        </p:txBody>
      </p:sp>
      <p:sp>
        <p:nvSpPr>
          <p:cNvPr id="5" name="灯片编号占位符 4"/>
          <p:cNvSpPr>
            <a:spLocks noGrp="1"/>
          </p:cNvSpPr>
          <p:nvPr>
            <p:ph type="sldNum" sz="quarter" idx="11"/>
          </p:nvPr>
        </p:nvSpPr>
        <p:spPr/>
        <p:txBody>
          <a:bodyPr/>
          <a:lstStyle/>
          <a:p>
            <a:fld id="{4442CFB8-AAC1-454D-B31B-0C575C91AA93}" type="slidenum">
              <a:rPr lang="en-US" altLang="zh-CN"/>
            </a:fld>
            <a:endParaRPr lang="en-US" altLang="zh-CN"/>
          </a:p>
        </p:txBody>
      </p:sp>
      <p:sp>
        <p:nvSpPr>
          <p:cNvPr id="74754"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74755" name="Rectangle 3"/>
          <p:cNvSpPr>
            <a:spLocks noGrp="1" noChangeArrowheads="1"/>
          </p:cNvSpPr>
          <p:nvPr>
            <p:ph type="body" idx="1"/>
          </p:nvPr>
        </p:nvSpPr>
        <p:spPr>
          <a:xfrm>
            <a:off x="468313" y="1052513"/>
            <a:ext cx="8229600" cy="5500687"/>
          </a:xfrm>
        </p:spPr>
        <p:txBody>
          <a:bodyPr/>
          <a:lstStyle/>
          <a:p>
            <a:r>
              <a:rPr lang="en-US" altLang="zh-CN" dirty="0">
                <a:solidFill>
                  <a:srgbClr val="CC0000"/>
                </a:solidFill>
              </a:rPr>
              <a:t>1</a:t>
            </a:r>
            <a:r>
              <a:rPr lang="zh-CN" altLang="en-US" dirty="0">
                <a:solidFill>
                  <a:srgbClr val="CC0000"/>
                </a:solidFill>
              </a:rPr>
              <a:t>、</a:t>
            </a:r>
            <a:r>
              <a:rPr lang="en-US" altLang="en-US" dirty="0">
                <a:solidFill>
                  <a:srgbClr val="CC0000"/>
                </a:solidFill>
              </a:rPr>
              <a:t> </a:t>
            </a:r>
            <a:r>
              <a:rPr lang="en-US" altLang="zh-CN" dirty="0">
                <a:solidFill>
                  <a:srgbClr val="0000FF"/>
                </a:solidFill>
                <a:cs typeface="Times New Roman" panose="02020603050405020304" pitchFamily="18" charset="0"/>
              </a:rPr>
              <a:t>Use Case</a:t>
            </a:r>
            <a:r>
              <a:rPr lang="zh-CN" altLang="en-US" dirty="0">
                <a:solidFill>
                  <a:srgbClr val="0000FF"/>
                </a:solidFill>
                <a:cs typeface="Times New Roman" panose="02020603050405020304" pitchFamily="18" charset="0"/>
              </a:rPr>
              <a:t>图</a:t>
            </a:r>
            <a:r>
              <a:rPr lang="zh-CN" altLang="en-US" dirty="0">
                <a:cs typeface="Times New Roman" panose="02020603050405020304" pitchFamily="18" charset="0"/>
              </a:rPr>
              <a:t>的图形</a:t>
            </a:r>
            <a:endParaRPr lang="zh-CN" altLang="en-US" dirty="0">
              <a:cs typeface="Times New Roman" panose="02020603050405020304" pitchFamily="18" charset="0"/>
            </a:endParaRPr>
          </a:p>
          <a:p>
            <a:pPr lvl="2"/>
            <a:r>
              <a:rPr lang="en-US" altLang="zh-CN" dirty="0">
                <a:solidFill>
                  <a:srgbClr val="0000FF"/>
                </a:solidFill>
              </a:rPr>
              <a:t>Use Case</a:t>
            </a:r>
            <a:r>
              <a:rPr lang="zh-CN" altLang="en-US" dirty="0"/>
              <a:t>（用例）</a:t>
            </a:r>
            <a:r>
              <a:rPr lang="zh-CN" altLang="en-US" dirty="0">
                <a:solidFill>
                  <a:srgbClr val="0000FF"/>
                </a:solidFill>
              </a:rPr>
              <a:t>代表拟建系统的一个完整的功能</a:t>
            </a:r>
            <a:endParaRPr lang="zh-CN" altLang="en-US" dirty="0">
              <a:solidFill>
                <a:srgbClr val="0000FF"/>
              </a:solidFill>
            </a:endParaRPr>
          </a:p>
          <a:p>
            <a:pPr lvl="3"/>
            <a:r>
              <a:rPr lang="zh-CN" altLang="en-US" dirty="0">
                <a:solidFill>
                  <a:srgbClr val="CC0000"/>
                </a:solidFill>
              </a:rPr>
              <a:t>一组相关的由系统执行的动作序列</a:t>
            </a:r>
            <a:r>
              <a:rPr lang="zh-CN" altLang="en-US" dirty="0"/>
              <a:t>，</a:t>
            </a:r>
            <a:endParaRPr lang="zh-CN" altLang="en-US" dirty="0"/>
          </a:p>
          <a:p>
            <a:pPr lvl="3"/>
            <a:r>
              <a:rPr lang="zh-CN" altLang="en-US" dirty="0"/>
              <a:t>将有价值的可见结果提供给某个</a:t>
            </a:r>
            <a:r>
              <a:rPr lang="en-US" altLang="zh-CN" dirty="0"/>
              <a:t>Actor</a:t>
            </a:r>
            <a:endParaRPr lang="en-US" altLang="zh-CN" dirty="0"/>
          </a:p>
          <a:p>
            <a:pPr lvl="2"/>
            <a:r>
              <a:rPr lang="en-US" altLang="zh-CN" u="sng" dirty="0">
                <a:solidFill>
                  <a:srgbClr val="CC0000"/>
                </a:solidFill>
              </a:rPr>
              <a:t>Use Case</a:t>
            </a:r>
            <a:r>
              <a:rPr lang="zh-CN" altLang="en-US" dirty="0">
                <a:solidFill>
                  <a:srgbClr val="CC0000"/>
                </a:solidFill>
              </a:rPr>
              <a:t>的</a:t>
            </a:r>
            <a:r>
              <a:rPr lang="zh-CN" altLang="en-US" dirty="0"/>
              <a:t>特征：</a:t>
            </a:r>
            <a:endParaRPr lang="zh-CN" altLang="en-US" dirty="0"/>
          </a:p>
          <a:p>
            <a:pPr lvl="3"/>
            <a:r>
              <a:rPr lang="en-US" altLang="zh-CN" u="sng" dirty="0">
                <a:solidFill>
                  <a:srgbClr val="CC0000"/>
                </a:solidFill>
              </a:rPr>
              <a:t>Use Case</a:t>
            </a:r>
            <a:r>
              <a:rPr lang="zh-CN" altLang="en-US" dirty="0"/>
              <a:t>表示从</a:t>
            </a:r>
            <a:r>
              <a:rPr lang="zh-CN" altLang="en-US" dirty="0">
                <a:solidFill>
                  <a:srgbClr val="CC0000"/>
                </a:solidFill>
              </a:rPr>
              <a:t>外部用户角度观察的系统功能</a:t>
            </a:r>
            <a:r>
              <a:rPr lang="zh-CN" altLang="en-US" dirty="0"/>
              <a:t>；</a:t>
            </a:r>
            <a:endParaRPr lang="zh-CN" altLang="en-US" dirty="0">
              <a:solidFill>
                <a:srgbClr val="CC0000"/>
              </a:solidFill>
            </a:endParaRPr>
          </a:p>
          <a:p>
            <a:pPr lvl="3"/>
            <a:r>
              <a:rPr lang="en-US" altLang="zh-CN" u="sng" dirty="0">
                <a:solidFill>
                  <a:srgbClr val="CC0000"/>
                </a:solidFill>
              </a:rPr>
              <a:t>Use Case</a:t>
            </a:r>
            <a:r>
              <a:rPr lang="zh-CN" altLang="en-US" dirty="0"/>
              <a:t>总是由</a:t>
            </a:r>
            <a:r>
              <a:rPr lang="en-US" altLang="zh-CN" u="sng" dirty="0">
                <a:solidFill>
                  <a:srgbClr val="CC0000"/>
                </a:solidFill>
              </a:rPr>
              <a:t>Actor</a:t>
            </a:r>
            <a:r>
              <a:rPr lang="zh-CN" altLang="en-US" dirty="0"/>
              <a:t>初始化；</a:t>
            </a:r>
            <a:endParaRPr lang="zh-CN" altLang="en-US" dirty="0"/>
          </a:p>
          <a:p>
            <a:pPr lvl="3"/>
            <a:r>
              <a:rPr lang="en-US" altLang="zh-CN" u="sng" dirty="0">
                <a:solidFill>
                  <a:srgbClr val="CC0000"/>
                </a:solidFill>
              </a:rPr>
              <a:t>Use Case</a:t>
            </a:r>
            <a:r>
              <a:rPr lang="zh-CN" altLang="en-US" dirty="0"/>
              <a:t>为</a:t>
            </a:r>
            <a:r>
              <a:rPr lang="en-US" altLang="zh-CN" u="sng" dirty="0">
                <a:solidFill>
                  <a:srgbClr val="CC0000"/>
                </a:solidFill>
              </a:rPr>
              <a:t>Actor</a:t>
            </a:r>
            <a:r>
              <a:rPr lang="zh-CN" altLang="en-US" dirty="0"/>
              <a:t>提供值；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4755">
                                            <p:txEl>
                                              <p:pRg st="4" end="4"/>
                                            </p:txEl>
                                          </p:spTgt>
                                        </p:tgtEl>
                                        <p:attrNameLst>
                                          <p:attrName>style.visibility</p:attrName>
                                        </p:attrNameLst>
                                      </p:cBhvr>
                                      <p:to>
                                        <p:strVal val="visible"/>
                                      </p:to>
                                    </p:set>
                                    <p:animEffect transition="in" filter="strips(downRight)">
                                      <p:cBhvr>
                                        <p:cTn id="7" dur="500"/>
                                        <p:tgtEl>
                                          <p:spTgt spid="74755">
                                            <p:txEl>
                                              <p:pRg st="4" end="4"/>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74755">
                                            <p:txEl>
                                              <p:pRg st="5" end="5"/>
                                            </p:txEl>
                                          </p:spTgt>
                                        </p:tgtEl>
                                        <p:attrNameLst>
                                          <p:attrName>style.visibility</p:attrName>
                                        </p:attrNameLst>
                                      </p:cBhvr>
                                      <p:to>
                                        <p:strVal val="visible"/>
                                      </p:to>
                                    </p:set>
                                    <p:animEffect transition="in" filter="strips(downRight)">
                                      <p:cBhvr>
                                        <p:cTn id="10" dur="500"/>
                                        <p:tgtEl>
                                          <p:spTgt spid="7475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4755">
                                            <p:txEl>
                                              <p:pRg st="6" end="6"/>
                                            </p:txEl>
                                          </p:spTgt>
                                        </p:tgtEl>
                                        <p:attrNameLst>
                                          <p:attrName>style.visibility</p:attrName>
                                        </p:attrNameLst>
                                      </p:cBhvr>
                                      <p:to>
                                        <p:strVal val="visible"/>
                                      </p:to>
                                    </p:set>
                                    <p:animEffect transition="in" filter="strips(downRight)">
                                      <p:cBhvr>
                                        <p:cTn id="15" dur="500"/>
                                        <p:tgtEl>
                                          <p:spTgt spid="7475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74755">
                                            <p:txEl>
                                              <p:pRg st="7" end="7"/>
                                            </p:txEl>
                                          </p:spTgt>
                                        </p:tgtEl>
                                        <p:attrNameLst>
                                          <p:attrName>style.visibility</p:attrName>
                                        </p:attrNameLst>
                                      </p:cBhvr>
                                      <p:to>
                                        <p:strVal val="visible"/>
                                      </p:to>
                                    </p:set>
                                    <p:animEffect transition="in" filter="strips(downRight)">
                                      <p:cBhvr>
                                        <p:cTn id="20" dur="500"/>
                                        <p:tgtEl>
                                          <p:spTgt spid="747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4B5F3FA5-4F39-4CDC-ADA9-AF91DBFE93E5}" type="datetime1">
              <a:rPr lang="zh-CN" altLang="en-US"/>
            </a:fld>
            <a:endParaRPr lang="en-US" altLang="zh-CN"/>
          </a:p>
        </p:txBody>
      </p:sp>
      <p:sp>
        <p:nvSpPr>
          <p:cNvPr id="10" name="灯片编号占位符 4"/>
          <p:cNvSpPr>
            <a:spLocks noGrp="1"/>
          </p:cNvSpPr>
          <p:nvPr>
            <p:ph type="sldNum" sz="quarter" idx="11"/>
          </p:nvPr>
        </p:nvSpPr>
        <p:spPr/>
        <p:txBody>
          <a:bodyPr/>
          <a:lstStyle/>
          <a:p>
            <a:fld id="{A333B65B-26C2-4FF9-9183-E06CBBA75388}" type="slidenum">
              <a:rPr lang="en-US" altLang="zh-CN"/>
            </a:fld>
            <a:endParaRPr lang="en-US" altLang="zh-CN"/>
          </a:p>
        </p:txBody>
      </p:sp>
      <p:sp>
        <p:nvSpPr>
          <p:cNvPr id="70658"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70659"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a:t>
            </a:r>
            <a:r>
              <a:rPr lang="en-US" altLang="en-US">
                <a:solidFill>
                  <a:srgbClr val="CC0000"/>
                </a:solidFill>
              </a:rPr>
              <a:t> </a:t>
            </a:r>
            <a:r>
              <a:rPr lang="en-US" altLang="zh-CN">
                <a:solidFill>
                  <a:srgbClr val="0000FF"/>
                </a:solidFill>
                <a:cs typeface="Times New Roman" panose="02020603050405020304" pitchFamily="18" charset="0"/>
              </a:rPr>
              <a:t>Use Case</a:t>
            </a:r>
            <a:r>
              <a:rPr lang="zh-CN" altLang="en-US">
                <a:solidFill>
                  <a:srgbClr val="0000FF"/>
                </a:solidFill>
                <a:cs typeface="Times New Roman" panose="02020603050405020304" pitchFamily="18" charset="0"/>
              </a:rPr>
              <a:t>图</a:t>
            </a:r>
            <a:r>
              <a:rPr lang="zh-CN" altLang="en-US">
                <a:cs typeface="Times New Roman" panose="02020603050405020304" pitchFamily="18" charset="0"/>
              </a:rPr>
              <a:t>的图形</a:t>
            </a:r>
            <a:endParaRPr lang="zh-CN" altLang="en-US">
              <a:cs typeface="Times New Roman" panose="02020603050405020304" pitchFamily="18" charset="0"/>
            </a:endParaRPr>
          </a:p>
        </p:txBody>
      </p:sp>
      <p:pic>
        <p:nvPicPr>
          <p:cNvPr id="70660" name="Picture 4" descr="提交报销申请USE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762000" y="1600200"/>
            <a:ext cx="7086600" cy="4194175"/>
          </a:xfrm>
          <a:prstGeom prst="rect">
            <a:avLst/>
          </a:prstGeom>
          <a:noFill/>
        </p:spPr>
      </p:pic>
      <p:sp>
        <p:nvSpPr>
          <p:cNvPr id="70661" name="Rectangle 5"/>
          <p:cNvSpPr>
            <a:spLocks noChangeArrowheads="1"/>
          </p:cNvSpPr>
          <p:nvPr/>
        </p:nvSpPr>
        <p:spPr bwMode="auto">
          <a:xfrm>
            <a:off x="1524000" y="4419600"/>
            <a:ext cx="981075" cy="457200"/>
          </a:xfrm>
          <a:prstGeom prst="rect">
            <a:avLst/>
          </a:prstGeom>
          <a:solidFill>
            <a:srgbClr val="0000FF"/>
          </a:solidFill>
          <a:ln w="9525">
            <a:noFill/>
            <a:miter lim="800000"/>
          </a:ln>
          <a:effectLst/>
        </p:spPr>
        <p:txBody>
          <a:bodyPr wrap="none">
            <a:spAutoFit/>
          </a:bodyPr>
          <a:lstStyle/>
          <a:p>
            <a:pPr algn="l"/>
            <a:r>
              <a:rPr lang="en-US" altLang="zh-CN" sz="2400" b="1">
                <a:solidFill>
                  <a:schemeClr val="bg1"/>
                </a:solidFill>
                <a:ea typeface="黑体" panose="02010609060101010101" charset="-122"/>
              </a:rPr>
              <a:t>Actor</a:t>
            </a:r>
            <a:endParaRPr lang="en-US" altLang="zh-CN" sz="2400" b="1">
              <a:solidFill>
                <a:schemeClr val="bg1"/>
              </a:solidFill>
              <a:ea typeface="黑体" panose="02010609060101010101" charset="-122"/>
            </a:endParaRPr>
          </a:p>
        </p:txBody>
      </p:sp>
      <p:sp>
        <p:nvSpPr>
          <p:cNvPr id="70662" name="Rectangle 6"/>
          <p:cNvSpPr>
            <a:spLocks noChangeArrowheads="1"/>
          </p:cNvSpPr>
          <p:nvPr/>
        </p:nvSpPr>
        <p:spPr bwMode="auto">
          <a:xfrm>
            <a:off x="3352800" y="2209800"/>
            <a:ext cx="1558925" cy="457200"/>
          </a:xfrm>
          <a:prstGeom prst="rect">
            <a:avLst/>
          </a:prstGeom>
          <a:solidFill>
            <a:srgbClr val="0000FF"/>
          </a:solidFill>
          <a:ln w="9525">
            <a:noFill/>
            <a:miter lim="800000"/>
          </a:ln>
          <a:effectLst/>
        </p:spPr>
        <p:txBody>
          <a:bodyPr wrap="none">
            <a:spAutoFit/>
          </a:bodyPr>
          <a:lstStyle/>
          <a:p>
            <a:pPr algn="l"/>
            <a:r>
              <a:rPr lang="en-US" altLang="zh-CN" sz="2400" b="1">
                <a:solidFill>
                  <a:schemeClr val="bg1"/>
                </a:solidFill>
                <a:ea typeface="黑体" panose="02010609060101010101" charset="-122"/>
              </a:rPr>
              <a:t>Use Case</a:t>
            </a:r>
            <a:endParaRPr lang="en-US" altLang="zh-CN" sz="2400" b="1">
              <a:solidFill>
                <a:schemeClr val="bg1"/>
              </a:solidFill>
              <a:ea typeface="黑体" panose="02010609060101010101" charset="-122"/>
            </a:endParaRPr>
          </a:p>
        </p:txBody>
      </p:sp>
      <p:sp>
        <p:nvSpPr>
          <p:cNvPr id="70663" name="Rectangle 7"/>
          <p:cNvSpPr>
            <a:spLocks noChangeArrowheads="1"/>
          </p:cNvSpPr>
          <p:nvPr/>
        </p:nvSpPr>
        <p:spPr bwMode="auto">
          <a:xfrm>
            <a:off x="5105400" y="3657600"/>
            <a:ext cx="1409700" cy="457200"/>
          </a:xfrm>
          <a:prstGeom prst="rect">
            <a:avLst/>
          </a:prstGeom>
          <a:solidFill>
            <a:srgbClr val="0000FF"/>
          </a:solidFill>
          <a:ln w="9525">
            <a:noFill/>
            <a:miter lim="800000"/>
          </a:ln>
          <a:effectLst/>
        </p:spPr>
        <p:txBody>
          <a:bodyPr wrap="none">
            <a:spAutoFit/>
          </a:bodyPr>
          <a:lstStyle/>
          <a:p>
            <a:pPr algn="l"/>
            <a:r>
              <a:rPr lang="zh-CN" altLang="en-US" sz="2400" b="1">
                <a:solidFill>
                  <a:schemeClr val="bg1"/>
                </a:solidFill>
                <a:ea typeface="黑体" panose="02010609060101010101" charset="-122"/>
              </a:rPr>
              <a:t>通信关联</a:t>
            </a:r>
            <a:endParaRPr lang="zh-CN" altLang="en-US" sz="2400" b="1">
              <a:solidFill>
                <a:schemeClr val="bg1"/>
              </a:solidFill>
              <a:ea typeface="黑体" panose="02010609060101010101" charset="-122"/>
            </a:endParaRPr>
          </a:p>
        </p:txBody>
      </p:sp>
      <p:sp>
        <p:nvSpPr>
          <p:cNvPr id="70664" name="Rectangle 8"/>
          <p:cNvSpPr>
            <a:spLocks noChangeArrowheads="1"/>
          </p:cNvSpPr>
          <p:nvPr/>
        </p:nvSpPr>
        <p:spPr bwMode="auto">
          <a:xfrm>
            <a:off x="1066800" y="5486400"/>
            <a:ext cx="6934200" cy="822325"/>
          </a:xfrm>
          <a:prstGeom prst="rect">
            <a:avLst/>
          </a:prstGeom>
          <a:noFill/>
          <a:ln w="9525">
            <a:noFill/>
            <a:miter lim="800000"/>
          </a:ln>
          <a:effectLst/>
        </p:spPr>
        <p:txBody>
          <a:bodyPr>
            <a:spAutoFit/>
          </a:bodyPr>
          <a:lstStyle/>
          <a:p>
            <a:pPr lvl="2" algn="l"/>
            <a:r>
              <a:rPr lang="en-US" altLang="zh-CN" sz="2400" b="1">
                <a:solidFill>
                  <a:srgbClr val="0000FF"/>
                </a:solidFill>
                <a:ea typeface="黑体" panose="02010609060101010101" charset="-122"/>
              </a:rPr>
              <a:t>Actor</a:t>
            </a:r>
            <a:r>
              <a:rPr lang="zh-CN" altLang="en-US" sz="2400" b="1">
                <a:ea typeface="黑体" panose="02010609060101010101" charset="-122"/>
              </a:rPr>
              <a:t>（执行者）</a:t>
            </a:r>
            <a:r>
              <a:rPr lang="zh-CN" altLang="en-US" sz="2400" b="1">
                <a:solidFill>
                  <a:srgbClr val="0000FF"/>
                </a:solidFill>
                <a:ea typeface="黑体" panose="02010609060101010101" charset="-122"/>
              </a:rPr>
              <a:t>系统外部</a:t>
            </a:r>
            <a:r>
              <a:rPr lang="zh-CN" altLang="en-US" sz="2400" b="1">
                <a:ea typeface="黑体" panose="02010609060101010101" charset="-122"/>
              </a:rPr>
              <a:t>和系统进行交互的</a:t>
            </a:r>
            <a:r>
              <a:rPr lang="zh-CN" altLang="en-US" sz="2400" b="1">
                <a:solidFill>
                  <a:srgbClr val="0000FF"/>
                </a:solidFill>
                <a:ea typeface="黑体" panose="02010609060101010101" charset="-122"/>
              </a:rPr>
              <a:t>人（某个人</a:t>
            </a:r>
            <a:r>
              <a:rPr lang="en-US" altLang="zh-CN" sz="2400" b="1">
                <a:solidFill>
                  <a:srgbClr val="0000FF"/>
                </a:solidFill>
                <a:ea typeface="黑体" panose="02010609060101010101" charset="-122"/>
              </a:rPr>
              <a:t>/</a:t>
            </a:r>
            <a:r>
              <a:rPr lang="zh-CN" altLang="en-US" sz="2400" b="1">
                <a:solidFill>
                  <a:srgbClr val="0000FF"/>
                </a:solidFill>
                <a:ea typeface="黑体" panose="02010609060101010101" charset="-122"/>
              </a:rPr>
              <a:t>一类人）</a:t>
            </a:r>
            <a:r>
              <a:rPr lang="zh-CN" altLang="en-US" sz="2400" b="1">
                <a:ea typeface="黑体" panose="02010609060101010101" charset="-122"/>
              </a:rPr>
              <a:t>、</a:t>
            </a:r>
            <a:r>
              <a:rPr lang="zh-CN" altLang="en-US" sz="2400" b="1">
                <a:solidFill>
                  <a:srgbClr val="0000FF"/>
                </a:solidFill>
                <a:ea typeface="黑体" panose="02010609060101010101" charset="-122"/>
              </a:rPr>
              <a:t>其他软硬件系统</a:t>
            </a:r>
            <a:r>
              <a:rPr lang="zh-CN" altLang="en-US" sz="2400" b="1">
                <a:ea typeface="黑体" panose="02010609060101010101" charset="-122"/>
              </a:rPr>
              <a:t>。</a:t>
            </a:r>
            <a:endParaRPr lang="zh-CN" altLang="en-US" sz="2400" b="1">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664"/>
                                        </p:tgtEl>
                                        <p:attrNameLst>
                                          <p:attrName>style.visibility</p:attrName>
                                        </p:attrNameLst>
                                      </p:cBhvr>
                                      <p:to>
                                        <p:strVal val="visible"/>
                                      </p:to>
                                    </p:set>
                                    <p:anim calcmode="lin" valueType="num">
                                      <p:cBhvr additive="base">
                                        <p:cTn id="7" dur="500" fill="hold"/>
                                        <p:tgtEl>
                                          <p:spTgt spid="70664"/>
                                        </p:tgtEl>
                                        <p:attrNameLst>
                                          <p:attrName>ppt_x</p:attrName>
                                        </p:attrNameLst>
                                      </p:cBhvr>
                                      <p:tavLst>
                                        <p:tav tm="0">
                                          <p:val>
                                            <p:strVal val="#ppt_x"/>
                                          </p:val>
                                        </p:tav>
                                        <p:tav tm="100000">
                                          <p:val>
                                            <p:strVal val="#ppt_x"/>
                                          </p:val>
                                        </p:tav>
                                      </p:tavLst>
                                    </p:anim>
                                    <p:anim calcmode="lin" valueType="num">
                                      <p:cBhvr additive="base">
                                        <p:cTn id="8" dur="500" fill="hold"/>
                                        <p:tgtEl>
                                          <p:spTgt spid="706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9C3DBC98-2427-4F2A-AFFF-C9C7E9F53C08}" type="datetime1">
              <a:rPr lang="zh-CN" altLang="en-US"/>
            </a:fld>
            <a:endParaRPr lang="en-US" altLang="zh-CN"/>
          </a:p>
        </p:txBody>
      </p:sp>
      <p:sp>
        <p:nvSpPr>
          <p:cNvPr id="13" name="灯片编号占位符 4"/>
          <p:cNvSpPr>
            <a:spLocks noGrp="1"/>
          </p:cNvSpPr>
          <p:nvPr>
            <p:ph type="sldNum" sz="quarter" idx="11"/>
          </p:nvPr>
        </p:nvSpPr>
        <p:spPr/>
        <p:txBody>
          <a:bodyPr/>
          <a:lstStyle/>
          <a:p>
            <a:fld id="{76401256-1768-4038-812C-D9D74D0E4C93}" type="slidenum">
              <a:rPr lang="en-US" altLang="zh-CN"/>
            </a:fld>
            <a:endParaRPr lang="en-US" altLang="zh-CN"/>
          </a:p>
        </p:txBody>
      </p:sp>
      <p:sp>
        <p:nvSpPr>
          <p:cNvPr id="73730"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73731"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a:t>
            </a:r>
            <a:r>
              <a:rPr lang="en-US" altLang="en-US">
                <a:solidFill>
                  <a:srgbClr val="CC0000"/>
                </a:solidFill>
              </a:rPr>
              <a:t> </a:t>
            </a:r>
            <a:r>
              <a:rPr lang="en-US" altLang="zh-CN">
                <a:solidFill>
                  <a:srgbClr val="0000FF"/>
                </a:solidFill>
                <a:cs typeface="Times New Roman" panose="02020603050405020304" pitchFamily="18" charset="0"/>
              </a:rPr>
              <a:t>Use Case</a:t>
            </a:r>
            <a:r>
              <a:rPr lang="zh-CN" altLang="en-US">
                <a:solidFill>
                  <a:srgbClr val="0000FF"/>
                </a:solidFill>
                <a:cs typeface="Times New Roman" panose="02020603050405020304" pitchFamily="18" charset="0"/>
              </a:rPr>
              <a:t>图</a:t>
            </a:r>
            <a:r>
              <a:rPr lang="zh-CN" altLang="en-US">
                <a:cs typeface="Times New Roman" panose="02020603050405020304" pitchFamily="18" charset="0"/>
              </a:rPr>
              <a:t>的图形</a:t>
            </a:r>
            <a:endParaRPr lang="zh-CN" altLang="en-US">
              <a:cs typeface="Times New Roman" panose="02020603050405020304" pitchFamily="18" charset="0"/>
            </a:endParaRPr>
          </a:p>
        </p:txBody>
      </p:sp>
      <p:pic>
        <p:nvPicPr>
          <p:cNvPr id="73732" name="Picture 4" descr="提交报销申请USECASE图"/>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762000" y="1600200"/>
            <a:ext cx="7086600" cy="4194175"/>
          </a:xfrm>
          <a:prstGeom prst="rect">
            <a:avLst/>
          </a:prstGeom>
          <a:noFill/>
        </p:spPr>
      </p:pic>
      <p:sp>
        <p:nvSpPr>
          <p:cNvPr id="73733" name="Rectangle 5"/>
          <p:cNvSpPr>
            <a:spLocks noChangeArrowheads="1"/>
          </p:cNvSpPr>
          <p:nvPr/>
        </p:nvSpPr>
        <p:spPr bwMode="auto">
          <a:xfrm>
            <a:off x="1524000" y="4419600"/>
            <a:ext cx="981075" cy="457200"/>
          </a:xfrm>
          <a:prstGeom prst="rect">
            <a:avLst/>
          </a:prstGeom>
          <a:solidFill>
            <a:srgbClr val="0000FF"/>
          </a:solidFill>
          <a:ln w="9525">
            <a:noFill/>
            <a:miter lim="800000"/>
          </a:ln>
          <a:effectLst/>
        </p:spPr>
        <p:txBody>
          <a:bodyPr wrap="none">
            <a:spAutoFit/>
          </a:bodyPr>
          <a:lstStyle/>
          <a:p>
            <a:pPr algn="l"/>
            <a:r>
              <a:rPr lang="en-US" altLang="zh-CN" sz="2400" b="1">
                <a:solidFill>
                  <a:schemeClr val="bg1"/>
                </a:solidFill>
                <a:ea typeface="黑体" panose="02010609060101010101" charset="-122"/>
              </a:rPr>
              <a:t>Actor</a:t>
            </a:r>
            <a:endParaRPr lang="en-US" altLang="zh-CN" sz="2400" b="1">
              <a:solidFill>
                <a:schemeClr val="bg1"/>
              </a:solidFill>
              <a:ea typeface="黑体" panose="02010609060101010101" charset="-122"/>
            </a:endParaRPr>
          </a:p>
        </p:txBody>
      </p:sp>
      <p:sp>
        <p:nvSpPr>
          <p:cNvPr id="73734" name="Rectangle 6"/>
          <p:cNvSpPr>
            <a:spLocks noChangeArrowheads="1"/>
          </p:cNvSpPr>
          <p:nvPr/>
        </p:nvSpPr>
        <p:spPr bwMode="auto">
          <a:xfrm>
            <a:off x="3352800" y="2209800"/>
            <a:ext cx="1558925" cy="457200"/>
          </a:xfrm>
          <a:prstGeom prst="rect">
            <a:avLst/>
          </a:prstGeom>
          <a:solidFill>
            <a:srgbClr val="0000FF"/>
          </a:solidFill>
          <a:ln w="9525">
            <a:noFill/>
            <a:miter lim="800000"/>
          </a:ln>
          <a:effectLst/>
        </p:spPr>
        <p:txBody>
          <a:bodyPr wrap="none">
            <a:spAutoFit/>
          </a:bodyPr>
          <a:lstStyle/>
          <a:p>
            <a:pPr algn="l"/>
            <a:r>
              <a:rPr lang="en-US" altLang="zh-CN" sz="2400" b="1">
                <a:solidFill>
                  <a:schemeClr val="bg1"/>
                </a:solidFill>
                <a:ea typeface="黑体" panose="02010609060101010101" charset="-122"/>
              </a:rPr>
              <a:t>Use Case</a:t>
            </a:r>
            <a:endParaRPr lang="en-US" altLang="zh-CN" sz="2400" b="1">
              <a:solidFill>
                <a:schemeClr val="bg1"/>
              </a:solidFill>
              <a:ea typeface="黑体" panose="02010609060101010101" charset="-122"/>
            </a:endParaRPr>
          </a:p>
        </p:txBody>
      </p:sp>
      <p:sp>
        <p:nvSpPr>
          <p:cNvPr id="73735" name="Rectangle 7"/>
          <p:cNvSpPr>
            <a:spLocks noChangeArrowheads="1"/>
          </p:cNvSpPr>
          <p:nvPr/>
        </p:nvSpPr>
        <p:spPr bwMode="auto">
          <a:xfrm>
            <a:off x="5105400" y="3657600"/>
            <a:ext cx="1409700" cy="457200"/>
          </a:xfrm>
          <a:prstGeom prst="rect">
            <a:avLst/>
          </a:prstGeom>
          <a:solidFill>
            <a:srgbClr val="0000FF"/>
          </a:solidFill>
          <a:ln w="9525">
            <a:noFill/>
            <a:miter lim="800000"/>
          </a:ln>
          <a:effectLst/>
        </p:spPr>
        <p:txBody>
          <a:bodyPr wrap="none">
            <a:spAutoFit/>
          </a:bodyPr>
          <a:lstStyle/>
          <a:p>
            <a:pPr algn="l"/>
            <a:r>
              <a:rPr lang="zh-CN" altLang="en-US" sz="2400" b="1">
                <a:solidFill>
                  <a:schemeClr val="bg1"/>
                </a:solidFill>
                <a:ea typeface="黑体" panose="02010609060101010101" charset="-122"/>
              </a:rPr>
              <a:t>通信关联</a:t>
            </a:r>
            <a:endParaRPr lang="zh-CN" altLang="en-US" sz="2400" b="1">
              <a:solidFill>
                <a:schemeClr val="bg1"/>
              </a:solidFill>
              <a:ea typeface="黑体" panose="02010609060101010101" charset="-122"/>
            </a:endParaRPr>
          </a:p>
        </p:txBody>
      </p:sp>
      <p:sp>
        <p:nvSpPr>
          <p:cNvPr id="73736" name="Rectangle 8"/>
          <p:cNvSpPr>
            <a:spLocks noChangeArrowheads="1"/>
          </p:cNvSpPr>
          <p:nvPr/>
        </p:nvSpPr>
        <p:spPr bwMode="auto">
          <a:xfrm>
            <a:off x="762000" y="5502275"/>
            <a:ext cx="7543800" cy="822325"/>
          </a:xfrm>
          <a:prstGeom prst="rect">
            <a:avLst/>
          </a:prstGeom>
          <a:noFill/>
          <a:ln w="9525">
            <a:noFill/>
            <a:miter lim="800000"/>
          </a:ln>
          <a:effectLst/>
        </p:spPr>
        <p:txBody>
          <a:bodyPr>
            <a:spAutoFit/>
          </a:bodyPr>
          <a:lstStyle/>
          <a:p>
            <a:pPr lvl="2" algn="l"/>
            <a:r>
              <a:rPr lang="zh-CN" altLang="en-US" sz="2400" b="1">
                <a:solidFill>
                  <a:srgbClr val="0000FF"/>
                </a:solidFill>
              </a:rPr>
              <a:t>通信关联</a:t>
            </a:r>
            <a:r>
              <a:rPr lang="zh-CN" altLang="en-US" sz="2400" b="1"/>
              <a:t>（</a:t>
            </a:r>
            <a:r>
              <a:rPr lang="en-US" altLang="zh-CN" sz="2400" b="1"/>
              <a:t>Communication Association</a:t>
            </a:r>
            <a:r>
              <a:rPr lang="en-US" altLang="zh-CN" sz="2400"/>
              <a:t> </a:t>
            </a:r>
            <a:r>
              <a:rPr lang="zh-CN" altLang="en-US" sz="2400" b="1">
                <a:ea typeface="黑体" panose="02010609060101010101" charset="-122"/>
              </a:rPr>
              <a:t>）</a:t>
            </a:r>
            <a:endParaRPr lang="zh-CN" altLang="en-US" sz="2400" b="1">
              <a:ea typeface="黑体" panose="02010609060101010101" charset="-122"/>
            </a:endParaRPr>
          </a:p>
          <a:p>
            <a:pPr lvl="3" algn="l"/>
            <a:r>
              <a:rPr lang="zh-CN" altLang="en-US" sz="2400" b="1">
                <a:solidFill>
                  <a:srgbClr val="0000FF"/>
                </a:solidFill>
              </a:rPr>
              <a:t>表示</a:t>
            </a:r>
            <a:r>
              <a:rPr lang="en-US" altLang="zh-CN" sz="2400" b="1">
                <a:solidFill>
                  <a:srgbClr val="0000FF"/>
                </a:solidFill>
              </a:rPr>
              <a:t>Actor</a:t>
            </a:r>
            <a:r>
              <a:rPr lang="zh-CN" altLang="en-US" sz="2400" b="1">
                <a:solidFill>
                  <a:srgbClr val="0000FF"/>
                </a:solidFill>
              </a:rPr>
              <a:t>和</a:t>
            </a:r>
            <a:r>
              <a:rPr lang="en-US" altLang="zh-CN" sz="2400" b="1">
                <a:solidFill>
                  <a:srgbClr val="0000FF"/>
                </a:solidFill>
              </a:rPr>
              <a:t>Use Case</a:t>
            </a:r>
            <a:r>
              <a:rPr lang="zh-CN" altLang="en-US" sz="2400" b="1">
                <a:solidFill>
                  <a:srgbClr val="0000FF"/>
                </a:solidFill>
              </a:rPr>
              <a:t>之间的</a:t>
            </a:r>
            <a:r>
              <a:rPr lang="en-US" altLang="zh-CN" sz="2400" b="1">
                <a:solidFill>
                  <a:srgbClr val="FF0000"/>
                </a:solidFill>
              </a:rPr>
              <a:t>(</a:t>
            </a:r>
            <a:r>
              <a:rPr lang="zh-CN" altLang="en-US" sz="2400" b="1">
                <a:solidFill>
                  <a:srgbClr val="FF0000"/>
                </a:solidFill>
              </a:rPr>
              <a:t>双向</a:t>
            </a:r>
            <a:r>
              <a:rPr lang="en-US" altLang="zh-CN" sz="2400" b="1">
                <a:solidFill>
                  <a:srgbClr val="FF0000"/>
                </a:solidFill>
              </a:rPr>
              <a:t>)</a:t>
            </a:r>
            <a:r>
              <a:rPr lang="zh-CN" altLang="en-US" sz="2400" b="1">
                <a:solidFill>
                  <a:srgbClr val="0000FF"/>
                </a:solidFill>
              </a:rPr>
              <a:t>交互</a:t>
            </a:r>
            <a:endParaRPr lang="zh-CN" altLang="en-US" sz="2400" b="1">
              <a:solidFill>
                <a:srgbClr val="0000FF"/>
              </a:solidFill>
            </a:endParaRPr>
          </a:p>
        </p:txBody>
      </p:sp>
      <p:sp>
        <p:nvSpPr>
          <p:cNvPr id="73737" name="Rectangle 9"/>
          <p:cNvSpPr>
            <a:spLocks noChangeArrowheads="1"/>
          </p:cNvSpPr>
          <p:nvPr/>
        </p:nvSpPr>
        <p:spPr bwMode="auto">
          <a:xfrm>
            <a:off x="7239000" y="1981200"/>
            <a:ext cx="981075" cy="457200"/>
          </a:xfrm>
          <a:prstGeom prst="rect">
            <a:avLst/>
          </a:prstGeom>
          <a:solidFill>
            <a:srgbClr val="0000FF"/>
          </a:solidFill>
          <a:ln w="9525">
            <a:noFill/>
            <a:miter lim="800000"/>
          </a:ln>
          <a:effectLst/>
        </p:spPr>
        <p:txBody>
          <a:bodyPr wrap="none">
            <a:spAutoFit/>
          </a:bodyPr>
          <a:lstStyle/>
          <a:p>
            <a:pPr algn="l"/>
            <a:r>
              <a:rPr lang="en-US" altLang="zh-CN" sz="2400" b="1">
                <a:solidFill>
                  <a:schemeClr val="bg1"/>
                </a:solidFill>
                <a:ea typeface="黑体" panose="02010609060101010101" charset="-122"/>
              </a:rPr>
              <a:t>Actor</a:t>
            </a:r>
            <a:endParaRPr lang="en-US" altLang="zh-CN" sz="2400" b="1">
              <a:solidFill>
                <a:schemeClr val="bg1"/>
              </a:solidFill>
              <a:ea typeface="黑体" panose="02010609060101010101" charset="-122"/>
            </a:endParaRPr>
          </a:p>
        </p:txBody>
      </p:sp>
      <p:sp>
        <p:nvSpPr>
          <p:cNvPr id="73738" name="Rectangle 10"/>
          <p:cNvSpPr>
            <a:spLocks noChangeArrowheads="1"/>
          </p:cNvSpPr>
          <p:nvPr/>
        </p:nvSpPr>
        <p:spPr bwMode="auto">
          <a:xfrm>
            <a:off x="7467600" y="4267200"/>
            <a:ext cx="981075" cy="457200"/>
          </a:xfrm>
          <a:prstGeom prst="rect">
            <a:avLst/>
          </a:prstGeom>
          <a:solidFill>
            <a:srgbClr val="0000FF"/>
          </a:solidFill>
          <a:ln w="9525">
            <a:noFill/>
            <a:miter lim="800000"/>
          </a:ln>
          <a:effectLst/>
        </p:spPr>
        <p:txBody>
          <a:bodyPr wrap="none">
            <a:spAutoFit/>
          </a:bodyPr>
          <a:lstStyle/>
          <a:p>
            <a:pPr algn="l"/>
            <a:r>
              <a:rPr lang="en-US" altLang="zh-CN" sz="2400" b="1">
                <a:solidFill>
                  <a:schemeClr val="bg1"/>
                </a:solidFill>
                <a:ea typeface="黑体" panose="02010609060101010101" charset="-122"/>
              </a:rPr>
              <a:t>Actor</a:t>
            </a:r>
            <a:endParaRPr lang="en-US" altLang="zh-CN" sz="2400" b="1">
              <a:solidFill>
                <a:schemeClr val="bg1"/>
              </a:solidFill>
              <a:ea typeface="黑体" panose="02010609060101010101" charset="-122"/>
            </a:endParaRPr>
          </a:p>
        </p:txBody>
      </p:sp>
      <p:sp>
        <p:nvSpPr>
          <p:cNvPr id="73739" name="Rectangle 11"/>
          <p:cNvSpPr>
            <a:spLocks noChangeArrowheads="1"/>
          </p:cNvSpPr>
          <p:nvPr/>
        </p:nvSpPr>
        <p:spPr bwMode="auto">
          <a:xfrm>
            <a:off x="1295400" y="4419600"/>
            <a:ext cx="4515980" cy="830997"/>
          </a:xfrm>
          <a:prstGeom prst="rect">
            <a:avLst/>
          </a:prstGeom>
          <a:solidFill>
            <a:srgbClr val="0000FF"/>
          </a:solidFill>
          <a:ln w="9525">
            <a:noFill/>
            <a:miter lim="800000"/>
          </a:ln>
          <a:effectLst/>
        </p:spPr>
        <p:txBody>
          <a:bodyPr wrap="none">
            <a:spAutoFit/>
          </a:bodyPr>
          <a:lstStyle/>
          <a:p>
            <a:pPr algn="l"/>
            <a:r>
              <a:rPr lang="zh-CN" altLang="en-US" sz="2400" b="1" dirty="0">
                <a:solidFill>
                  <a:schemeClr val="bg1"/>
                </a:solidFill>
                <a:ea typeface="黑体" panose="02010609060101010101" charset="-122"/>
              </a:rPr>
              <a:t>主导</a:t>
            </a:r>
            <a:r>
              <a:rPr lang="en-US" altLang="zh-CN" sz="2400" b="1" dirty="0">
                <a:solidFill>
                  <a:schemeClr val="bg1"/>
                </a:solidFill>
                <a:ea typeface="黑体" panose="02010609060101010101" charset="-122"/>
              </a:rPr>
              <a:t>Actor</a:t>
            </a:r>
            <a:r>
              <a:rPr lang="zh-CN" altLang="en-US" sz="2400" b="1" dirty="0">
                <a:solidFill>
                  <a:schemeClr val="bg1"/>
                </a:solidFill>
                <a:ea typeface="黑体" panose="02010609060101010101" charset="-122"/>
              </a:rPr>
              <a:t>：主动要求得到结果</a:t>
            </a:r>
            <a:endParaRPr lang="zh-CN" altLang="en-US" sz="2400" b="1" dirty="0">
              <a:solidFill>
                <a:schemeClr val="bg1"/>
              </a:solidFill>
              <a:ea typeface="黑体" panose="02010609060101010101" charset="-122"/>
            </a:endParaRPr>
          </a:p>
          <a:p>
            <a:pPr algn="l"/>
            <a:r>
              <a:rPr lang="zh-CN" altLang="en-US" sz="2400" b="1" dirty="0">
                <a:solidFill>
                  <a:schemeClr val="bg1"/>
                </a:solidFill>
                <a:ea typeface="黑体" panose="02010609060101010101" charset="-122"/>
              </a:rPr>
              <a:t>（触发交互活动</a:t>
            </a:r>
            <a:r>
              <a:rPr lang="zh-CN" altLang="en-US" sz="2400" b="1" dirty="0" smtClean="0">
                <a:solidFill>
                  <a:schemeClr val="bg1"/>
                </a:solidFill>
                <a:ea typeface="黑体" panose="02010609060101010101" charset="-122"/>
              </a:rPr>
              <a:t>；至少有</a:t>
            </a:r>
            <a:r>
              <a:rPr lang="zh-CN" altLang="en-US" sz="2400" b="1" dirty="0">
                <a:solidFill>
                  <a:schemeClr val="bg1"/>
                </a:solidFill>
                <a:ea typeface="黑体" panose="02010609060101010101" charset="-122"/>
              </a:rPr>
              <a:t>一个）</a:t>
            </a:r>
            <a:endParaRPr lang="zh-CN" altLang="en-US" sz="2400" b="1" dirty="0">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3733"/>
                                        </p:tgtEl>
                                        <p:attrNameLst>
                                          <p:attrName>ppt_x</p:attrName>
                                        </p:attrNameLst>
                                      </p:cBhvr>
                                      <p:tavLst>
                                        <p:tav tm="0">
                                          <p:val>
                                            <p:strVal val="ppt_x"/>
                                          </p:val>
                                        </p:tav>
                                        <p:tav tm="100000">
                                          <p:val>
                                            <p:strVal val="ppt_x"/>
                                          </p:val>
                                        </p:tav>
                                      </p:tavLst>
                                    </p:anim>
                                    <p:anim calcmode="lin" valueType="num">
                                      <p:cBhvr additive="base">
                                        <p:cTn id="7" dur="500"/>
                                        <p:tgtEl>
                                          <p:spTgt spid="73733"/>
                                        </p:tgtEl>
                                        <p:attrNameLst>
                                          <p:attrName>ppt_y</p:attrName>
                                        </p:attrNameLst>
                                      </p:cBhvr>
                                      <p:tavLst>
                                        <p:tav tm="0">
                                          <p:val>
                                            <p:strVal val="ppt_y"/>
                                          </p:val>
                                        </p:tav>
                                        <p:tav tm="100000">
                                          <p:val>
                                            <p:strVal val="1+ppt_h/2"/>
                                          </p:val>
                                        </p:tav>
                                      </p:tavLst>
                                    </p:anim>
                                    <p:set>
                                      <p:cBhvr>
                                        <p:cTn id="8" dur="1" fill="hold">
                                          <p:stCondLst>
                                            <p:cond delay="499"/>
                                          </p:stCondLst>
                                        </p:cTn>
                                        <p:tgtEl>
                                          <p:spTgt spid="737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9"/>
                                        </p:tgtEl>
                                        <p:attrNameLst>
                                          <p:attrName>style.visibility</p:attrName>
                                        </p:attrNameLst>
                                      </p:cBhvr>
                                      <p:to>
                                        <p:strVal val="visible"/>
                                      </p:to>
                                    </p:set>
                                    <p:anim calcmode="lin" valueType="num">
                                      <p:cBhvr additive="base">
                                        <p:cTn id="13" dur="500" fill="hold"/>
                                        <p:tgtEl>
                                          <p:spTgt spid="73739"/>
                                        </p:tgtEl>
                                        <p:attrNameLst>
                                          <p:attrName>ppt_x</p:attrName>
                                        </p:attrNameLst>
                                      </p:cBhvr>
                                      <p:tavLst>
                                        <p:tav tm="0">
                                          <p:val>
                                            <p:strVal val="#ppt_x"/>
                                          </p:val>
                                        </p:tav>
                                        <p:tav tm="100000">
                                          <p:val>
                                            <p:strVal val="#ppt_x"/>
                                          </p:val>
                                        </p:tav>
                                      </p:tavLst>
                                    </p:anim>
                                    <p:anim calcmode="lin" valueType="num">
                                      <p:cBhvr additive="base">
                                        <p:cTn id="14" dur="500" fill="hold"/>
                                        <p:tgtEl>
                                          <p:spTgt spid="737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6"/>
                                        </p:tgtEl>
                                        <p:attrNameLst>
                                          <p:attrName>style.visibility</p:attrName>
                                        </p:attrNameLst>
                                      </p:cBhvr>
                                      <p:to>
                                        <p:strVal val="visible"/>
                                      </p:to>
                                    </p:set>
                                    <p:anim calcmode="lin" valueType="num">
                                      <p:cBhvr additive="base">
                                        <p:cTn id="19" dur="500" fill="hold"/>
                                        <p:tgtEl>
                                          <p:spTgt spid="73736"/>
                                        </p:tgtEl>
                                        <p:attrNameLst>
                                          <p:attrName>ppt_x</p:attrName>
                                        </p:attrNameLst>
                                      </p:cBhvr>
                                      <p:tavLst>
                                        <p:tav tm="0">
                                          <p:val>
                                            <p:strVal val="#ppt_x"/>
                                          </p:val>
                                        </p:tav>
                                        <p:tav tm="100000">
                                          <p:val>
                                            <p:strVal val="#ppt_x"/>
                                          </p:val>
                                        </p:tav>
                                      </p:tavLst>
                                    </p:anim>
                                    <p:anim calcmode="lin" valueType="num">
                                      <p:cBhvr additive="base">
                                        <p:cTn id="20" dur="500" fill="hold"/>
                                        <p:tgtEl>
                                          <p:spTgt spid="737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animBg="1"/>
      <p:bldP spid="73736" grpId="0"/>
      <p:bldP spid="7373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0773A43-B923-423F-A5FC-170EB3991285}" type="datetime1">
              <a:rPr lang="zh-CN" altLang="en-US"/>
            </a:fld>
            <a:endParaRPr lang="en-US" altLang="zh-CN"/>
          </a:p>
        </p:txBody>
      </p:sp>
      <p:sp>
        <p:nvSpPr>
          <p:cNvPr id="5" name="灯片编号占位符 4"/>
          <p:cNvSpPr>
            <a:spLocks noGrp="1"/>
          </p:cNvSpPr>
          <p:nvPr>
            <p:ph type="sldNum" sz="quarter" idx="11"/>
          </p:nvPr>
        </p:nvSpPr>
        <p:spPr/>
        <p:txBody>
          <a:bodyPr/>
          <a:lstStyle/>
          <a:p>
            <a:fld id="{59FA6F12-F49F-4BF5-8164-D42B031D9BDE}" type="slidenum">
              <a:rPr lang="en-US" altLang="zh-CN"/>
            </a:fld>
            <a:endParaRPr lang="en-US" altLang="zh-CN"/>
          </a:p>
        </p:txBody>
      </p:sp>
      <p:sp>
        <p:nvSpPr>
          <p:cNvPr id="7680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76803" name="Rectangle 3"/>
          <p:cNvSpPr>
            <a:spLocks noGrp="1" noChangeArrowheads="1"/>
          </p:cNvSpPr>
          <p:nvPr>
            <p:ph type="body" idx="1"/>
          </p:nvPr>
        </p:nvSpPr>
        <p:spPr/>
        <p:txBody>
          <a:bodyPr/>
          <a:lstStyle/>
          <a:p>
            <a:r>
              <a:rPr lang="en-US" altLang="zh-CN" dirty="0">
                <a:solidFill>
                  <a:srgbClr val="CC0000"/>
                </a:solidFill>
              </a:rPr>
              <a:t>2</a:t>
            </a:r>
            <a:r>
              <a:rPr lang="zh-CN" altLang="en-US" dirty="0">
                <a:solidFill>
                  <a:srgbClr val="CC0000"/>
                </a:solidFill>
              </a:rPr>
              <a:t>、</a:t>
            </a:r>
            <a:r>
              <a:rPr lang="en-US" altLang="en-US" dirty="0">
                <a:solidFill>
                  <a:srgbClr val="CC0000"/>
                </a:solidFill>
              </a:rPr>
              <a:t> </a:t>
            </a:r>
            <a:r>
              <a:rPr lang="en-US" altLang="zh-CN" dirty="0">
                <a:solidFill>
                  <a:srgbClr val="0000FF"/>
                </a:solidFill>
                <a:cs typeface="Times New Roman" panose="02020603050405020304" pitchFamily="18" charset="0"/>
              </a:rPr>
              <a:t>Use Case</a:t>
            </a:r>
            <a:r>
              <a:rPr lang="zh-CN" altLang="en-US" dirty="0">
                <a:solidFill>
                  <a:srgbClr val="0000FF"/>
                </a:solidFill>
                <a:cs typeface="Times New Roman" panose="02020603050405020304" pitchFamily="18" charset="0"/>
              </a:rPr>
              <a:t>图</a:t>
            </a:r>
            <a:r>
              <a:rPr lang="zh-CN" altLang="en-US" dirty="0">
                <a:cs typeface="Times New Roman" panose="02020603050405020304" pitchFamily="18" charset="0"/>
              </a:rPr>
              <a:t>的</a:t>
            </a:r>
            <a:r>
              <a:rPr lang="zh-CN" altLang="en-US" dirty="0">
                <a:solidFill>
                  <a:srgbClr val="0000FF"/>
                </a:solidFill>
                <a:cs typeface="Times New Roman" panose="02020603050405020304" pitchFamily="18" charset="0"/>
              </a:rPr>
              <a:t>作用</a:t>
            </a:r>
            <a:endParaRPr lang="zh-CN" altLang="en-US" dirty="0">
              <a:cs typeface="Times New Roman" panose="02020603050405020304" pitchFamily="18" charset="0"/>
            </a:endParaRPr>
          </a:p>
          <a:p>
            <a:pPr lvl="1"/>
            <a:r>
              <a:rPr lang="en-US" altLang="zh-CN" u="sng" dirty="0">
                <a:solidFill>
                  <a:srgbClr val="CC0000"/>
                </a:solidFill>
              </a:rPr>
              <a:t>Use Case</a:t>
            </a:r>
            <a:r>
              <a:rPr lang="zh-CN" altLang="en-US" u="sng" dirty="0">
                <a:solidFill>
                  <a:srgbClr val="CC0000"/>
                </a:solidFill>
              </a:rPr>
              <a:t>图</a:t>
            </a:r>
            <a:r>
              <a:rPr lang="zh-CN" altLang="en-US" dirty="0">
                <a:solidFill>
                  <a:srgbClr val="CC0000"/>
                </a:solidFill>
              </a:rPr>
              <a:t>在系统建模过程中是十分重要的。</a:t>
            </a:r>
            <a:endParaRPr lang="zh-CN" altLang="en-US" dirty="0">
              <a:solidFill>
                <a:srgbClr val="CC0000"/>
              </a:solidFill>
            </a:endParaRPr>
          </a:p>
          <a:p>
            <a:pPr lvl="1"/>
            <a:r>
              <a:rPr lang="zh-CN" altLang="en-US" dirty="0"/>
              <a:t>对不同的人员来说， </a:t>
            </a:r>
            <a:r>
              <a:rPr lang="en-US" altLang="zh-CN" u="sng" dirty="0">
                <a:solidFill>
                  <a:srgbClr val="CC0000"/>
                </a:solidFill>
              </a:rPr>
              <a:t>Use Case</a:t>
            </a:r>
            <a:r>
              <a:rPr lang="zh-CN" altLang="en-US" u="sng" dirty="0">
                <a:solidFill>
                  <a:srgbClr val="CC0000"/>
                </a:solidFill>
              </a:rPr>
              <a:t>图</a:t>
            </a:r>
            <a:r>
              <a:rPr lang="zh-CN" altLang="en-US" dirty="0"/>
              <a:t>具有不同的用处：</a:t>
            </a:r>
            <a:endParaRPr lang="zh-CN" altLang="en-US" dirty="0"/>
          </a:p>
          <a:p>
            <a:pPr lvl="1"/>
            <a:r>
              <a:rPr lang="en-US" altLang="zh-CN" dirty="0">
                <a:solidFill>
                  <a:srgbClr val="CC0000"/>
                </a:solidFill>
              </a:rPr>
              <a:t>【</a:t>
            </a:r>
            <a:r>
              <a:rPr lang="zh-CN" altLang="en-US" dirty="0">
                <a:solidFill>
                  <a:srgbClr val="CC0000"/>
                </a:solidFill>
              </a:rPr>
              <a:t>客户</a:t>
            </a:r>
            <a:r>
              <a:rPr lang="en-US" altLang="zh-CN" dirty="0">
                <a:solidFill>
                  <a:srgbClr val="CC0000"/>
                </a:solidFill>
              </a:rPr>
              <a:t>】</a:t>
            </a:r>
            <a:endParaRPr lang="en-US" altLang="zh-CN" dirty="0">
              <a:solidFill>
                <a:srgbClr val="CC0000"/>
              </a:solidFill>
            </a:endParaRPr>
          </a:p>
          <a:p>
            <a:pPr lvl="2"/>
            <a:r>
              <a:rPr lang="zh-CN" altLang="en-US" dirty="0"/>
              <a:t>详细描述</a:t>
            </a:r>
            <a:r>
              <a:rPr lang="zh-CN" altLang="en-US" dirty="0" smtClean="0"/>
              <a:t>系统的</a:t>
            </a:r>
            <a:r>
              <a:rPr lang="zh-CN" altLang="en-US" dirty="0"/>
              <a:t>功能，及使用方法；</a:t>
            </a:r>
            <a:endParaRPr lang="zh-CN" altLang="en-US" dirty="0"/>
          </a:p>
          <a:p>
            <a:pPr lvl="1"/>
            <a:r>
              <a:rPr lang="en-US" altLang="zh-CN" dirty="0">
                <a:solidFill>
                  <a:srgbClr val="CC0000"/>
                </a:solidFill>
              </a:rPr>
              <a:t>【</a:t>
            </a:r>
            <a:r>
              <a:rPr lang="zh-CN" altLang="en-US" dirty="0">
                <a:solidFill>
                  <a:srgbClr val="CC0000"/>
                </a:solidFill>
              </a:rPr>
              <a:t>开发人员</a:t>
            </a:r>
            <a:r>
              <a:rPr lang="en-US" altLang="zh-CN" dirty="0">
                <a:solidFill>
                  <a:srgbClr val="CC0000"/>
                </a:solidFill>
              </a:rPr>
              <a:t>】</a:t>
            </a:r>
            <a:endParaRPr lang="en-US" altLang="zh-CN" dirty="0">
              <a:solidFill>
                <a:srgbClr val="CC0000"/>
              </a:solidFill>
            </a:endParaRPr>
          </a:p>
          <a:p>
            <a:pPr lvl="2"/>
            <a:r>
              <a:rPr lang="zh-CN" altLang="en-US" dirty="0"/>
              <a:t>帮助理解系统的需求，为后续阶段的工作（如分析、设计和实现）奠定基础；</a:t>
            </a:r>
            <a:endParaRPr lang="zh-CN" altLang="en-US" dirty="0"/>
          </a:p>
          <a:p>
            <a:pPr lvl="1"/>
            <a:r>
              <a:rPr lang="en-US" altLang="zh-CN" dirty="0">
                <a:solidFill>
                  <a:srgbClr val="CC0000"/>
                </a:solidFill>
              </a:rPr>
              <a:t>【</a:t>
            </a:r>
            <a:r>
              <a:rPr lang="zh-CN" altLang="en-US" dirty="0">
                <a:solidFill>
                  <a:srgbClr val="CC0000"/>
                </a:solidFill>
              </a:rPr>
              <a:t>系统集成和测试人员</a:t>
            </a:r>
            <a:r>
              <a:rPr lang="en-US" altLang="zh-CN" dirty="0">
                <a:solidFill>
                  <a:srgbClr val="CC0000"/>
                </a:solidFill>
              </a:rPr>
              <a:t>】</a:t>
            </a:r>
            <a:endParaRPr lang="en-US" altLang="zh-CN" dirty="0">
              <a:solidFill>
                <a:srgbClr val="CC0000"/>
              </a:solidFill>
            </a:endParaRPr>
          </a:p>
          <a:p>
            <a:pPr lvl="2"/>
            <a:r>
              <a:rPr lang="zh-CN" altLang="en-US" dirty="0"/>
              <a:t>验证最终系统是否与</a:t>
            </a:r>
            <a:r>
              <a:rPr lang="en-US" altLang="zh-CN" u="sng" dirty="0">
                <a:solidFill>
                  <a:srgbClr val="CC0000"/>
                </a:solidFill>
              </a:rPr>
              <a:t>Use Case</a:t>
            </a:r>
            <a:r>
              <a:rPr lang="zh-CN" altLang="en-US" u="sng" dirty="0">
                <a:solidFill>
                  <a:srgbClr val="CC0000"/>
                </a:solidFill>
              </a:rPr>
              <a:t>图</a:t>
            </a:r>
            <a:r>
              <a:rPr lang="zh-CN" altLang="en-US" dirty="0"/>
              <a:t>说明的功能一致；</a:t>
            </a:r>
            <a:endParaRPr lang="zh-CN" altLang="en-US" dirty="0"/>
          </a:p>
          <a:p>
            <a:pPr lvl="1"/>
            <a:r>
              <a:rPr lang="en-US" altLang="zh-CN" dirty="0">
                <a:solidFill>
                  <a:srgbClr val="CC0000"/>
                </a:solidFill>
              </a:rPr>
              <a:t>【</a:t>
            </a:r>
            <a:r>
              <a:rPr lang="zh-CN" altLang="en-US" dirty="0">
                <a:solidFill>
                  <a:srgbClr val="CC0000"/>
                </a:solidFill>
              </a:rPr>
              <a:t>文档人员</a:t>
            </a:r>
            <a:r>
              <a:rPr lang="en-US" altLang="zh-CN" dirty="0">
                <a:solidFill>
                  <a:srgbClr val="CC0000"/>
                </a:solidFill>
              </a:rPr>
              <a:t>】</a:t>
            </a:r>
            <a:r>
              <a:rPr lang="zh-CN" altLang="en-US" dirty="0"/>
              <a:t>为编写用户手册提供参考。</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strips(downRight)">
                                      <p:cBhvr>
                                        <p:cTn id="7" dur="500"/>
                                        <p:tgtEl>
                                          <p:spTgt spid="7680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76803">
                                            <p:txEl>
                                              <p:pRg st="1" end="1"/>
                                            </p:txEl>
                                          </p:spTgt>
                                        </p:tgtEl>
                                        <p:attrNameLst>
                                          <p:attrName>style.visibility</p:attrName>
                                        </p:attrNameLst>
                                      </p:cBhvr>
                                      <p:to>
                                        <p:strVal val="visible"/>
                                      </p:to>
                                    </p:set>
                                    <p:animEffect transition="in" filter="strips(downRight)">
                                      <p:cBhvr>
                                        <p:cTn id="10" dur="500"/>
                                        <p:tgtEl>
                                          <p:spTgt spid="768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animEffect transition="in" filter="strips(downRight)">
                                      <p:cBhvr>
                                        <p:cTn id="15" dur="500"/>
                                        <p:tgtEl>
                                          <p:spTgt spid="7680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76803">
                                            <p:txEl>
                                              <p:pRg st="3" end="3"/>
                                            </p:txEl>
                                          </p:spTgt>
                                        </p:tgtEl>
                                        <p:attrNameLst>
                                          <p:attrName>style.visibility</p:attrName>
                                        </p:attrNameLst>
                                      </p:cBhvr>
                                      <p:to>
                                        <p:strVal val="visible"/>
                                      </p:to>
                                    </p:set>
                                    <p:animEffect transition="in" filter="strips(downRight)">
                                      <p:cBhvr>
                                        <p:cTn id="20" dur="500"/>
                                        <p:tgtEl>
                                          <p:spTgt spid="76803">
                                            <p:txEl>
                                              <p:pRg st="3" end="3"/>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76803">
                                            <p:txEl>
                                              <p:pRg st="4" end="4"/>
                                            </p:txEl>
                                          </p:spTgt>
                                        </p:tgtEl>
                                        <p:attrNameLst>
                                          <p:attrName>style.visibility</p:attrName>
                                        </p:attrNameLst>
                                      </p:cBhvr>
                                      <p:to>
                                        <p:strVal val="visible"/>
                                      </p:to>
                                    </p:set>
                                    <p:animEffect transition="in" filter="strips(downRight)">
                                      <p:cBhvr>
                                        <p:cTn id="23" dur="500"/>
                                        <p:tgtEl>
                                          <p:spTgt spid="7680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76803">
                                            <p:txEl>
                                              <p:pRg st="5" end="5"/>
                                            </p:txEl>
                                          </p:spTgt>
                                        </p:tgtEl>
                                        <p:attrNameLst>
                                          <p:attrName>style.visibility</p:attrName>
                                        </p:attrNameLst>
                                      </p:cBhvr>
                                      <p:to>
                                        <p:strVal val="visible"/>
                                      </p:to>
                                    </p:set>
                                    <p:animEffect transition="in" filter="strips(downRight)">
                                      <p:cBhvr>
                                        <p:cTn id="28" dur="500"/>
                                        <p:tgtEl>
                                          <p:spTgt spid="76803">
                                            <p:txEl>
                                              <p:pRg st="5" end="5"/>
                                            </p:txEl>
                                          </p:spTgt>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76803">
                                            <p:txEl>
                                              <p:pRg st="6" end="6"/>
                                            </p:txEl>
                                          </p:spTgt>
                                        </p:tgtEl>
                                        <p:attrNameLst>
                                          <p:attrName>style.visibility</p:attrName>
                                        </p:attrNameLst>
                                      </p:cBhvr>
                                      <p:to>
                                        <p:strVal val="visible"/>
                                      </p:to>
                                    </p:set>
                                    <p:animEffect transition="in" filter="strips(downRight)">
                                      <p:cBhvr>
                                        <p:cTn id="31" dur="500"/>
                                        <p:tgtEl>
                                          <p:spTgt spid="7680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76803">
                                            <p:txEl>
                                              <p:pRg st="7" end="7"/>
                                            </p:txEl>
                                          </p:spTgt>
                                        </p:tgtEl>
                                        <p:attrNameLst>
                                          <p:attrName>style.visibility</p:attrName>
                                        </p:attrNameLst>
                                      </p:cBhvr>
                                      <p:to>
                                        <p:strVal val="visible"/>
                                      </p:to>
                                    </p:set>
                                    <p:animEffect transition="in" filter="strips(downRight)">
                                      <p:cBhvr>
                                        <p:cTn id="36" dur="500"/>
                                        <p:tgtEl>
                                          <p:spTgt spid="76803">
                                            <p:txEl>
                                              <p:pRg st="7" end="7"/>
                                            </p:txEl>
                                          </p:spTgt>
                                        </p:tgtEl>
                                      </p:cBhvr>
                                    </p:animEffect>
                                  </p:childTnLst>
                                </p:cTn>
                              </p:par>
                              <p:par>
                                <p:cTn id="37" presetID="18" presetClass="entr" presetSubtype="6" fill="hold" grpId="0" nodeType="withEffect">
                                  <p:stCondLst>
                                    <p:cond delay="0"/>
                                  </p:stCondLst>
                                  <p:childTnLst>
                                    <p:set>
                                      <p:cBhvr>
                                        <p:cTn id="38" dur="1" fill="hold">
                                          <p:stCondLst>
                                            <p:cond delay="0"/>
                                          </p:stCondLst>
                                        </p:cTn>
                                        <p:tgtEl>
                                          <p:spTgt spid="76803">
                                            <p:txEl>
                                              <p:pRg st="8" end="8"/>
                                            </p:txEl>
                                          </p:spTgt>
                                        </p:tgtEl>
                                        <p:attrNameLst>
                                          <p:attrName>style.visibility</p:attrName>
                                        </p:attrNameLst>
                                      </p:cBhvr>
                                      <p:to>
                                        <p:strVal val="visible"/>
                                      </p:to>
                                    </p:set>
                                    <p:animEffect transition="in" filter="strips(downRight)">
                                      <p:cBhvr>
                                        <p:cTn id="39" dur="500"/>
                                        <p:tgtEl>
                                          <p:spTgt spid="7680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76803">
                                            <p:txEl>
                                              <p:pRg st="9" end="9"/>
                                            </p:txEl>
                                          </p:spTgt>
                                        </p:tgtEl>
                                        <p:attrNameLst>
                                          <p:attrName>style.visibility</p:attrName>
                                        </p:attrNameLst>
                                      </p:cBhvr>
                                      <p:to>
                                        <p:strVal val="visible"/>
                                      </p:to>
                                    </p:set>
                                    <p:animEffect transition="in" filter="strips(downRight)">
                                      <p:cBhvr>
                                        <p:cTn id="44" dur="500"/>
                                        <p:tgtEl>
                                          <p:spTgt spid="768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07F398-FA17-4A50-A243-77CE2B422A3E}" type="datetime1">
              <a:rPr lang="zh-CN" altLang="en-US"/>
            </a:fld>
            <a:endParaRPr lang="en-US" altLang="zh-CN"/>
          </a:p>
        </p:txBody>
      </p:sp>
      <p:sp>
        <p:nvSpPr>
          <p:cNvPr id="5" name="灯片编号占位符 4"/>
          <p:cNvSpPr>
            <a:spLocks noGrp="1"/>
          </p:cNvSpPr>
          <p:nvPr>
            <p:ph type="sldNum" sz="quarter" idx="11"/>
          </p:nvPr>
        </p:nvSpPr>
        <p:spPr/>
        <p:txBody>
          <a:bodyPr/>
          <a:lstStyle/>
          <a:p>
            <a:fld id="{9E610F6A-3184-4D9D-A650-206D19C00231}" type="slidenum">
              <a:rPr lang="en-US" altLang="zh-CN"/>
            </a:fld>
            <a:endParaRPr lang="en-US" altLang="zh-CN"/>
          </a:p>
        </p:txBody>
      </p:sp>
      <p:sp>
        <p:nvSpPr>
          <p:cNvPr id="78850"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78851" name="Rectangle 3"/>
          <p:cNvSpPr>
            <a:spLocks noGrp="1" noChangeArrowheads="1"/>
          </p:cNvSpPr>
          <p:nvPr>
            <p:ph type="body" idx="1"/>
          </p:nvPr>
        </p:nvSpPr>
        <p:spPr>
          <a:xfrm>
            <a:off x="468313" y="1052513"/>
            <a:ext cx="8229600" cy="5424487"/>
          </a:xfrm>
        </p:spPr>
        <p:txBody>
          <a:bodyPr/>
          <a:lstStyle/>
          <a:p>
            <a:r>
              <a:rPr lang="en-US" altLang="zh-CN">
                <a:solidFill>
                  <a:srgbClr val="CC0000"/>
                </a:solidFill>
              </a:rPr>
              <a:t>3.</a:t>
            </a:r>
            <a:r>
              <a:rPr lang="zh-CN" altLang="en-US">
                <a:solidFill>
                  <a:srgbClr val="CC0000"/>
                </a:solidFill>
              </a:rPr>
              <a:t>建立</a:t>
            </a:r>
            <a:r>
              <a:rPr lang="en-US" altLang="zh-CN">
                <a:solidFill>
                  <a:srgbClr val="CC0000"/>
                </a:solidFill>
              </a:rPr>
              <a:t>Use Case</a:t>
            </a:r>
            <a:r>
              <a:rPr lang="zh-CN" altLang="en-US">
                <a:solidFill>
                  <a:srgbClr val="CC0000"/>
                </a:solidFill>
              </a:rPr>
              <a:t>图的</a:t>
            </a:r>
            <a:r>
              <a:rPr lang="zh-CN" altLang="en-US">
                <a:solidFill>
                  <a:srgbClr val="0000FF"/>
                </a:solidFill>
              </a:rPr>
              <a:t>过程</a:t>
            </a:r>
            <a:endParaRPr lang="zh-CN" altLang="en-US">
              <a:cs typeface="Times New Roman" panose="02020603050405020304" pitchFamily="18" charset="0"/>
            </a:endParaRPr>
          </a:p>
          <a:p>
            <a:pPr lvl="1"/>
            <a:r>
              <a:rPr lang="zh-CN" altLang="en-US">
                <a:latin typeface="黑体" panose="02010609060101010101" charset="-122"/>
              </a:rPr>
              <a:t>⑴</a:t>
            </a:r>
            <a:r>
              <a:rPr lang="zh-CN" altLang="en-US"/>
              <a:t>找出拟建系统以外的</a:t>
            </a:r>
            <a:r>
              <a:rPr lang="en-US" altLang="zh-CN" u="sng">
                <a:solidFill>
                  <a:srgbClr val="CC0000"/>
                </a:solidFill>
              </a:rPr>
              <a:t>Actor</a:t>
            </a:r>
            <a:endParaRPr lang="en-US" altLang="zh-CN" u="sng">
              <a:solidFill>
                <a:srgbClr val="CC0000"/>
              </a:solidFill>
            </a:endParaRPr>
          </a:p>
          <a:p>
            <a:pPr lvl="2"/>
            <a:r>
              <a:rPr lang="zh-CN" altLang="en-US"/>
              <a:t>与系统交互的</a:t>
            </a:r>
            <a:r>
              <a:rPr lang="zh-CN" altLang="en-US">
                <a:solidFill>
                  <a:srgbClr val="0000FF"/>
                </a:solidFill>
              </a:rPr>
              <a:t>人</a:t>
            </a:r>
            <a:r>
              <a:rPr lang="en-US" altLang="zh-CN">
                <a:solidFill>
                  <a:srgbClr val="0000FF"/>
                </a:solidFill>
              </a:rPr>
              <a:t>(</a:t>
            </a:r>
            <a:r>
              <a:rPr lang="zh-CN" altLang="en-US">
                <a:solidFill>
                  <a:srgbClr val="0000FF"/>
                </a:solidFill>
              </a:rPr>
              <a:t>一个人，一类人</a:t>
            </a:r>
            <a:r>
              <a:rPr lang="en-US" altLang="zh-CN">
                <a:solidFill>
                  <a:srgbClr val="0000FF"/>
                </a:solidFill>
              </a:rPr>
              <a:t>-</a:t>
            </a:r>
            <a:r>
              <a:rPr lang="zh-CN" altLang="en-US">
                <a:solidFill>
                  <a:srgbClr val="FF0000"/>
                </a:solidFill>
              </a:rPr>
              <a:t>角色</a:t>
            </a:r>
            <a:r>
              <a:rPr lang="en-US" altLang="zh-CN">
                <a:solidFill>
                  <a:srgbClr val="0000FF"/>
                </a:solidFill>
              </a:rPr>
              <a:t>)</a:t>
            </a:r>
            <a:r>
              <a:rPr lang="zh-CN" altLang="en-US"/>
              <a:t>；</a:t>
            </a:r>
            <a:endParaRPr lang="zh-CN" altLang="en-US"/>
          </a:p>
          <a:p>
            <a:pPr lvl="2"/>
            <a:r>
              <a:rPr lang="zh-CN" altLang="en-US"/>
              <a:t>与系统相连并交换信息的</a:t>
            </a:r>
            <a:r>
              <a:rPr lang="zh-CN" altLang="en-US">
                <a:solidFill>
                  <a:srgbClr val="0000FF"/>
                </a:solidFill>
              </a:rPr>
              <a:t>设备</a:t>
            </a:r>
            <a:r>
              <a:rPr lang="zh-CN" altLang="en-US"/>
              <a:t>和</a:t>
            </a:r>
            <a:r>
              <a:rPr lang="zh-CN" altLang="en-US">
                <a:solidFill>
                  <a:srgbClr val="0000FF"/>
                </a:solidFill>
              </a:rPr>
              <a:t>其他系统</a:t>
            </a:r>
            <a:r>
              <a:rPr lang="zh-CN" altLang="en-US"/>
              <a:t>； </a:t>
            </a:r>
            <a:endParaRPr lang="zh-CN" altLang="en-US"/>
          </a:p>
          <a:p>
            <a:pPr lvl="1"/>
            <a:r>
              <a:rPr lang="zh-CN" altLang="en-US">
                <a:latin typeface="黑体" panose="02010609060101010101" charset="-122"/>
              </a:rPr>
              <a:t>⑵</a:t>
            </a:r>
            <a:r>
              <a:rPr lang="zh-CN" altLang="en-US"/>
              <a:t>使用</a:t>
            </a:r>
            <a:r>
              <a:rPr lang="en-US" altLang="zh-CN" u="sng">
                <a:solidFill>
                  <a:srgbClr val="CC0000"/>
                </a:solidFill>
              </a:rPr>
              <a:t>Use Case</a:t>
            </a:r>
            <a:r>
              <a:rPr lang="zh-CN" altLang="en-US"/>
              <a:t>来</a:t>
            </a:r>
            <a:r>
              <a:rPr lang="zh-CN" altLang="en-US">
                <a:solidFill>
                  <a:srgbClr val="0000FF"/>
                </a:solidFill>
              </a:rPr>
              <a:t>描述系统向</a:t>
            </a:r>
            <a:r>
              <a:rPr lang="en-US" altLang="zh-CN" u="sng">
                <a:solidFill>
                  <a:srgbClr val="CC0000"/>
                </a:solidFill>
              </a:rPr>
              <a:t>Actor</a:t>
            </a:r>
            <a:r>
              <a:rPr lang="zh-CN" altLang="en-US">
                <a:solidFill>
                  <a:srgbClr val="0000FF"/>
                </a:solidFill>
              </a:rPr>
              <a:t>提供什么功能</a:t>
            </a:r>
            <a:r>
              <a:rPr lang="zh-CN" altLang="en-US"/>
              <a:t>以及</a:t>
            </a:r>
            <a:r>
              <a:rPr lang="en-US" altLang="zh-CN" u="sng">
                <a:solidFill>
                  <a:srgbClr val="CC0000"/>
                </a:solidFill>
              </a:rPr>
              <a:t>Actor</a:t>
            </a:r>
            <a:r>
              <a:rPr lang="zh-CN" altLang="en-US">
                <a:solidFill>
                  <a:srgbClr val="0000FF"/>
                </a:solidFill>
              </a:rPr>
              <a:t>怎样使用系统</a:t>
            </a:r>
            <a:endParaRPr lang="zh-CN" altLang="en-US"/>
          </a:p>
          <a:p>
            <a:pPr lvl="2"/>
            <a:r>
              <a:rPr lang="en-US" altLang="zh-CN" u="sng">
                <a:solidFill>
                  <a:srgbClr val="CC0000"/>
                </a:solidFill>
              </a:rPr>
              <a:t>Use Case</a:t>
            </a:r>
            <a:r>
              <a:rPr lang="zh-CN" altLang="en-US"/>
              <a:t>表示从外部用户角度观察的系统功能</a:t>
            </a:r>
            <a:endParaRPr lang="zh-CN" altLang="en-US"/>
          </a:p>
          <a:p>
            <a:pPr lvl="1"/>
            <a:r>
              <a:rPr lang="zh-CN" altLang="en-US">
                <a:latin typeface="黑体" panose="02010609060101010101" charset="-122"/>
              </a:rPr>
              <a:t>⑶</a:t>
            </a:r>
            <a:r>
              <a:rPr lang="zh-CN" altLang="en-US"/>
              <a:t>绘制</a:t>
            </a:r>
            <a:r>
              <a:rPr lang="en-US" altLang="zh-CN" u="sng">
                <a:solidFill>
                  <a:srgbClr val="CC0000"/>
                </a:solidFill>
              </a:rPr>
              <a:t>Use Case</a:t>
            </a:r>
            <a:r>
              <a:rPr lang="zh-CN" altLang="en-US" u="sng">
                <a:solidFill>
                  <a:srgbClr val="CC0000"/>
                </a:solidFill>
              </a:rPr>
              <a:t>图</a:t>
            </a:r>
            <a:r>
              <a:rPr lang="zh-CN" altLang="en-US"/>
              <a:t>，并编写详细的</a:t>
            </a:r>
            <a:r>
              <a:rPr lang="en-US" altLang="zh-CN" u="sng">
                <a:solidFill>
                  <a:srgbClr val="CC0000"/>
                </a:solidFill>
              </a:rPr>
              <a:t>Use Case</a:t>
            </a:r>
            <a:r>
              <a:rPr lang="zh-CN" altLang="en-US"/>
              <a:t>描述。</a:t>
            </a:r>
            <a:endParaRPr lang="zh-CN" altLang="en-US"/>
          </a:p>
          <a:p>
            <a:pPr lvl="2"/>
            <a:r>
              <a:rPr lang="en-US" altLang="zh-CN" u="sng">
                <a:solidFill>
                  <a:srgbClr val="CC0000"/>
                </a:solidFill>
              </a:rPr>
              <a:t>Use Case</a:t>
            </a:r>
            <a:r>
              <a:rPr lang="zh-CN" altLang="en-US" u="sng">
                <a:solidFill>
                  <a:srgbClr val="CC0000"/>
                </a:solidFill>
              </a:rPr>
              <a:t>图</a:t>
            </a:r>
            <a:r>
              <a:rPr lang="zh-CN" altLang="en-US">
                <a:solidFill>
                  <a:srgbClr val="0000FF"/>
                </a:solidFill>
              </a:rPr>
              <a:t>只能宏观地描述系统的功能</a:t>
            </a:r>
            <a:r>
              <a:rPr lang="en-US" altLang="zh-CN"/>
              <a:t>;</a:t>
            </a:r>
            <a:endParaRPr lang="en-US" altLang="zh-CN"/>
          </a:p>
          <a:p>
            <a:pPr lvl="2"/>
            <a:r>
              <a:rPr lang="zh-CN" altLang="en-US">
                <a:solidFill>
                  <a:srgbClr val="0000FF"/>
                </a:solidFill>
              </a:rPr>
              <a:t>每个功能的含义和具体实现步骤则以文本方式描述</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78851">
                                            <p:txEl>
                                              <p:pRg st="1" end="1"/>
                                            </p:txEl>
                                          </p:spTgt>
                                        </p:tgtEl>
                                        <p:attrNameLst>
                                          <p:attrName>style.visibility</p:attrName>
                                        </p:attrNameLst>
                                      </p:cBhvr>
                                      <p:to>
                                        <p:strVal val="visible"/>
                                      </p:to>
                                    </p:set>
                                    <p:animEffect transition="in" filter="strips(downRight)">
                                      <p:cBhvr>
                                        <p:cTn id="7" dur="500"/>
                                        <p:tgtEl>
                                          <p:spTgt spid="788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78851">
                                            <p:txEl>
                                              <p:pRg st="2" end="2"/>
                                            </p:txEl>
                                          </p:spTgt>
                                        </p:tgtEl>
                                        <p:attrNameLst>
                                          <p:attrName>style.visibility</p:attrName>
                                        </p:attrNameLst>
                                      </p:cBhvr>
                                      <p:to>
                                        <p:strVal val="visible"/>
                                      </p:to>
                                    </p:set>
                                    <p:animEffect transition="in" filter="strips(downRight)">
                                      <p:cBhvr>
                                        <p:cTn id="12" dur="500"/>
                                        <p:tgtEl>
                                          <p:spTgt spid="788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8851">
                                            <p:txEl>
                                              <p:pRg st="3" end="3"/>
                                            </p:txEl>
                                          </p:spTgt>
                                        </p:tgtEl>
                                        <p:attrNameLst>
                                          <p:attrName>style.visibility</p:attrName>
                                        </p:attrNameLst>
                                      </p:cBhvr>
                                      <p:to>
                                        <p:strVal val="visible"/>
                                      </p:to>
                                    </p:set>
                                    <p:animEffect transition="in" filter="strips(downRight)">
                                      <p:cBhvr>
                                        <p:cTn id="17" dur="500"/>
                                        <p:tgtEl>
                                          <p:spTgt spid="7885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78851">
                                            <p:txEl>
                                              <p:pRg st="4" end="4"/>
                                            </p:txEl>
                                          </p:spTgt>
                                        </p:tgtEl>
                                        <p:attrNameLst>
                                          <p:attrName>style.visibility</p:attrName>
                                        </p:attrNameLst>
                                      </p:cBhvr>
                                      <p:to>
                                        <p:strVal val="visible"/>
                                      </p:to>
                                    </p:set>
                                    <p:animEffect transition="in" filter="strips(downRight)">
                                      <p:cBhvr>
                                        <p:cTn id="22" dur="500"/>
                                        <p:tgtEl>
                                          <p:spTgt spid="78851">
                                            <p:txEl>
                                              <p:pRg st="4" end="4"/>
                                            </p:txEl>
                                          </p:spTgt>
                                        </p:tgtEl>
                                      </p:cBhvr>
                                    </p:animEffect>
                                  </p:childTnLst>
                                </p:cTn>
                              </p:par>
                              <p:par>
                                <p:cTn id="23" presetID="18" presetClass="entr" presetSubtype="6" fill="hold" nodeType="withEffect">
                                  <p:stCondLst>
                                    <p:cond delay="0"/>
                                  </p:stCondLst>
                                  <p:childTnLst>
                                    <p:set>
                                      <p:cBhvr>
                                        <p:cTn id="24" dur="1" fill="hold">
                                          <p:stCondLst>
                                            <p:cond delay="0"/>
                                          </p:stCondLst>
                                        </p:cTn>
                                        <p:tgtEl>
                                          <p:spTgt spid="78851">
                                            <p:txEl>
                                              <p:pRg st="5" end="5"/>
                                            </p:txEl>
                                          </p:spTgt>
                                        </p:tgtEl>
                                        <p:attrNameLst>
                                          <p:attrName>style.visibility</p:attrName>
                                        </p:attrNameLst>
                                      </p:cBhvr>
                                      <p:to>
                                        <p:strVal val="visible"/>
                                      </p:to>
                                    </p:set>
                                    <p:animEffect transition="in" filter="strips(downRight)">
                                      <p:cBhvr>
                                        <p:cTn id="25" dur="500"/>
                                        <p:tgtEl>
                                          <p:spTgt spid="7885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78851">
                                            <p:txEl>
                                              <p:pRg st="6" end="6"/>
                                            </p:txEl>
                                          </p:spTgt>
                                        </p:tgtEl>
                                        <p:attrNameLst>
                                          <p:attrName>style.visibility</p:attrName>
                                        </p:attrNameLst>
                                      </p:cBhvr>
                                      <p:to>
                                        <p:strVal val="visible"/>
                                      </p:to>
                                    </p:set>
                                    <p:animEffect transition="in" filter="strips(downRight)">
                                      <p:cBhvr>
                                        <p:cTn id="30" dur="500"/>
                                        <p:tgtEl>
                                          <p:spTgt spid="7885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78851">
                                            <p:txEl>
                                              <p:pRg st="7" end="7"/>
                                            </p:txEl>
                                          </p:spTgt>
                                        </p:tgtEl>
                                        <p:attrNameLst>
                                          <p:attrName>style.visibility</p:attrName>
                                        </p:attrNameLst>
                                      </p:cBhvr>
                                      <p:to>
                                        <p:strVal val="visible"/>
                                      </p:to>
                                    </p:set>
                                    <p:animEffect transition="in" filter="strips(downRight)">
                                      <p:cBhvr>
                                        <p:cTn id="35" dur="500"/>
                                        <p:tgtEl>
                                          <p:spTgt spid="7885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78851">
                                            <p:txEl>
                                              <p:pRg st="8" end="8"/>
                                            </p:txEl>
                                          </p:spTgt>
                                        </p:tgtEl>
                                        <p:attrNameLst>
                                          <p:attrName>style.visibility</p:attrName>
                                        </p:attrNameLst>
                                      </p:cBhvr>
                                      <p:to>
                                        <p:strVal val="visible"/>
                                      </p:to>
                                    </p:set>
                                    <p:animEffect transition="in" filter="strips(downRight)">
                                      <p:cBhvr>
                                        <p:cTn id="40" dur="500"/>
                                        <p:tgtEl>
                                          <p:spTgt spid="788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41B4D37-BA7A-4986-BF52-4B3B99753A3D}" type="datetime1">
              <a:rPr lang="zh-CN" altLang="en-US"/>
            </a:fld>
            <a:endParaRPr lang="en-US" altLang="zh-CN"/>
          </a:p>
        </p:txBody>
      </p:sp>
      <p:sp>
        <p:nvSpPr>
          <p:cNvPr id="5" name="灯片编号占位符 4"/>
          <p:cNvSpPr>
            <a:spLocks noGrp="1"/>
          </p:cNvSpPr>
          <p:nvPr>
            <p:ph type="sldNum" sz="quarter" idx="11"/>
          </p:nvPr>
        </p:nvSpPr>
        <p:spPr/>
        <p:txBody>
          <a:bodyPr/>
          <a:lstStyle/>
          <a:p>
            <a:fld id="{4BD09B97-AABA-4B90-8AF2-F9FBF70644DE}" type="slidenum">
              <a:rPr lang="en-US" altLang="zh-CN"/>
            </a:fld>
            <a:endParaRPr lang="en-US" altLang="zh-CN"/>
          </a:p>
        </p:txBody>
      </p:sp>
      <p:sp>
        <p:nvSpPr>
          <p:cNvPr id="79874"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79875" name="Rectangle 3"/>
          <p:cNvSpPr>
            <a:spLocks noGrp="1" noChangeArrowheads="1"/>
          </p:cNvSpPr>
          <p:nvPr>
            <p:ph type="body" idx="1"/>
          </p:nvPr>
        </p:nvSpPr>
        <p:spPr>
          <a:xfrm>
            <a:off x="468313" y="1052513"/>
            <a:ext cx="8229600" cy="5576887"/>
          </a:xfrm>
        </p:spPr>
        <p:txBody>
          <a:bodyPr/>
          <a:lstStyle/>
          <a:p>
            <a:pPr>
              <a:lnSpc>
                <a:spcPct val="90000"/>
              </a:lnSpc>
            </a:pPr>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 </a:t>
            </a:r>
            <a:endParaRPr lang="en-US" altLang="zh-CN">
              <a:solidFill>
                <a:srgbClr val="0000FF"/>
              </a:solidFill>
            </a:endParaRPr>
          </a:p>
          <a:p>
            <a:pPr lvl="1">
              <a:lnSpc>
                <a:spcPct val="90000"/>
              </a:lnSpc>
            </a:pPr>
            <a:r>
              <a:rPr lang="en-US" altLang="zh-CN"/>
              <a:t>(1)</a:t>
            </a:r>
            <a:r>
              <a:rPr lang="zh-CN" altLang="en-US"/>
              <a:t>教师可以使用该系统查询新学期将开设的课程和选课学生情况，并可以登记成绩单；</a:t>
            </a:r>
            <a:endParaRPr lang="zh-CN" altLang="en-US"/>
          </a:p>
          <a:p>
            <a:pPr lvl="1">
              <a:lnSpc>
                <a:spcPct val="90000"/>
              </a:lnSpc>
            </a:pPr>
            <a:r>
              <a:rPr lang="en-US" altLang="zh-CN"/>
              <a:t>(2)</a:t>
            </a:r>
            <a:r>
              <a:rPr lang="zh-CN" altLang="en-US"/>
              <a:t>注册管理员使用该系统维护教师信息、学生信息和课程信息等。</a:t>
            </a:r>
            <a:endParaRPr lang="zh-CN" altLang="en-US"/>
          </a:p>
          <a:p>
            <a:pPr lvl="1">
              <a:lnSpc>
                <a:spcPct val="90000"/>
              </a:lnSpc>
            </a:pPr>
            <a:r>
              <a:rPr lang="en-US" altLang="zh-CN"/>
              <a:t>(3)</a:t>
            </a:r>
            <a:r>
              <a:rPr lang="zh-CN" altLang="en-US"/>
              <a:t>在每个学期的开始，学生可以获得该学期的课程目录表，课程目录表列出每门课程的所有信息，诸如基本信息、教师、开课系和选课条件等。 </a:t>
            </a:r>
            <a:endParaRPr lang="zh-CN" altLang="en-US"/>
          </a:p>
          <a:p>
            <a:pPr lvl="1">
              <a:lnSpc>
                <a:spcPct val="90000"/>
              </a:lnSpc>
            </a:pPr>
            <a:r>
              <a:rPr lang="en-US" altLang="zh-CN"/>
              <a:t>(4)</a:t>
            </a:r>
            <a:r>
              <a:rPr lang="zh-CN" altLang="en-US"/>
              <a:t>新学期开始前两周为选课注册时间，在此期间学生可以选课注册，并且允许改变或取消注册申请。每个学生可以选择不超过</a:t>
            </a:r>
            <a:r>
              <a:rPr lang="en-US" altLang="zh-CN"/>
              <a:t>4</a:t>
            </a:r>
            <a:r>
              <a:rPr lang="zh-CN" altLang="en-US"/>
              <a:t>门课程，同时指定</a:t>
            </a:r>
            <a:r>
              <a:rPr lang="en-US" altLang="zh-CN"/>
              <a:t>2</a:t>
            </a:r>
            <a:r>
              <a:rPr lang="zh-CN" altLang="en-US"/>
              <a:t>门侯选课程以备主选课程未选上。每门课程最多不能超过</a:t>
            </a:r>
            <a:r>
              <a:rPr lang="en-US" altLang="zh-CN"/>
              <a:t>100</a:t>
            </a:r>
            <a:r>
              <a:rPr lang="zh-CN" altLang="en-US"/>
              <a:t>人，最少不能低于</a:t>
            </a:r>
            <a:r>
              <a:rPr lang="en-US" altLang="zh-CN"/>
              <a:t>30</a:t>
            </a:r>
            <a:r>
              <a:rPr lang="zh-CN" altLang="en-US"/>
              <a:t>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strips(downRight)">
                                      <p:cBhvr>
                                        <p:cTn id="7" dur="500"/>
                                        <p:tgtEl>
                                          <p:spTgt spid="798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9875">
                                            <p:txEl>
                                              <p:pRg st="1" end="1"/>
                                            </p:txEl>
                                          </p:spTgt>
                                        </p:tgtEl>
                                        <p:attrNameLst>
                                          <p:attrName>style.visibility</p:attrName>
                                        </p:attrNameLst>
                                      </p:cBhvr>
                                      <p:to>
                                        <p:strVal val="visible"/>
                                      </p:to>
                                    </p:set>
                                    <p:animEffect transition="in" filter="strips(downRight)">
                                      <p:cBhvr>
                                        <p:cTn id="12" dur="500"/>
                                        <p:tgtEl>
                                          <p:spTgt spid="798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79875">
                                            <p:txEl>
                                              <p:pRg st="2" end="2"/>
                                            </p:txEl>
                                          </p:spTgt>
                                        </p:tgtEl>
                                        <p:attrNameLst>
                                          <p:attrName>style.visibility</p:attrName>
                                        </p:attrNameLst>
                                      </p:cBhvr>
                                      <p:to>
                                        <p:strVal val="visible"/>
                                      </p:to>
                                    </p:set>
                                    <p:animEffect transition="in" filter="strips(downRight)">
                                      <p:cBhvr>
                                        <p:cTn id="17" dur="500"/>
                                        <p:tgtEl>
                                          <p:spTgt spid="798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9875">
                                            <p:txEl>
                                              <p:pRg st="3" end="3"/>
                                            </p:txEl>
                                          </p:spTgt>
                                        </p:tgtEl>
                                        <p:attrNameLst>
                                          <p:attrName>style.visibility</p:attrName>
                                        </p:attrNameLst>
                                      </p:cBhvr>
                                      <p:to>
                                        <p:strVal val="visible"/>
                                      </p:to>
                                    </p:set>
                                    <p:animEffect transition="in" filter="strips(downRight)">
                                      <p:cBhvr>
                                        <p:cTn id="22" dur="500"/>
                                        <p:tgtEl>
                                          <p:spTgt spid="798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9875">
                                            <p:txEl>
                                              <p:pRg st="4" end="4"/>
                                            </p:txEl>
                                          </p:spTgt>
                                        </p:tgtEl>
                                        <p:attrNameLst>
                                          <p:attrName>style.visibility</p:attrName>
                                        </p:attrNameLst>
                                      </p:cBhvr>
                                      <p:to>
                                        <p:strVal val="visible"/>
                                      </p:to>
                                    </p:set>
                                    <p:animEffect transition="in" filter="strips(downRight)">
                                      <p:cBhvr>
                                        <p:cTn id="27" dur="500"/>
                                        <p:tgtEl>
                                          <p:spTgt spid="798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half" idx="10"/>
          </p:nvPr>
        </p:nvSpPr>
        <p:spPr/>
        <p:txBody>
          <a:bodyPr/>
          <a:lstStyle/>
          <a:p>
            <a:fld id="{16FA5A29-208E-4BE0-A9FD-63B8DFE98B82}" type="datetime1">
              <a:rPr lang="zh-CN" altLang="en-US"/>
            </a:fld>
            <a:endParaRPr lang="en-US" altLang="zh-CN"/>
          </a:p>
        </p:txBody>
      </p:sp>
      <p:sp>
        <p:nvSpPr>
          <p:cNvPr id="33" name="灯片编号占位符 4"/>
          <p:cNvSpPr>
            <a:spLocks noGrp="1"/>
          </p:cNvSpPr>
          <p:nvPr>
            <p:ph type="sldNum" sz="quarter" idx="11"/>
          </p:nvPr>
        </p:nvSpPr>
        <p:spPr/>
        <p:txBody>
          <a:bodyPr/>
          <a:lstStyle/>
          <a:p>
            <a:fld id="{1E01231D-56A9-4B8F-85A5-1A0E821B9D66}" type="slidenum">
              <a:rPr lang="en-US" altLang="zh-CN"/>
            </a:fld>
            <a:endParaRPr lang="en-US" altLang="zh-CN"/>
          </a:p>
        </p:txBody>
      </p:sp>
      <p:sp>
        <p:nvSpPr>
          <p:cNvPr id="15362"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15363"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结构化方法实例</a:t>
            </a:r>
            <a:r>
              <a:rPr lang="en-US" altLang="zh-CN">
                <a:solidFill>
                  <a:srgbClr val="CC0000"/>
                </a:solidFill>
              </a:rPr>
              <a:t>】</a:t>
            </a:r>
            <a:endParaRPr lang="en-US" altLang="zh-CN">
              <a:solidFill>
                <a:srgbClr val="CC0000"/>
              </a:solidFill>
            </a:endParaRPr>
          </a:p>
        </p:txBody>
      </p:sp>
      <p:sp>
        <p:nvSpPr>
          <p:cNvPr id="15364" name="Oval 4"/>
          <p:cNvSpPr>
            <a:spLocks noChangeArrowheads="1"/>
          </p:cNvSpPr>
          <p:nvPr/>
        </p:nvSpPr>
        <p:spPr bwMode="auto">
          <a:xfrm>
            <a:off x="3419475" y="1557338"/>
            <a:ext cx="1981200" cy="2209800"/>
          </a:xfrm>
          <a:prstGeom prst="ellipse">
            <a:avLst/>
          </a:prstGeom>
          <a:solidFill>
            <a:schemeClr val="accent1"/>
          </a:solidFill>
          <a:ln w="9525">
            <a:solidFill>
              <a:schemeClr val="tx1"/>
            </a:solidFill>
            <a:round/>
          </a:ln>
          <a:effectLst/>
        </p:spPr>
        <p:txBody>
          <a:bodyPr wrap="none" anchor="ctr"/>
          <a:lstStyle/>
          <a:p>
            <a:pPr eaLnBrk="0" hangingPunct="0"/>
            <a:r>
              <a:rPr kumimoji="1" lang="zh-CN" altLang="en-US" sz="2800" b="1">
                <a:solidFill>
                  <a:srgbClr val="FF0000"/>
                </a:solidFill>
                <a:latin typeface="Times New Roman" panose="02020603050405020304" pitchFamily="18" charset="0"/>
              </a:rPr>
              <a:t>教材</a:t>
            </a:r>
            <a:endParaRPr kumimoji="1" lang="zh-CN" altLang="en-US" sz="2800" b="1">
              <a:solidFill>
                <a:srgbClr val="FF0000"/>
              </a:solidFill>
              <a:latin typeface="Times New Roman" panose="02020603050405020304" pitchFamily="18" charset="0"/>
            </a:endParaRPr>
          </a:p>
          <a:p>
            <a:pPr eaLnBrk="0" hangingPunct="0"/>
            <a:r>
              <a:rPr kumimoji="1" lang="zh-CN" altLang="en-US" sz="2800" b="1">
                <a:solidFill>
                  <a:srgbClr val="FF0000"/>
                </a:solidFill>
                <a:latin typeface="Times New Roman" panose="02020603050405020304" pitchFamily="18" charset="0"/>
              </a:rPr>
              <a:t>购销系统</a:t>
            </a:r>
            <a:endParaRPr kumimoji="1" lang="zh-CN" altLang="en-US" sz="2800">
              <a:solidFill>
                <a:srgbClr val="FF0000"/>
              </a:solidFill>
              <a:latin typeface="Times New Roman" panose="02020603050405020304" pitchFamily="18" charset="0"/>
            </a:endParaRPr>
          </a:p>
        </p:txBody>
      </p:sp>
      <p:sp>
        <p:nvSpPr>
          <p:cNvPr id="15365" name="Rectangle 5"/>
          <p:cNvSpPr>
            <a:spLocks noChangeArrowheads="1"/>
          </p:cNvSpPr>
          <p:nvPr/>
        </p:nvSpPr>
        <p:spPr bwMode="auto">
          <a:xfrm>
            <a:off x="1362075" y="1938338"/>
            <a:ext cx="838200" cy="1219200"/>
          </a:xfrm>
          <a:prstGeom prst="rect">
            <a:avLst/>
          </a:prstGeom>
          <a:solidFill>
            <a:srgbClr val="FFFF99"/>
          </a:solidFill>
          <a:ln w="9525">
            <a:solidFill>
              <a:schemeClr val="tx1"/>
            </a:solidFill>
            <a:miter lim="800000"/>
          </a:ln>
          <a:effectLst/>
        </p:spPr>
        <p:txBody>
          <a:bodyPr wrap="none" anchor="ctr"/>
          <a:lstStyle/>
          <a:p>
            <a:pPr eaLnBrk="0" hangingPunct="0"/>
            <a:r>
              <a:rPr kumimoji="1" lang="zh-CN" altLang="en-US" sz="2800" b="1">
                <a:solidFill>
                  <a:srgbClr val="FF0000"/>
                </a:solidFill>
                <a:latin typeface="Times New Roman" panose="02020603050405020304" pitchFamily="18" charset="0"/>
                <a:ea typeface="楷体_GB2312" pitchFamily="49" charset="-122"/>
              </a:rPr>
              <a:t>学</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生</a:t>
            </a:r>
            <a:endParaRPr kumimoji="1" lang="zh-CN" altLang="en-US" sz="2800">
              <a:solidFill>
                <a:srgbClr val="FF0000"/>
              </a:solidFill>
              <a:latin typeface="Times New Roman" panose="02020603050405020304" pitchFamily="18" charset="0"/>
            </a:endParaRPr>
          </a:p>
        </p:txBody>
      </p:sp>
      <p:sp>
        <p:nvSpPr>
          <p:cNvPr id="15366" name="Rectangle 6"/>
          <p:cNvSpPr>
            <a:spLocks noChangeArrowheads="1"/>
          </p:cNvSpPr>
          <p:nvPr/>
        </p:nvSpPr>
        <p:spPr bwMode="auto">
          <a:xfrm>
            <a:off x="6772275" y="1871663"/>
            <a:ext cx="823913" cy="1485900"/>
          </a:xfrm>
          <a:prstGeom prst="rect">
            <a:avLst/>
          </a:prstGeom>
          <a:solidFill>
            <a:srgbClr val="FFFF99"/>
          </a:solidFill>
          <a:ln w="9525" algn="ctr">
            <a:solidFill>
              <a:schemeClr val="tx1"/>
            </a:solidFill>
            <a:miter lim="800000"/>
          </a:ln>
          <a:effectLst/>
        </p:spPr>
        <p:txBody>
          <a:bodyPr wrap="none" anchor="ctr"/>
          <a:lstStyle/>
          <a:p>
            <a:pPr eaLnBrk="0" hangingPunct="0"/>
            <a:r>
              <a:rPr kumimoji="1" lang="zh-CN" altLang="en-US" sz="2800" b="1">
                <a:solidFill>
                  <a:srgbClr val="FF0000"/>
                </a:solidFill>
                <a:latin typeface="Times New Roman" panose="02020603050405020304" pitchFamily="18" charset="0"/>
                <a:ea typeface="楷体_GB2312" pitchFamily="49" charset="-122"/>
              </a:rPr>
              <a:t>采</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购</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员</a:t>
            </a:r>
            <a:endParaRPr kumimoji="1" lang="zh-CN" altLang="en-US" sz="2800" b="1">
              <a:solidFill>
                <a:srgbClr val="FF0000"/>
              </a:solidFill>
              <a:latin typeface="Times New Roman" panose="02020603050405020304" pitchFamily="18" charset="0"/>
              <a:ea typeface="楷体_GB2312" pitchFamily="49" charset="-122"/>
            </a:endParaRPr>
          </a:p>
        </p:txBody>
      </p:sp>
      <p:sp>
        <p:nvSpPr>
          <p:cNvPr id="15367" name="Line 7"/>
          <p:cNvSpPr>
            <a:spLocks noChangeShapeType="1"/>
          </p:cNvSpPr>
          <p:nvPr/>
        </p:nvSpPr>
        <p:spPr bwMode="auto">
          <a:xfrm>
            <a:off x="2200275" y="2395538"/>
            <a:ext cx="12192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5368" name="Line 8"/>
          <p:cNvSpPr>
            <a:spLocks noChangeShapeType="1"/>
          </p:cNvSpPr>
          <p:nvPr/>
        </p:nvSpPr>
        <p:spPr bwMode="auto">
          <a:xfrm flipH="1">
            <a:off x="2200275" y="2776538"/>
            <a:ext cx="12192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5369" name="Line 9"/>
          <p:cNvSpPr>
            <a:spLocks noChangeShapeType="1"/>
          </p:cNvSpPr>
          <p:nvPr/>
        </p:nvSpPr>
        <p:spPr bwMode="auto">
          <a:xfrm>
            <a:off x="5400675" y="2395538"/>
            <a:ext cx="13716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5370" name="Line 10"/>
          <p:cNvSpPr>
            <a:spLocks noChangeShapeType="1"/>
          </p:cNvSpPr>
          <p:nvPr/>
        </p:nvSpPr>
        <p:spPr bwMode="auto">
          <a:xfrm flipH="1">
            <a:off x="5400675" y="2841625"/>
            <a:ext cx="13716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5371" name="Text Box 11"/>
          <p:cNvSpPr txBox="1">
            <a:spLocks noChangeArrowheads="1"/>
          </p:cNvSpPr>
          <p:nvPr/>
        </p:nvSpPr>
        <p:spPr bwMode="auto">
          <a:xfrm>
            <a:off x="2260600" y="1677988"/>
            <a:ext cx="1255713" cy="519112"/>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购书单</a:t>
            </a:r>
            <a:endParaRPr kumimoji="1" lang="zh-CN" altLang="en-US" sz="2800" b="1">
              <a:latin typeface="Times New Roman" panose="02020603050405020304" pitchFamily="18" charset="0"/>
              <a:ea typeface="楷体_GB2312" pitchFamily="49" charset="-122"/>
            </a:endParaRPr>
          </a:p>
        </p:txBody>
      </p:sp>
      <p:sp>
        <p:nvSpPr>
          <p:cNvPr id="15372" name="Text Box 12"/>
          <p:cNvSpPr txBox="1">
            <a:spLocks noChangeArrowheads="1"/>
          </p:cNvSpPr>
          <p:nvPr/>
        </p:nvSpPr>
        <p:spPr bwMode="auto">
          <a:xfrm>
            <a:off x="2336800" y="2820988"/>
            <a:ext cx="1255713" cy="519112"/>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领书单</a:t>
            </a:r>
            <a:endParaRPr kumimoji="1" lang="zh-CN" altLang="en-US" sz="2800" b="1">
              <a:latin typeface="Times New Roman" panose="02020603050405020304" pitchFamily="18" charset="0"/>
              <a:ea typeface="楷体_GB2312" pitchFamily="49" charset="-122"/>
            </a:endParaRPr>
          </a:p>
        </p:txBody>
      </p:sp>
      <p:sp>
        <p:nvSpPr>
          <p:cNvPr id="15373" name="Text Box 13"/>
          <p:cNvSpPr txBox="1">
            <a:spLocks noChangeArrowheads="1"/>
          </p:cNvSpPr>
          <p:nvPr/>
        </p:nvSpPr>
        <p:spPr bwMode="auto">
          <a:xfrm>
            <a:off x="5461000" y="1754188"/>
            <a:ext cx="1255713" cy="519112"/>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缺书单</a:t>
            </a:r>
            <a:endParaRPr kumimoji="1" lang="zh-CN" altLang="en-US" sz="2800" b="1">
              <a:latin typeface="Times New Roman" panose="02020603050405020304" pitchFamily="18" charset="0"/>
              <a:ea typeface="楷体_GB2312" pitchFamily="49" charset="-122"/>
            </a:endParaRPr>
          </a:p>
        </p:txBody>
      </p:sp>
      <p:sp>
        <p:nvSpPr>
          <p:cNvPr id="15374" name="Text Box 14"/>
          <p:cNvSpPr txBox="1">
            <a:spLocks noChangeArrowheads="1"/>
          </p:cNvSpPr>
          <p:nvPr/>
        </p:nvSpPr>
        <p:spPr bwMode="auto">
          <a:xfrm>
            <a:off x="5233988" y="2897188"/>
            <a:ext cx="1612900" cy="519112"/>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进书通知</a:t>
            </a:r>
            <a:endParaRPr kumimoji="1" lang="zh-CN" altLang="en-US" sz="2800" b="1">
              <a:latin typeface="Times New Roman" panose="02020603050405020304" pitchFamily="18" charset="0"/>
              <a:ea typeface="楷体_GB2312" pitchFamily="49" charset="-122"/>
            </a:endParaRPr>
          </a:p>
        </p:txBody>
      </p:sp>
      <p:sp>
        <p:nvSpPr>
          <p:cNvPr id="15375" name="Line 15"/>
          <p:cNvSpPr>
            <a:spLocks noChangeShapeType="1"/>
          </p:cNvSpPr>
          <p:nvPr/>
        </p:nvSpPr>
        <p:spPr bwMode="auto">
          <a:xfrm flipH="1">
            <a:off x="3946525" y="5395913"/>
            <a:ext cx="1258888" cy="1587"/>
          </a:xfrm>
          <a:prstGeom prst="line">
            <a:avLst/>
          </a:prstGeom>
          <a:noFill/>
          <a:ln w="28575">
            <a:solidFill>
              <a:srgbClr val="000000"/>
            </a:solidFill>
            <a:round/>
            <a:tailEnd type="stealth" w="lg" len="lg"/>
          </a:ln>
        </p:spPr>
        <p:txBody>
          <a:bodyPr/>
          <a:lstStyle/>
          <a:p>
            <a:endParaRPr lang="zh-CN" altLang="en-US"/>
          </a:p>
        </p:txBody>
      </p:sp>
      <p:sp>
        <p:nvSpPr>
          <p:cNvPr id="15376" name="Rectangle 16"/>
          <p:cNvSpPr>
            <a:spLocks noChangeArrowheads="1"/>
          </p:cNvSpPr>
          <p:nvPr/>
        </p:nvSpPr>
        <p:spPr bwMode="auto">
          <a:xfrm>
            <a:off x="4356100" y="4652963"/>
            <a:ext cx="611188" cy="1495425"/>
          </a:xfrm>
          <a:prstGeom prst="rect">
            <a:avLst/>
          </a:prstGeom>
          <a:noFill/>
          <a:ln w="9525" algn="ctr">
            <a:noFill/>
            <a:miter lim="800000"/>
          </a:ln>
          <a:effectLst/>
        </p:spPr>
        <p:txBody>
          <a:bodyPr vert="eaVert" wrap="none">
            <a:spAutoFit/>
          </a:bodyPr>
          <a:lstStyle/>
          <a:p>
            <a:pPr algn="l" eaLnBrk="0" hangingPunct="0"/>
            <a:r>
              <a:rPr kumimoji="1" lang="zh-CN" altLang="en-US" sz="2800" b="1">
                <a:latin typeface="Times New Roman" panose="02020603050405020304" pitchFamily="18" charset="0"/>
                <a:ea typeface="楷体_GB2312" pitchFamily="49" charset="-122"/>
              </a:rPr>
              <a:t>进书通知</a:t>
            </a:r>
            <a:endParaRPr kumimoji="1" lang="zh-CN" altLang="en-US" sz="2800" b="1">
              <a:latin typeface="Times New Roman" panose="02020603050405020304" pitchFamily="18" charset="0"/>
              <a:ea typeface="楷体_GB2312" pitchFamily="49" charset="-122"/>
            </a:endParaRPr>
          </a:p>
        </p:txBody>
      </p:sp>
      <p:sp>
        <p:nvSpPr>
          <p:cNvPr id="15377" name="Rectangle 17"/>
          <p:cNvSpPr>
            <a:spLocks noChangeArrowheads="1"/>
          </p:cNvSpPr>
          <p:nvPr/>
        </p:nvSpPr>
        <p:spPr bwMode="auto">
          <a:xfrm>
            <a:off x="395288" y="4797425"/>
            <a:ext cx="838200" cy="1219200"/>
          </a:xfrm>
          <a:prstGeom prst="rect">
            <a:avLst/>
          </a:prstGeom>
          <a:solidFill>
            <a:srgbClr val="FFFF99"/>
          </a:solidFill>
          <a:ln w="9525">
            <a:solidFill>
              <a:schemeClr val="tx1"/>
            </a:solidFill>
            <a:miter lim="800000"/>
          </a:ln>
          <a:effectLst/>
        </p:spPr>
        <p:txBody>
          <a:bodyPr wrap="none" anchor="ctr"/>
          <a:lstStyle/>
          <a:p>
            <a:pPr eaLnBrk="0" hangingPunct="0"/>
            <a:r>
              <a:rPr kumimoji="1" lang="zh-CN" altLang="en-US" sz="2800" b="1">
                <a:solidFill>
                  <a:srgbClr val="FF0000"/>
                </a:solidFill>
                <a:latin typeface="Times New Roman" panose="02020603050405020304" pitchFamily="18" charset="0"/>
                <a:ea typeface="楷体_GB2312" pitchFamily="49" charset="-122"/>
              </a:rPr>
              <a:t>学</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生</a:t>
            </a:r>
            <a:endParaRPr kumimoji="1" lang="zh-CN" altLang="en-US" sz="2800">
              <a:solidFill>
                <a:srgbClr val="FF0000"/>
              </a:solidFill>
              <a:latin typeface="Times New Roman" panose="02020603050405020304" pitchFamily="18" charset="0"/>
            </a:endParaRPr>
          </a:p>
        </p:txBody>
      </p:sp>
      <p:sp>
        <p:nvSpPr>
          <p:cNvPr id="15378" name="Rectangle 18"/>
          <p:cNvSpPr>
            <a:spLocks noChangeArrowheads="1"/>
          </p:cNvSpPr>
          <p:nvPr/>
        </p:nvSpPr>
        <p:spPr bwMode="auto">
          <a:xfrm>
            <a:off x="8027988" y="4581525"/>
            <a:ext cx="823912" cy="1485900"/>
          </a:xfrm>
          <a:prstGeom prst="rect">
            <a:avLst/>
          </a:prstGeom>
          <a:solidFill>
            <a:srgbClr val="FFFF99"/>
          </a:solidFill>
          <a:ln w="9525" algn="ctr">
            <a:solidFill>
              <a:schemeClr val="tx1"/>
            </a:solidFill>
            <a:miter lim="800000"/>
          </a:ln>
          <a:effectLst/>
        </p:spPr>
        <p:txBody>
          <a:bodyPr wrap="none" anchor="ctr"/>
          <a:lstStyle/>
          <a:p>
            <a:pPr eaLnBrk="0" hangingPunct="0"/>
            <a:r>
              <a:rPr kumimoji="1" lang="zh-CN" altLang="en-US" sz="2800" b="1">
                <a:solidFill>
                  <a:srgbClr val="FF0000"/>
                </a:solidFill>
                <a:latin typeface="Times New Roman" panose="02020603050405020304" pitchFamily="18" charset="0"/>
                <a:ea typeface="楷体_GB2312" pitchFamily="49" charset="-122"/>
              </a:rPr>
              <a:t>采</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购</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员</a:t>
            </a:r>
            <a:endParaRPr kumimoji="1" lang="zh-CN" altLang="en-US" sz="2800" b="1">
              <a:solidFill>
                <a:srgbClr val="FF0000"/>
              </a:solidFill>
              <a:latin typeface="Times New Roman" panose="02020603050405020304" pitchFamily="18" charset="0"/>
              <a:ea typeface="楷体_GB2312" pitchFamily="49" charset="-122"/>
            </a:endParaRPr>
          </a:p>
        </p:txBody>
      </p:sp>
      <p:sp>
        <p:nvSpPr>
          <p:cNvPr id="15379" name="Line 19"/>
          <p:cNvSpPr>
            <a:spLocks noChangeShapeType="1"/>
          </p:cNvSpPr>
          <p:nvPr/>
        </p:nvSpPr>
        <p:spPr bwMode="auto">
          <a:xfrm>
            <a:off x="1384300" y="5154613"/>
            <a:ext cx="12192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5380" name="Line 20"/>
          <p:cNvSpPr>
            <a:spLocks noChangeShapeType="1"/>
          </p:cNvSpPr>
          <p:nvPr/>
        </p:nvSpPr>
        <p:spPr bwMode="auto">
          <a:xfrm flipH="1">
            <a:off x="1331913" y="5589588"/>
            <a:ext cx="12192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5381" name="Text Box 21"/>
          <p:cNvSpPr txBox="1">
            <a:spLocks noChangeArrowheads="1"/>
          </p:cNvSpPr>
          <p:nvPr/>
        </p:nvSpPr>
        <p:spPr bwMode="auto">
          <a:xfrm>
            <a:off x="1331913" y="4437063"/>
            <a:ext cx="1255712" cy="519112"/>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购书单</a:t>
            </a:r>
            <a:endParaRPr kumimoji="1" lang="zh-CN" altLang="en-US" sz="2800" b="1">
              <a:latin typeface="Times New Roman" panose="02020603050405020304" pitchFamily="18" charset="0"/>
              <a:ea typeface="楷体_GB2312" pitchFamily="49" charset="-122"/>
            </a:endParaRPr>
          </a:p>
        </p:txBody>
      </p:sp>
      <p:sp>
        <p:nvSpPr>
          <p:cNvPr id="15382" name="Text Box 22"/>
          <p:cNvSpPr txBox="1">
            <a:spLocks noChangeArrowheads="1"/>
          </p:cNvSpPr>
          <p:nvPr/>
        </p:nvSpPr>
        <p:spPr bwMode="auto">
          <a:xfrm>
            <a:off x="1403350" y="5876925"/>
            <a:ext cx="1255713" cy="519113"/>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领书单</a:t>
            </a:r>
            <a:endParaRPr kumimoji="1" lang="zh-CN" altLang="en-US" sz="2800" b="1">
              <a:latin typeface="Times New Roman" panose="02020603050405020304" pitchFamily="18" charset="0"/>
              <a:ea typeface="楷体_GB2312" pitchFamily="49" charset="-122"/>
            </a:endParaRPr>
          </a:p>
        </p:txBody>
      </p:sp>
      <p:sp>
        <p:nvSpPr>
          <p:cNvPr id="15383" name="Line 23"/>
          <p:cNvSpPr>
            <a:spLocks noChangeShapeType="1"/>
          </p:cNvSpPr>
          <p:nvPr/>
        </p:nvSpPr>
        <p:spPr bwMode="auto">
          <a:xfrm>
            <a:off x="6456363" y="5078413"/>
            <a:ext cx="13716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5384" name="Line 24"/>
          <p:cNvSpPr>
            <a:spLocks noChangeShapeType="1"/>
          </p:cNvSpPr>
          <p:nvPr/>
        </p:nvSpPr>
        <p:spPr bwMode="auto">
          <a:xfrm flipH="1">
            <a:off x="6443663" y="5589588"/>
            <a:ext cx="13716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5385" name="Text Box 25"/>
          <p:cNvSpPr txBox="1">
            <a:spLocks noChangeArrowheads="1"/>
          </p:cNvSpPr>
          <p:nvPr/>
        </p:nvSpPr>
        <p:spPr bwMode="auto">
          <a:xfrm>
            <a:off x="6516688" y="4437063"/>
            <a:ext cx="1255712" cy="519112"/>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缺书单</a:t>
            </a:r>
            <a:endParaRPr kumimoji="1" lang="zh-CN" altLang="en-US" sz="2800" b="1">
              <a:latin typeface="Times New Roman" panose="02020603050405020304" pitchFamily="18" charset="0"/>
              <a:ea typeface="楷体_GB2312" pitchFamily="49" charset="-122"/>
            </a:endParaRPr>
          </a:p>
        </p:txBody>
      </p:sp>
      <p:sp>
        <p:nvSpPr>
          <p:cNvPr id="15386" name="Text Box 26"/>
          <p:cNvSpPr txBox="1">
            <a:spLocks noChangeArrowheads="1"/>
          </p:cNvSpPr>
          <p:nvPr/>
        </p:nvSpPr>
        <p:spPr bwMode="auto">
          <a:xfrm>
            <a:off x="6372225" y="5876925"/>
            <a:ext cx="1612900" cy="519113"/>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进书通知</a:t>
            </a:r>
            <a:endParaRPr kumimoji="1" lang="zh-CN" altLang="en-US" sz="2800" b="1">
              <a:latin typeface="Times New Roman" panose="02020603050405020304" pitchFamily="18" charset="0"/>
              <a:ea typeface="楷体_GB2312" pitchFamily="49" charset="-122"/>
            </a:endParaRPr>
          </a:p>
        </p:txBody>
      </p:sp>
      <p:sp>
        <p:nvSpPr>
          <p:cNvPr id="15387" name="Oval 27"/>
          <p:cNvSpPr>
            <a:spLocks noChangeArrowheads="1"/>
          </p:cNvSpPr>
          <p:nvPr/>
        </p:nvSpPr>
        <p:spPr bwMode="auto">
          <a:xfrm>
            <a:off x="2555875" y="4652963"/>
            <a:ext cx="1368425" cy="1439862"/>
          </a:xfrm>
          <a:prstGeom prst="ellipse">
            <a:avLst/>
          </a:prstGeom>
          <a:solidFill>
            <a:schemeClr val="accent1"/>
          </a:solidFill>
          <a:ln w="9525">
            <a:solidFill>
              <a:schemeClr val="tx1"/>
            </a:solidFill>
            <a:round/>
          </a:ln>
          <a:effectLst/>
        </p:spPr>
        <p:txBody>
          <a:bodyPr wrap="none" anchor="ctr"/>
          <a:lstStyle/>
          <a:p>
            <a:pPr eaLnBrk="0" hangingPunct="0"/>
            <a:r>
              <a:rPr kumimoji="1" lang="en-US" altLang="zh-CN" sz="2800" b="1">
                <a:solidFill>
                  <a:srgbClr val="FF0000"/>
                </a:solidFill>
                <a:latin typeface="Times New Roman" panose="02020603050405020304" pitchFamily="18" charset="0"/>
              </a:rPr>
              <a:t>1</a:t>
            </a:r>
            <a:endParaRPr kumimoji="1" lang="en-US" altLang="zh-CN" sz="2800" b="1">
              <a:solidFill>
                <a:srgbClr val="FF0000"/>
              </a:solidFill>
              <a:latin typeface="Times New Roman" panose="02020603050405020304" pitchFamily="18" charset="0"/>
            </a:endParaRPr>
          </a:p>
          <a:p>
            <a:pPr eaLnBrk="0" hangingPunct="0"/>
            <a:r>
              <a:rPr kumimoji="1" lang="zh-CN" altLang="en-US" sz="2800" b="1">
                <a:solidFill>
                  <a:srgbClr val="FF0000"/>
                </a:solidFill>
                <a:latin typeface="Times New Roman" panose="02020603050405020304" pitchFamily="18" charset="0"/>
              </a:rPr>
              <a:t>销售</a:t>
            </a:r>
            <a:endParaRPr kumimoji="1" lang="zh-CN" altLang="en-US" sz="2800" b="1">
              <a:solidFill>
                <a:srgbClr val="FF0000"/>
              </a:solidFill>
              <a:latin typeface="Times New Roman" panose="02020603050405020304" pitchFamily="18" charset="0"/>
            </a:endParaRPr>
          </a:p>
        </p:txBody>
      </p:sp>
      <p:sp>
        <p:nvSpPr>
          <p:cNvPr id="15388" name="Oval 28"/>
          <p:cNvSpPr>
            <a:spLocks noChangeArrowheads="1"/>
          </p:cNvSpPr>
          <p:nvPr/>
        </p:nvSpPr>
        <p:spPr bwMode="auto">
          <a:xfrm>
            <a:off x="5076825" y="4581525"/>
            <a:ext cx="1368425" cy="1439863"/>
          </a:xfrm>
          <a:prstGeom prst="ellipse">
            <a:avLst/>
          </a:prstGeom>
          <a:solidFill>
            <a:schemeClr val="accent1"/>
          </a:solidFill>
          <a:ln w="9525">
            <a:solidFill>
              <a:schemeClr val="tx1"/>
            </a:solidFill>
            <a:round/>
          </a:ln>
          <a:effectLst/>
        </p:spPr>
        <p:txBody>
          <a:bodyPr wrap="none" anchor="ctr"/>
          <a:lstStyle/>
          <a:p>
            <a:pPr eaLnBrk="0" hangingPunct="0"/>
            <a:r>
              <a:rPr kumimoji="1" lang="en-US" altLang="zh-CN" sz="2800" b="1">
                <a:solidFill>
                  <a:srgbClr val="FF0000"/>
                </a:solidFill>
                <a:latin typeface="Times New Roman" panose="02020603050405020304" pitchFamily="18" charset="0"/>
              </a:rPr>
              <a:t>2</a:t>
            </a:r>
            <a:endParaRPr kumimoji="1" lang="en-US" altLang="zh-CN" sz="2800" b="1">
              <a:solidFill>
                <a:srgbClr val="FF0000"/>
              </a:solidFill>
              <a:latin typeface="Times New Roman" panose="02020603050405020304" pitchFamily="18" charset="0"/>
            </a:endParaRPr>
          </a:p>
          <a:p>
            <a:pPr eaLnBrk="0" hangingPunct="0"/>
            <a:r>
              <a:rPr kumimoji="1" lang="zh-CN" altLang="en-US" sz="2800" b="1">
                <a:solidFill>
                  <a:srgbClr val="FF0000"/>
                </a:solidFill>
                <a:latin typeface="Times New Roman" panose="02020603050405020304" pitchFamily="18" charset="0"/>
              </a:rPr>
              <a:t>采购</a:t>
            </a:r>
            <a:endParaRPr kumimoji="1" lang="zh-CN" altLang="en-US" sz="2800" b="1">
              <a:solidFill>
                <a:srgbClr val="FF0000"/>
              </a:solidFill>
              <a:latin typeface="Times New Roman" panose="02020603050405020304" pitchFamily="18" charset="0"/>
            </a:endParaRPr>
          </a:p>
        </p:txBody>
      </p:sp>
      <p:cxnSp>
        <p:nvCxnSpPr>
          <p:cNvPr id="15389" name="AutoShape 29"/>
          <p:cNvCxnSpPr>
            <a:cxnSpLocks noChangeShapeType="1"/>
            <a:stCxn id="15364" idx="4"/>
            <a:endCxn id="15387" idx="0"/>
          </p:cNvCxnSpPr>
          <p:nvPr/>
        </p:nvCxnSpPr>
        <p:spPr bwMode="auto">
          <a:xfrm flipH="1">
            <a:off x="3240088" y="3767138"/>
            <a:ext cx="1169987" cy="885825"/>
          </a:xfrm>
          <a:prstGeom prst="straightConnector1">
            <a:avLst/>
          </a:prstGeom>
          <a:noFill/>
          <a:ln w="38100">
            <a:solidFill>
              <a:srgbClr val="0000FF"/>
            </a:solidFill>
            <a:prstDash val="dash"/>
            <a:round/>
            <a:tailEnd type="triangle" w="med" len="med"/>
          </a:ln>
          <a:effectLst/>
        </p:spPr>
      </p:cxnSp>
      <p:cxnSp>
        <p:nvCxnSpPr>
          <p:cNvPr id="15390" name="AutoShape 30"/>
          <p:cNvCxnSpPr>
            <a:cxnSpLocks noChangeShapeType="1"/>
            <a:stCxn id="15364" idx="4"/>
            <a:endCxn id="15388" idx="0"/>
          </p:cNvCxnSpPr>
          <p:nvPr/>
        </p:nvCxnSpPr>
        <p:spPr bwMode="auto">
          <a:xfrm>
            <a:off x="4410075" y="3767138"/>
            <a:ext cx="1350963" cy="814387"/>
          </a:xfrm>
          <a:prstGeom prst="straightConnector1">
            <a:avLst/>
          </a:prstGeom>
          <a:noFill/>
          <a:ln w="38100">
            <a:solidFill>
              <a:srgbClr val="0000FF"/>
            </a:solidFill>
            <a:prstDash val="dash"/>
            <a:round/>
            <a:tailEnd type="triangle" w="med" len="med"/>
          </a:ln>
          <a:effectLst/>
        </p:spPr>
      </p:cxnSp>
      <p:sp>
        <p:nvSpPr>
          <p:cNvPr id="15391" name="Rectangle 31"/>
          <p:cNvSpPr>
            <a:spLocks noChangeArrowheads="1"/>
          </p:cNvSpPr>
          <p:nvPr/>
        </p:nvSpPr>
        <p:spPr bwMode="auto">
          <a:xfrm>
            <a:off x="5292725" y="1052513"/>
            <a:ext cx="3556000" cy="476250"/>
          </a:xfrm>
          <a:prstGeom prst="rect">
            <a:avLst/>
          </a:prstGeom>
          <a:solidFill>
            <a:srgbClr val="FF0000"/>
          </a:solidFill>
          <a:ln w="19050">
            <a:solidFill>
              <a:srgbClr val="FF0000"/>
            </a:solidFill>
            <a:miter lim="800000"/>
          </a:ln>
          <a:effectLst/>
        </p:spPr>
        <p:txBody>
          <a:bodyPr wrap="none">
            <a:spAutoFit/>
          </a:bodyPr>
          <a:lstStyle/>
          <a:p>
            <a:pPr algn="l"/>
            <a:r>
              <a:rPr lang="zh-CN" altLang="en-US" sz="2400" b="1">
                <a:solidFill>
                  <a:schemeClr val="bg1"/>
                </a:solidFill>
              </a:rPr>
              <a:t>自顶向下地进行功能分解</a:t>
            </a:r>
            <a:endParaRPr lang="zh-CN" altLang="en-US" sz="24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ppt_x"/>
                                          </p:val>
                                        </p:tav>
                                        <p:tav tm="100000">
                                          <p:val>
                                            <p:strVal val="#ppt_x"/>
                                          </p:val>
                                        </p:tav>
                                      </p:tavLst>
                                    </p:anim>
                                    <p:anim calcmode="lin" valueType="num">
                                      <p:cBhvr additive="base">
                                        <p:cTn id="8"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365"/>
                                        </p:tgtEl>
                                        <p:attrNameLst>
                                          <p:attrName>style.visibility</p:attrName>
                                        </p:attrNameLst>
                                      </p:cBhvr>
                                      <p:to>
                                        <p:strVal val="visible"/>
                                      </p:to>
                                    </p:set>
                                    <p:anim calcmode="lin" valueType="num">
                                      <p:cBhvr additive="base">
                                        <p:cTn id="13" dur="500" fill="hold"/>
                                        <p:tgtEl>
                                          <p:spTgt spid="15365"/>
                                        </p:tgtEl>
                                        <p:attrNameLst>
                                          <p:attrName>ppt_x</p:attrName>
                                        </p:attrNameLst>
                                      </p:cBhvr>
                                      <p:tavLst>
                                        <p:tav tm="0">
                                          <p:val>
                                            <p:strVal val="0-#ppt_w/2"/>
                                          </p:val>
                                        </p:tav>
                                        <p:tav tm="100000">
                                          <p:val>
                                            <p:strVal val="#ppt_x"/>
                                          </p:val>
                                        </p:tav>
                                      </p:tavLst>
                                    </p:anim>
                                    <p:anim calcmode="lin" valueType="num">
                                      <p:cBhvr additive="base">
                                        <p:cTn id="14" dur="500" fill="hold"/>
                                        <p:tgtEl>
                                          <p:spTgt spid="1536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grpId="0" nodeType="clickEffect">
                                  <p:stCondLst>
                                    <p:cond delay="0"/>
                                  </p:stCondLst>
                                  <p:childTnLst>
                                    <p:set>
                                      <p:cBhvr>
                                        <p:cTn id="18" dur="1" fill="hold">
                                          <p:stCondLst>
                                            <p:cond delay="0"/>
                                          </p:stCondLst>
                                        </p:cTn>
                                        <p:tgtEl>
                                          <p:spTgt spid="15371"/>
                                        </p:tgtEl>
                                        <p:attrNameLst>
                                          <p:attrName>style.visibility</p:attrName>
                                        </p:attrNameLst>
                                      </p:cBhvr>
                                      <p:to>
                                        <p:strVal val="visible"/>
                                      </p:to>
                                    </p:set>
                                    <p:animEffect transition="in" filter="strips(downRight)">
                                      <p:cBhvr>
                                        <p:cTn id="19" dur="500"/>
                                        <p:tgtEl>
                                          <p:spTgt spid="15371"/>
                                        </p:tgtEl>
                                      </p:cBhvr>
                                    </p:animEffect>
                                  </p:childTnLst>
                                </p:cTn>
                              </p:par>
                              <p:par>
                                <p:cTn id="20" presetID="18" presetClass="entr" presetSubtype="6" fill="hold" grpId="0" nodeType="withEffect">
                                  <p:stCondLst>
                                    <p:cond delay="0"/>
                                  </p:stCondLst>
                                  <p:childTnLst>
                                    <p:set>
                                      <p:cBhvr>
                                        <p:cTn id="21" dur="1" fill="hold">
                                          <p:stCondLst>
                                            <p:cond delay="0"/>
                                          </p:stCondLst>
                                        </p:cTn>
                                        <p:tgtEl>
                                          <p:spTgt spid="15367"/>
                                        </p:tgtEl>
                                        <p:attrNameLst>
                                          <p:attrName>style.visibility</p:attrName>
                                        </p:attrNameLst>
                                      </p:cBhvr>
                                      <p:to>
                                        <p:strVal val="visible"/>
                                      </p:to>
                                    </p:set>
                                    <p:animEffect transition="in" filter="strips(downRight)">
                                      <p:cBhvr>
                                        <p:cTn id="22" dur="500"/>
                                        <p:tgtEl>
                                          <p:spTgt spid="1536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5368"/>
                                        </p:tgtEl>
                                        <p:attrNameLst>
                                          <p:attrName>style.visibility</p:attrName>
                                        </p:attrNameLst>
                                      </p:cBhvr>
                                      <p:to>
                                        <p:strVal val="visible"/>
                                      </p:to>
                                    </p:set>
                                    <p:animEffect transition="in" filter="strips(downLeft)">
                                      <p:cBhvr>
                                        <p:cTn id="27" dur="500"/>
                                        <p:tgtEl>
                                          <p:spTgt spid="15368"/>
                                        </p:tgtEl>
                                      </p:cBhvr>
                                    </p:animEffect>
                                  </p:childTnLst>
                                </p:cTn>
                              </p:par>
                              <p:par>
                                <p:cTn id="28" presetID="18" presetClass="entr" presetSubtype="12" fill="hold" grpId="0" nodeType="withEffect">
                                  <p:stCondLst>
                                    <p:cond delay="0"/>
                                  </p:stCondLst>
                                  <p:childTnLst>
                                    <p:set>
                                      <p:cBhvr>
                                        <p:cTn id="29" dur="1" fill="hold">
                                          <p:stCondLst>
                                            <p:cond delay="0"/>
                                          </p:stCondLst>
                                        </p:cTn>
                                        <p:tgtEl>
                                          <p:spTgt spid="15372"/>
                                        </p:tgtEl>
                                        <p:attrNameLst>
                                          <p:attrName>style.visibility</p:attrName>
                                        </p:attrNameLst>
                                      </p:cBhvr>
                                      <p:to>
                                        <p:strVal val="visible"/>
                                      </p:to>
                                    </p:set>
                                    <p:animEffect transition="in" filter="strips(downLeft)">
                                      <p:cBhvr>
                                        <p:cTn id="30" dur="500"/>
                                        <p:tgtEl>
                                          <p:spTgt spid="15372"/>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5369"/>
                                        </p:tgtEl>
                                        <p:attrNameLst>
                                          <p:attrName>style.visibility</p:attrName>
                                        </p:attrNameLst>
                                      </p:cBhvr>
                                      <p:to>
                                        <p:strVal val="visible"/>
                                      </p:to>
                                    </p:set>
                                    <p:animEffect transition="in" filter="strips(downRight)">
                                      <p:cBhvr>
                                        <p:cTn id="35" dur="500"/>
                                        <p:tgtEl>
                                          <p:spTgt spid="15369"/>
                                        </p:tgtEl>
                                      </p:cBhvr>
                                    </p:animEffect>
                                  </p:childTnLst>
                                </p:cTn>
                              </p:par>
                              <p:par>
                                <p:cTn id="36" presetID="18" presetClass="entr" presetSubtype="6" fill="hold" grpId="0" nodeType="withEffect">
                                  <p:stCondLst>
                                    <p:cond delay="0"/>
                                  </p:stCondLst>
                                  <p:childTnLst>
                                    <p:set>
                                      <p:cBhvr>
                                        <p:cTn id="37" dur="1" fill="hold">
                                          <p:stCondLst>
                                            <p:cond delay="0"/>
                                          </p:stCondLst>
                                        </p:cTn>
                                        <p:tgtEl>
                                          <p:spTgt spid="15373"/>
                                        </p:tgtEl>
                                        <p:attrNameLst>
                                          <p:attrName>style.visibility</p:attrName>
                                        </p:attrNameLst>
                                      </p:cBhvr>
                                      <p:to>
                                        <p:strVal val="visible"/>
                                      </p:to>
                                    </p:set>
                                    <p:animEffect transition="in" filter="strips(downRight)">
                                      <p:cBhvr>
                                        <p:cTn id="38" dur="500"/>
                                        <p:tgtEl>
                                          <p:spTgt spid="1537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5366"/>
                                        </p:tgtEl>
                                        <p:attrNameLst>
                                          <p:attrName>style.visibility</p:attrName>
                                        </p:attrNameLst>
                                      </p:cBhvr>
                                      <p:to>
                                        <p:strVal val="visible"/>
                                      </p:to>
                                    </p:set>
                                    <p:anim calcmode="lin" valueType="num">
                                      <p:cBhvr additive="base">
                                        <p:cTn id="43" dur="500" fill="hold"/>
                                        <p:tgtEl>
                                          <p:spTgt spid="15366"/>
                                        </p:tgtEl>
                                        <p:attrNameLst>
                                          <p:attrName>ppt_x</p:attrName>
                                        </p:attrNameLst>
                                      </p:cBhvr>
                                      <p:tavLst>
                                        <p:tav tm="0">
                                          <p:val>
                                            <p:strVal val="1+#ppt_w/2"/>
                                          </p:val>
                                        </p:tav>
                                        <p:tav tm="100000">
                                          <p:val>
                                            <p:strVal val="#ppt_x"/>
                                          </p:val>
                                        </p:tav>
                                      </p:tavLst>
                                    </p:anim>
                                    <p:anim calcmode="lin" valueType="num">
                                      <p:cBhvr additive="base">
                                        <p:cTn id="44" dur="500" fill="hold"/>
                                        <p:tgtEl>
                                          <p:spTgt spid="1536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15370"/>
                                        </p:tgtEl>
                                        <p:attrNameLst>
                                          <p:attrName>style.visibility</p:attrName>
                                        </p:attrNameLst>
                                      </p:cBhvr>
                                      <p:to>
                                        <p:strVal val="visible"/>
                                      </p:to>
                                    </p:set>
                                    <p:animEffect transition="in" filter="strips(downLeft)">
                                      <p:cBhvr>
                                        <p:cTn id="49" dur="500"/>
                                        <p:tgtEl>
                                          <p:spTgt spid="15370"/>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15374"/>
                                        </p:tgtEl>
                                        <p:attrNameLst>
                                          <p:attrName>style.visibility</p:attrName>
                                        </p:attrNameLst>
                                      </p:cBhvr>
                                      <p:to>
                                        <p:strVal val="visible"/>
                                      </p:to>
                                    </p:set>
                                    <p:animEffect transition="in" filter="strips(downLeft)">
                                      <p:cBhvr>
                                        <p:cTn id="52" dur="500"/>
                                        <p:tgtEl>
                                          <p:spTgt spid="15374"/>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391"/>
                                        </p:tgtEl>
                                        <p:attrNameLst>
                                          <p:attrName>style.visibility</p:attrName>
                                        </p:attrNameLst>
                                      </p:cBhvr>
                                      <p:to>
                                        <p:strVal val="visible"/>
                                      </p:to>
                                    </p:set>
                                    <p:anim calcmode="lin" valueType="num">
                                      <p:cBhvr additive="base">
                                        <p:cTn id="57" dur="500" fill="hold"/>
                                        <p:tgtEl>
                                          <p:spTgt spid="15391"/>
                                        </p:tgtEl>
                                        <p:attrNameLst>
                                          <p:attrName>ppt_x</p:attrName>
                                        </p:attrNameLst>
                                      </p:cBhvr>
                                      <p:tavLst>
                                        <p:tav tm="0">
                                          <p:val>
                                            <p:strVal val="#ppt_x"/>
                                          </p:val>
                                        </p:tav>
                                        <p:tav tm="100000">
                                          <p:val>
                                            <p:strVal val="#ppt_x"/>
                                          </p:val>
                                        </p:tav>
                                      </p:tavLst>
                                    </p:anim>
                                    <p:anim calcmode="lin" valueType="num">
                                      <p:cBhvr additive="base">
                                        <p:cTn id="58" dur="500" fill="hold"/>
                                        <p:tgtEl>
                                          <p:spTgt spid="1539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8" presetClass="entr" presetSubtype="12" fill="hold" nodeType="clickEffect">
                                  <p:stCondLst>
                                    <p:cond delay="0"/>
                                  </p:stCondLst>
                                  <p:childTnLst>
                                    <p:set>
                                      <p:cBhvr>
                                        <p:cTn id="62" dur="1" fill="hold">
                                          <p:stCondLst>
                                            <p:cond delay="0"/>
                                          </p:stCondLst>
                                        </p:cTn>
                                        <p:tgtEl>
                                          <p:spTgt spid="15389"/>
                                        </p:tgtEl>
                                        <p:attrNameLst>
                                          <p:attrName>style.visibility</p:attrName>
                                        </p:attrNameLst>
                                      </p:cBhvr>
                                      <p:to>
                                        <p:strVal val="visible"/>
                                      </p:to>
                                    </p:set>
                                    <p:animEffect transition="in" filter="strips(downLeft)">
                                      <p:cBhvr>
                                        <p:cTn id="63" dur="500"/>
                                        <p:tgtEl>
                                          <p:spTgt spid="15389"/>
                                        </p:tgtEl>
                                      </p:cBhvr>
                                    </p:animEffect>
                                  </p:childTnLst>
                                </p:cTn>
                              </p:par>
                              <p:par>
                                <p:cTn id="64" presetID="18" presetClass="entr" presetSubtype="12" fill="hold" grpId="0" nodeType="withEffect">
                                  <p:stCondLst>
                                    <p:cond delay="0"/>
                                  </p:stCondLst>
                                  <p:childTnLst>
                                    <p:set>
                                      <p:cBhvr>
                                        <p:cTn id="65" dur="1" fill="hold">
                                          <p:stCondLst>
                                            <p:cond delay="0"/>
                                          </p:stCondLst>
                                        </p:cTn>
                                        <p:tgtEl>
                                          <p:spTgt spid="15387"/>
                                        </p:tgtEl>
                                        <p:attrNameLst>
                                          <p:attrName>style.visibility</p:attrName>
                                        </p:attrNameLst>
                                      </p:cBhvr>
                                      <p:to>
                                        <p:strVal val="visible"/>
                                      </p:to>
                                    </p:set>
                                    <p:animEffect transition="in" filter="strips(downLeft)">
                                      <p:cBhvr>
                                        <p:cTn id="66" dur="500"/>
                                        <p:tgtEl>
                                          <p:spTgt spid="15387"/>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nodeType="clickEffect">
                                  <p:stCondLst>
                                    <p:cond delay="0"/>
                                  </p:stCondLst>
                                  <p:childTnLst>
                                    <p:set>
                                      <p:cBhvr>
                                        <p:cTn id="70" dur="1" fill="hold">
                                          <p:stCondLst>
                                            <p:cond delay="0"/>
                                          </p:stCondLst>
                                        </p:cTn>
                                        <p:tgtEl>
                                          <p:spTgt spid="15390"/>
                                        </p:tgtEl>
                                        <p:attrNameLst>
                                          <p:attrName>style.visibility</p:attrName>
                                        </p:attrNameLst>
                                      </p:cBhvr>
                                      <p:to>
                                        <p:strVal val="visible"/>
                                      </p:to>
                                    </p:set>
                                    <p:animEffect transition="in" filter="strips(downRight)">
                                      <p:cBhvr>
                                        <p:cTn id="71" dur="500"/>
                                        <p:tgtEl>
                                          <p:spTgt spid="15390"/>
                                        </p:tgtEl>
                                      </p:cBhvr>
                                    </p:animEffect>
                                  </p:childTnLst>
                                </p:cTn>
                              </p:par>
                              <p:par>
                                <p:cTn id="72" presetID="18" presetClass="entr" presetSubtype="6" fill="hold" grpId="0" nodeType="withEffect">
                                  <p:stCondLst>
                                    <p:cond delay="0"/>
                                  </p:stCondLst>
                                  <p:childTnLst>
                                    <p:set>
                                      <p:cBhvr>
                                        <p:cTn id="73" dur="1" fill="hold">
                                          <p:stCondLst>
                                            <p:cond delay="0"/>
                                          </p:stCondLst>
                                        </p:cTn>
                                        <p:tgtEl>
                                          <p:spTgt spid="15388"/>
                                        </p:tgtEl>
                                        <p:attrNameLst>
                                          <p:attrName>style.visibility</p:attrName>
                                        </p:attrNameLst>
                                      </p:cBhvr>
                                      <p:to>
                                        <p:strVal val="visible"/>
                                      </p:to>
                                    </p:set>
                                    <p:animEffect transition="in" filter="strips(downRight)">
                                      <p:cBhvr>
                                        <p:cTn id="74" dur="500"/>
                                        <p:tgtEl>
                                          <p:spTgt spid="15388"/>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15377"/>
                                        </p:tgtEl>
                                        <p:attrNameLst>
                                          <p:attrName>style.visibility</p:attrName>
                                        </p:attrNameLst>
                                      </p:cBhvr>
                                      <p:to>
                                        <p:strVal val="visible"/>
                                      </p:to>
                                    </p:set>
                                    <p:animEffect transition="in" filter="strips(downRight)">
                                      <p:cBhvr>
                                        <p:cTn id="79" dur="500"/>
                                        <p:tgtEl>
                                          <p:spTgt spid="15377"/>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6" fill="hold" grpId="0" nodeType="clickEffect">
                                  <p:stCondLst>
                                    <p:cond delay="0"/>
                                  </p:stCondLst>
                                  <p:childTnLst>
                                    <p:set>
                                      <p:cBhvr>
                                        <p:cTn id="83" dur="1" fill="hold">
                                          <p:stCondLst>
                                            <p:cond delay="0"/>
                                          </p:stCondLst>
                                        </p:cTn>
                                        <p:tgtEl>
                                          <p:spTgt spid="15379"/>
                                        </p:tgtEl>
                                        <p:attrNameLst>
                                          <p:attrName>style.visibility</p:attrName>
                                        </p:attrNameLst>
                                      </p:cBhvr>
                                      <p:to>
                                        <p:strVal val="visible"/>
                                      </p:to>
                                    </p:set>
                                    <p:animEffect transition="in" filter="strips(downRight)">
                                      <p:cBhvr>
                                        <p:cTn id="84" dur="500"/>
                                        <p:tgtEl>
                                          <p:spTgt spid="15379"/>
                                        </p:tgtEl>
                                      </p:cBhvr>
                                    </p:animEffect>
                                  </p:childTnLst>
                                </p:cTn>
                              </p:par>
                              <p:par>
                                <p:cTn id="85" presetID="18" presetClass="entr" presetSubtype="6" fill="hold" grpId="0" nodeType="withEffect">
                                  <p:stCondLst>
                                    <p:cond delay="0"/>
                                  </p:stCondLst>
                                  <p:childTnLst>
                                    <p:set>
                                      <p:cBhvr>
                                        <p:cTn id="86" dur="1" fill="hold">
                                          <p:stCondLst>
                                            <p:cond delay="0"/>
                                          </p:stCondLst>
                                        </p:cTn>
                                        <p:tgtEl>
                                          <p:spTgt spid="15381"/>
                                        </p:tgtEl>
                                        <p:attrNameLst>
                                          <p:attrName>style.visibility</p:attrName>
                                        </p:attrNameLst>
                                      </p:cBhvr>
                                      <p:to>
                                        <p:strVal val="visible"/>
                                      </p:to>
                                    </p:set>
                                    <p:animEffect transition="in" filter="strips(downRight)">
                                      <p:cBhvr>
                                        <p:cTn id="87" dur="500"/>
                                        <p:tgtEl>
                                          <p:spTgt spid="15381"/>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15380"/>
                                        </p:tgtEl>
                                        <p:attrNameLst>
                                          <p:attrName>style.visibility</p:attrName>
                                        </p:attrNameLst>
                                      </p:cBhvr>
                                      <p:to>
                                        <p:strVal val="visible"/>
                                      </p:to>
                                    </p:set>
                                    <p:animEffect transition="in" filter="strips(downLeft)">
                                      <p:cBhvr>
                                        <p:cTn id="92" dur="500"/>
                                        <p:tgtEl>
                                          <p:spTgt spid="15380"/>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15382"/>
                                        </p:tgtEl>
                                        <p:attrNameLst>
                                          <p:attrName>style.visibility</p:attrName>
                                        </p:attrNameLst>
                                      </p:cBhvr>
                                      <p:to>
                                        <p:strVal val="visible"/>
                                      </p:to>
                                    </p:set>
                                    <p:animEffect transition="in" filter="strips(downLeft)">
                                      <p:cBhvr>
                                        <p:cTn id="95" dur="500"/>
                                        <p:tgtEl>
                                          <p:spTgt spid="15382"/>
                                        </p:tgtEl>
                                      </p:cBhvr>
                                    </p:animEffect>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grpId="0" nodeType="clickEffect">
                                  <p:stCondLst>
                                    <p:cond delay="0"/>
                                  </p:stCondLst>
                                  <p:childTnLst>
                                    <p:set>
                                      <p:cBhvr>
                                        <p:cTn id="99" dur="1" fill="hold">
                                          <p:stCondLst>
                                            <p:cond delay="0"/>
                                          </p:stCondLst>
                                        </p:cTn>
                                        <p:tgtEl>
                                          <p:spTgt spid="15383"/>
                                        </p:tgtEl>
                                        <p:attrNameLst>
                                          <p:attrName>style.visibility</p:attrName>
                                        </p:attrNameLst>
                                      </p:cBhvr>
                                      <p:to>
                                        <p:strVal val="visible"/>
                                      </p:to>
                                    </p:set>
                                    <p:animEffect transition="in" filter="strips(downRight)">
                                      <p:cBhvr>
                                        <p:cTn id="100" dur="500"/>
                                        <p:tgtEl>
                                          <p:spTgt spid="15383"/>
                                        </p:tgtEl>
                                      </p:cBhvr>
                                    </p:animEffect>
                                  </p:childTnLst>
                                </p:cTn>
                              </p:par>
                              <p:par>
                                <p:cTn id="101" presetID="18" presetClass="entr" presetSubtype="6" fill="hold" grpId="0" nodeType="withEffect">
                                  <p:stCondLst>
                                    <p:cond delay="0"/>
                                  </p:stCondLst>
                                  <p:childTnLst>
                                    <p:set>
                                      <p:cBhvr>
                                        <p:cTn id="102" dur="1" fill="hold">
                                          <p:stCondLst>
                                            <p:cond delay="0"/>
                                          </p:stCondLst>
                                        </p:cTn>
                                        <p:tgtEl>
                                          <p:spTgt spid="15385"/>
                                        </p:tgtEl>
                                        <p:attrNameLst>
                                          <p:attrName>style.visibility</p:attrName>
                                        </p:attrNameLst>
                                      </p:cBhvr>
                                      <p:to>
                                        <p:strVal val="visible"/>
                                      </p:to>
                                    </p:set>
                                    <p:animEffect transition="in" filter="strips(downRight)">
                                      <p:cBhvr>
                                        <p:cTn id="103" dur="500"/>
                                        <p:tgtEl>
                                          <p:spTgt spid="15385"/>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6" fill="hold" grpId="0" nodeType="clickEffect">
                                  <p:stCondLst>
                                    <p:cond delay="0"/>
                                  </p:stCondLst>
                                  <p:childTnLst>
                                    <p:set>
                                      <p:cBhvr>
                                        <p:cTn id="107" dur="1" fill="hold">
                                          <p:stCondLst>
                                            <p:cond delay="0"/>
                                          </p:stCondLst>
                                        </p:cTn>
                                        <p:tgtEl>
                                          <p:spTgt spid="15378"/>
                                        </p:tgtEl>
                                        <p:attrNameLst>
                                          <p:attrName>style.visibility</p:attrName>
                                        </p:attrNameLst>
                                      </p:cBhvr>
                                      <p:to>
                                        <p:strVal val="visible"/>
                                      </p:to>
                                    </p:set>
                                    <p:animEffect transition="in" filter="strips(downRight)">
                                      <p:cBhvr>
                                        <p:cTn id="108" dur="500"/>
                                        <p:tgtEl>
                                          <p:spTgt spid="15378"/>
                                        </p:tgtEl>
                                      </p:cBhvr>
                                    </p:animEffect>
                                  </p:childTnLst>
                                </p:cTn>
                              </p:par>
                            </p:childTnLst>
                          </p:cTn>
                        </p:par>
                      </p:childTnLst>
                    </p:cTn>
                  </p:par>
                  <p:par>
                    <p:cTn id="109" fill="hold">
                      <p:stCondLst>
                        <p:cond delay="indefinite"/>
                      </p:stCondLst>
                      <p:childTnLst>
                        <p:par>
                          <p:cTn id="110" fill="hold">
                            <p:stCondLst>
                              <p:cond delay="0"/>
                            </p:stCondLst>
                            <p:childTnLst>
                              <p:par>
                                <p:cTn id="111" presetID="18" presetClass="entr" presetSubtype="12" fill="hold" grpId="0" nodeType="clickEffect">
                                  <p:stCondLst>
                                    <p:cond delay="0"/>
                                  </p:stCondLst>
                                  <p:childTnLst>
                                    <p:set>
                                      <p:cBhvr>
                                        <p:cTn id="112" dur="1" fill="hold">
                                          <p:stCondLst>
                                            <p:cond delay="0"/>
                                          </p:stCondLst>
                                        </p:cTn>
                                        <p:tgtEl>
                                          <p:spTgt spid="15384"/>
                                        </p:tgtEl>
                                        <p:attrNameLst>
                                          <p:attrName>style.visibility</p:attrName>
                                        </p:attrNameLst>
                                      </p:cBhvr>
                                      <p:to>
                                        <p:strVal val="visible"/>
                                      </p:to>
                                    </p:set>
                                    <p:animEffect transition="in" filter="strips(downLeft)">
                                      <p:cBhvr>
                                        <p:cTn id="113" dur="500"/>
                                        <p:tgtEl>
                                          <p:spTgt spid="15384"/>
                                        </p:tgtEl>
                                      </p:cBhvr>
                                    </p:animEffect>
                                  </p:childTnLst>
                                </p:cTn>
                              </p:par>
                              <p:par>
                                <p:cTn id="114" presetID="18" presetClass="entr" presetSubtype="12" fill="hold" grpId="0" nodeType="withEffect">
                                  <p:stCondLst>
                                    <p:cond delay="0"/>
                                  </p:stCondLst>
                                  <p:childTnLst>
                                    <p:set>
                                      <p:cBhvr>
                                        <p:cTn id="115" dur="1" fill="hold">
                                          <p:stCondLst>
                                            <p:cond delay="0"/>
                                          </p:stCondLst>
                                        </p:cTn>
                                        <p:tgtEl>
                                          <p:spTgt spid="15386"/>
                                        </p:tgtEl>
                                        <p:attrNameLst>
                                          <p:attrName>style.visibility</p:attrName>
                                        </p:attrNameLst>
                                      </p:cBhvr>
                                      <p:to>
                                        <p:strVal val="visible"/>
                                      </p:to>
                                    </p:set>
                                    <p:animEffect transition="in" filter="strips(downLeft)">
                                      <p:cBhvr>
                                        <p:cTn id="116" dur="500"/>
                                        <p:tgtEl>
                                          <p:spTgt spid="15386"/>
                                        </p:tgtEl>
                                      </p:cBhvr>
                                    </p:animEffect>
                                  </p:childTnLst>
                                </p:cTn>
                              </p:par>
                            </p:childTnLst>
                          </p:cTn>
                        </p:par>
                      </p:childTnLst>
                    </p:cTn>
                  </p:par>
                  <p:par>
                    <p:cTn id="117" fill="hold">
                      <p:stCondLst>
                        <p:cond delay="indefinite"/>
                      </p:stCondLst>
                      <p:childTnLst>
                        <p:par>
                          <p:cTn id="118" fill="hold">
                            <p:stCondLst>
                              <p:cond delay="0"/>
                            </p:stCondLst>
                            <p:childTnLst>
                              <p:par>
                                <p:cTn id="119" presetID="18" presetClass="entr" presetSubtype="12" fill="hold" grpId="0" nodeType="clickEffect">
                                  <p:stCondLst>
                                    <p:cond delay="0"/>
                                  </p:stCondLst>
                                  <p:childTnLst>
                                    <p:set>
                                      <p:cBhvr>
                                        <p:cTn id="120" dur="1" fill="hold">
                                          <p:stCondLst>
                                            <p:cond delay="0"/>
                                          </p:stCondLst>
                                        </p:cTn>
                                        <p:tgtEl>
                                          <p:spTgt spid="15376"/>
                                        </p:tgtEl>
                                        <p:attrNameLst>
                                          <p:attrName>style.visibility</p:attrName>
                                        </p:attrNameLst>
                                      </p:cBhvr>
                                      <p:to>
                                        <p:strVal val="visible"/>
                                      </p:to>
                                    </p:set>
                                    <p:animEffect transition="in" filter="strips(downLeft)">
                                      <p:cBhvr>
                                        <p:cTn id="121" dur="500"/>
                                        <p:tgtEl>
                                          <p:spTgt spid="15376"/>
                                        </p:tgtEl>
                                      </p:cBhvr>
                                    </p:animEffect>
                                  </p:childTnLst>
                                </p:cTn>
                              </p:par>
                              <p:par>
                                <p:cTn id="122" presetID="18" presetClass="entr" presetSubtype="12" fill="hold" grpId="0" nodeType="withEffect">
                                  <p:stCondLst>
                                    <p:cond delay="0"/>
                                  </p:stCondLst>
                                  <p:childTnLst>
                                    <p:set>
                                      <p:cBhvr>
                                        <p:cTn id="123" dur="1" fill="hold">
                                          <p:stCondLst>
                                            <p:cond delay="0"/>
                                          </p:stCondLst>
                                        </p:cTn>
                                        <p:tgtEl>
                                          <p:spTgt spid="15375"/>
                                        </p:tgtEl>
                                        <p:attrNameLst>
                                          <p:attrName>style.visibility</p:attrName>
                                        </p:attrNameLst>
                                      </p:cBhvr>
                                      <p:to>
                                        <p:strVal val="visible"/>
                                      </p:to>
                                    </p:set>
                                    <p:animEffect transition="in" filter="strips(downLeft)">
                                      <p:cBhvr>
                                        <p:cTn id="124" dur="500"/>
                                        <p:tgtEl>
                                          <p:spTgt spid="15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nimBg="1"/>
      <p:bldP spid="15365" grpId="0" animBg="1"/>
      <p:bldP spid="15366" grpId="0" animBg="1"/>
      <p:bldP spid="15367" grpId="0" animBg="1"/>
      <p:bldP spid="15368" grpId="0" animBg="1"/>
      <p:bldP spid="15369" grpId="0" animBg="1"/>
      <p:bldP spid="15370" grpId="0" animBg="1"/>
      <p:bldP spid="15371" grpId="0"/>
      <p:bldP spid="15372" grpId="0"/>
      <p:bldP spid="15373" grpId="0"/>
      <p:bldP spid="15374" grpId="0"/>
      <p:bldP spid="15375" grpId="0" animBg="1"/>
      <p:bldP spid="15376" grpId="0"/>
      <p:bldP spid="15377" grpId="0" animBg="1"/>
      <p:bldP spid="15378" grpId="0" animBg="1"/>
      <p:bldP spid="15379" grpId="0" animBg="1"/>
      <p:bldP spid="15380" grpId="0" animBg="1"/>
      <p:bldP spid="15381" grpId="0"/>
      <p:bldP spid="15382" grpId="0"/>
      <p:bldP spid="15383" grpId="0" animBg="1"/>
      <p:bldP spid="15384" grpId="0" animBg="1"/>
      <p:bldP spid="15385" grpId="0"/>
      <p:bldP spid="15386" grpId="0"/>
      <p:bldP spid="15387" grpId="0" animBg="1"/>
      <p:bldP spid="15388" grpId="0" animBg="1"/>
      <p:bldP spid="1539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71019BD-B3C4-4750-8E81-FA636E18B1C0}" type="datetime1">
              <a:rPr lang="zh-CN" altLang="en-US"/>
            </a:fld>
            <a:endParaRPr lang="en-US" altLang="zh-CN"/>
          </a:p>
        </p:txBody>
      </p:sp>
      <p:sp>
        <p:nvSpPr>
          <p:cNvPr id="5" name="灯片编号占位符 4"/>
          <p:cNvSpPr>
            <a:spLocks noGrp="1"/>
          </p:cNvSpPr>
          <p:nvPr>
            <p:ph type="sldNum" sz="quarter" idx="11"/>
          </p:nvPr>
        </p:nvSpPr>
        <p:spPr/>
        <p:txBody>
          <a:bodyPr/>
          <a:lstStyle/>
          <a:p>
            <a:fld id="{D8188032-5446-462E-A71A-0451894A7E14}" type="slidenum">
              <a:rPr lang="en-US" altLang="zh-CN"/>
            </a:fld>
            <a:endParaRPr lang="en-US" altLang="zh-CN"/>
          </a:p>
        </p:txBody>
      </p:sp>
      <p:sp>
        <p:nvSpPr>
          <p:cNvPr id="8192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81923" name="Rectangle 3"/>
          <p:cNvSpPr>
            <a:spLocks noGrp="1" noChangeArrowheads="1"/>
          </p:cNvSpPr>
          <p:nvPr>
            <p:ph type="body" idx="1"/>
          </p:nvPr>
        </p:nvSpPr>
        <p:spPr>
          <a:xfrm>
            <a:off x="468313" y="1052513"/>
            <a:ext cx="8229600" cy="5348287"/>
          </a:xfrm>
        </p:spPr>
        <p:txBody>
          <a:bodyPr/>
          <a:lstStyle/>
          <a:p>
            <a:r>
              <a:rPr lang="en-US" altLang="zh-CN" dirty="0">
                <a:solidFill>
                  <a:srgbClr val="0000FF"/>
                </a:solidFill>
              </a:rPr>
              <a:t>【</a:t>
            </a:r>
            <a:r>
              <a:rPr lang="zh-CN" altLang="en-US" dirty="0">
                <a:solidFill>
                  <a:srgbClr val="0000FF"/>
                </a:solidFill>
              </a:rPr>
              <a:t>例</a:t>
            </a:r>
            <a:r>
              <a:rPr lang="en-US" altLang="zh-CN" dirty="0">
                <a:solidFill>
                  <a:srgbClr val="0000FF"/>
                </a:solidFill>
              </a:rPr>
              <a:t>1</a:t>
            </a:r>
            <a:r>
              <a:rPr lang="zh-CN" altLang="en-US" dirty="0">
                <a:solidFill>
                  <a:srgbClr val="0000FF"/>
                </a:solidFill>
              </a:rPr>
              <a:t>、学生注册课程系统</a:t>
            </a:r>
            <a:r>
              <a:rPr lang="en-US" altLang="zh-CN" dirty="0">
                <a:solidFill>
                  <a:srgbClr val="0000FF"/>
                </a:solidFill>
              </a:rPr>
              <a:t>】</a:t>
            </a:r>
            <a:endParaRPr lang="en-US" altLang="zh-CN" dirty="0">
              <a:solidFill>
                <a:srgbClr val="0000FF"/>
              </a:solidFill>
            </a:endParaRPr>
          </a:p>
          <a:p>
            <a:pPr lvl="1"/>
            <a:r>
              <a:rPr lang="en-US" altLang="zh-CN" dirty="0"/>
              <a:t>(5)</a:t>
            </a:r>
            <a:r>
              <a:rPr lang="zh-CN" altLang="en-US" dirty="0"/>
              <a:t>开学两周后注册管理员负责关闭课程注册，低于</a:t>
            </a:r>
            <a:r>
              <a:rPr lang="en-US" altLang="zh-CN" dirty="0"/>
              <a:t>30</a:t>
            </a:r>
            <a:r>
              <a:rPr lang="zh-CN" altLang="en-US" dirty="0"/>
              <a:t>人选课的课程将被</a:t>
            </a:r>
            <a:r>
              <a:rPr lang="zh-CN" altLang="en-US" dirty="0" smtClean="0"/>
              <a:t>取消。一旦</a:t>
            </a:r>
            <a:r>
              <a:rPr lang="zh-CN" altLang="en-US" dirty="0"/>
              <a:t>学生的注册过程完毕，注册系统将有关信息提交收费系统以便学生付费。如果在实际注册过程中名额已满或课程被取消，系统将通知学生在提交课程表之前予以更改。</a:t>
            </a:r>
            <a:endParaRPr lang="zh-CN" altLang="en-US" dirty="0"/>
          </a:p>
          <a:p>
            <a:pPr lvl="1"/>
            <a:r>
              <a:rPr lang="en-US" altLang="zh-CN" dirty="0"/>
              <a:t>(6)</a:t>
            </a:r>
            <a:r>
              <a:rPr lang="zh-CN" altLang="en-US" dirty="0"/>
              <a:t>在学期结束时，学生可以查看电子成绩单。由于学成绩属于敏感信息，系统必须提供必要的安全措施以防非法存取。</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1923">
                                            <p:txEl>
                                              <p:pRg st="1" end="1"/>
                                            </p:txEl>
                                          </p:spTgt>
                                        </p:tgtEl>
                                        <p:attrNameLst>
                                          <p:attrName>style.visibility</p:attrName>
                                        </p:attrNameLst>
                                      </p:cBhvr>
                                      <p:to>
                                        <p:strVal val="visible"/>
                                      </p:to>
                                    </p:set>
                                    <p:animEffect transition="in" filter="strips(downRight)">
                                      <p:cBhvr>
                                        <p:cTn id="7" dur="500"/>
                                        <p:tgtEl>
                                          <p:spTgt spid="819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1923">
                                            <p:txEl>
                                              <p:pRg st="2" end="2"/>
                                            </p:txEl>
                                          </p:spTgt>
                                        </p:tgtEl>
                                        <p:attrNameLst>
                                          <p:attrName>style.visibility</p:attrName>
                                        </p:attrNameLst>
                                      </p:cBhvr>
                                      <p:to>
                                        <p:strVal val="visible"/>
                                      </p:to>
                                    </p:set>
                                    <p:animEffect transition="in" filter="strips(downRight)">
                                      <p:cBhvr>
                                        <p:cTn id="12" dur="500"/>
                                        <p:tgtEl>
                                          <p:spTgt spid="819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6F04522-C02E-4FE3-8E21-CDDD5006C67D}" type="datetime1">
              <a:rPr lang="zh-CN" altLang="en-US"/>
            </a:fld>
            <a:endParaRPr lang="en-US" altLang="zh-CN"/>
          </a:p>
        </p:txBody>
      </p:sp>
      <p:sp>
        <p:nvSpPr>
          <p:cNvPr id="5" name="灯片编号占位符 4"/>
          <p:cNvSpPr>
            <a:spLocks noGrp="1"/>
          </p:cNvSpPr>
          <p:nvPr>
            <p:ph type="sldNum" sz="quarter" idx="11"/>
          </p:nvPr>
        </p:nvSpPr>
        <p:spPr/>
        <p:txBody>
          <a:bodyPr/>
          <a:lstStyle/>
          <a:p>
            <a:fld id="{4FAFE7CF-B2A8-4FC8-A183-2E3C90154E3F}" type="slidenum">
              <a:rPr lang="en-US" altLang="zh-CN"/>
            </a:fld>
            <a:endParaRPr lang="en-US" altLang="zh-CN"/>
          </a:p>
        </p:txBody>
      </p:sp>
      <p:sp>
        <p:nvSpPr>
          <p:cNvPr id="80898"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80899"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1</a:t>
            </a:r>
            <a:r>
              <a:rPr lang="zh-CN" altLang="en-US" u="sng">
                <a:solidFill>
                  <a:srgbClr val="CC0000"/>
                </a:solidFill>
              </a:rPr>
              <a:t>：</a:t>
            </a:r>
            <a:r>
              <a:rPr lang="zh-CN" altLang="en-US"/>
              <a:t>找出拟建系统以外的</a:t>
            </a:r>
            <a:r>
              <a:rPr lang="en-US" altLang="zh-CN" u="sng">
                <a:solidFill>
                  <a:srgbClr val="CC0000"/>
                </a:solidFill>
              </a:rPr>
              <a:t>Actor</a:t>
            </a:r>
            <a:endParaRPr lang="en-US" altLang="zh-CN" u="sng">
              <a:solidFill>
                <a:srgbClr val="CC0000"/>
              </a:solidFill>
            </a:endParaRPr>
          </a:p>
          <a:p>
            <a:pPr lvl="2"/>
            <a:r>
              <a:rPr lang="en-US" altLang="zh-CN" u="sng">
                <a:solidFill>
                  <a:srgbClr val="CC0000"/>
                </a:solidFill>
              </a:rPr>
              <a:t>Actor</a:t>
            </a:r>
            <a:r>
              <a:rPr lang="zh-CN" altLang="en-US"/>
              <a:t>是</a:t>
            </a:r>
            <a:r>
              <a:rPr lang="zh-CN" altLang="en-US">
                <a:solidFill>
                  <a:srgbClr val="0000FF"/>
                </a:solidFill>
              </a:rPr>
              <a:t>与系统交互</a:t>
            </a:r>
            <a:r>
              <a:rPr lang="zh-CN" altLang="en-US"/>
              <a:t>的</a:t>
            </a:r>
            <a:r>
              <a:rPr lang="zh-CN" altLang="en-US">
                <a:solidFill>
                  <a:srgbClr val="FF0000"/>
                </a:solidFill>
              </a:rPr>
              <a:t>人</a:t>
            </a:r>
            <a:r>
              <a:rPr lang="zh-CN" altLang="en-US"/>
              <a:t>或其他</a:t>
            </a:r>
            <a:r>
              <a:rPr lang="zh-CN" altLang="en-US">
                <a:solidFill>
                  <a:srgbClr val="FF0000"/>
                </a:solidFill>
              </a:rPr>
              <a:t>软硬件系统</a:t>
            </a:r>
            <a:r>
              <a:rPr lang="zh-CN" altLang="en-US"/>
              <a:t>。</a:t>
            </a:r>
            <a:endParaRPr lang="zh-CN" altLang="en-US"/>
          </a:p>
          <a:p>
            <a:pPr lvl="3"/>
            <a:r>
              <a:rPr lang="zh-CN" altLang="en-US">
                <a:latin typeface="黑体" panose="02010609060101010101" charset="-122"/>
              </a:rPr>
              <a:t>①</a:t>
            </a:r>
            <a:r>
              <a:rPr lang="zh-CN" altLang="en-US"/>
              <a:t>向系统</a:t>
            </a:r>
            <a:r>
              <a:rPr lang="zh-CN" altLang="en-US">
                <a:solidFill>
                  <a:srgbClr val="FF0000"/>
                </a:solidFill>
              </a:rPr>
              <a:t>发送</a:t>
            </a:r>
            <a:r>
              <a:rPr lang="zh-CN" altLang="en-US"/>
              <a:t>消息；</a:t>
            </a:r>
            <a:endParaRPr lang="zh-CN" altLang="en-US"/>
          </a:p>
          <a:p>
            <a:pPr lvl="3"/>
            <a:r>
              <a:rPr lang="zh-CN" altLang="en-US">
                <a:latin typeface="黑体" panose="02010609060101010101" charset="-122"/>
              </a:rPr>
              <a:t>②</a:t>
            </a:r>
            <a:r>
              <a:rPr lang="zh-CN" altLang="en-US"/>
              <a:t>从系统中</a:t>
            </a:r>
            <a:r>
              <a:rPr lang="zh-CN" altLang="en-US">
                <a:solidFill>
                  <a:srgbClr val="FF0000"/>
                </a:solidFill>
              </a:rPr>
              <a:t>接收</a:t>
            </a:r>
            <a:r>
              <a:rPr lang="zh-CN" altLang="en-US"/>
              <a:t>消息；</a:t>
            </a:r>
            <a:endParaRPr lang="zh-CN" altLang="en-US"/>
          </a:p>
          <a:p>
            <a:pPr lvl="3"/>
            <a:r>
              <a:rPr lang="zh-CN" altLang="en-US">
                <a:latin typeface="黑体" panose="02010609060101010101" charset="-122"/>
              </a:rPr>
              <a:t>③</a:t>
            </a:r>
            <a:r>
              <a:rPr lang="zh-CN" altLang="en-US"/>
              <a:t>与系统</a:t>
            </a:r>
            <a:r>
              <a:rPr lang="zh-CN" altLang="en-US">
                <a:solidFill>
                  <a:srgbClr val="FF0000"/>
                </a:solidFill>
              </a:rPr>
              <a:t>交换</a:t>
            </a:r>
            <a:r>
              <a:rPr lang="zh-CN" altLang="en-US"/>
              <a:t>信息。</a:t>
            </a:r>
            <a:endParaRPr lang="zh-CN" altLang="en-US"/>
          </a:p>
          <a:p>
            <a:pPr lvl="2"/>
            <a:r>
              <a:rPr lang="zh-CN" altLang="en-US"/>
              <a:t>主导</a:t>
            </a:r>
            <a:r>
              <a:rPr lang="en-US" altLang="zh-CN" u="sng">
                <a:solidFill>
                  <a:srgbClr val="CC0000"/>
                </a:solidFill>
              </a:rPr>
              <a:t>Actor</a:t>
            </a:r>
            <a:r>
              <a:rPr lang="zh-CN" altLang="en-US"/>
              <a:t>初始化</a:t>
            </a:r>
            <a:r>
              <a:rPr lang="en-US" altLang="zh-CN" u="sng">
                <a:solidFill>
                  <a:srgbClr val="CC0000"/>
                </a:solidFill>
              </a:rPr>
              <a:t>Use Case</a:t>
            </a:r>
            <a:r>
              <a:rPr lang="en-US" altLang="zh-CN"/>
              <a:t>;</a:t>
            </a:r>
            <a:endParaRPr lang="en-US" altLang="zh-CN"/>
          </a:p>
          <a:p>
            <a:pPr lvl="2"/>
            <a:r>
              <a:rPr lang="zh-CN" altLang="en-US"/>
              <a:t>其他</a:t>
            </a:r>
            <a:r>
              <a:rPr lang="en-US" altLang="zh-CN" u="sng">
                <a:solidFill>
                  <a:srgbClr val="CC0000"/>
                </a:solidFill>
              </a:rPr>
              <a:t>Actor</a:t>
            </a:r>
            <a:r>
              <a:rPr lang="zh-CN" altLang="en-US"/>
              <a:t>仅参与</a:t>
            </a:r>
            <a:r>
              <a:rPr lang="en-US" altLang="zh-CN" u="sng">
                <a:solidFill>
                  <a:srgbClr val="CC0000"/>
                </a:solidFill>
              </a:rPr>
              <a:t>Use Case</a:t>
            </a:r>
            <a:r>
              <a:rPr lang="en-US" altLang="zh-CN"/>
              <a:t> </a:t>
            </a:r>
            <a:r>
              <a:rPr lang="zh-CN" altLang="en-US"/>
              <a:t>，在某个时刻与</a:t>
            </a:r>
            <a:r>
              <a:rPr lang="en-US" altLang="zh-CN" u="sng">
                <a:solidFill>
                  <a:srgbClr val="CC0000"/>
                </a:solidFill>
              </a:rPr>
              <a:t>Use Case</a:t>
            </a:r>
            <a:r>
              <a:rPr lang="zh-CN" altLang="en-US"/>
              <a:t>进行通信。</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0899">
                                            <p:txEl>
                                              <p:pRg st="1" end="1"/>
                                            </p:txEl>
                                          </p:spTgt>
                                        </p:tgtEl>
                                        <p:attrNameLst>
                                          <p:attrName>style.visibility</p:attrName>
                                        </p:attrNameLst>
                                      </p:cBhvr>
                                      <p:to>
                                        <p:strVal val="visible"/>
                                      </p:to>
                                    </p:set>
                                    <p:animEffect transition="in" filter="strips(downRight)">
                                      <p:cBhvr>
                                        <p:cTn id="7" dur="500"/>
                                        <p:tgtEl>
                                          <p:spTgt spid="808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0899">
                                            <p:txEl>
                                              <p:pRg st="2" end="2"/>
                                            </p:txEl>
                                          </p:spTgt>
                                        </p:tgtEl>
                                        <p:attrNameLst>
                                          <p:attrName>style.visibility</p:attrName>
                                        </p:attrNameLst>
                                      </p:cBhvr>
                                      <p:to>
                                        <p:strVal val="visible"/>
                                      </p:to>
                                    </p:set>
                                    <p:animEffect transition="in" filter="strips(downRight)">
                                      <p:cBhvr>
                                        <p:cTn id="12" dur="500"/>
                                        <p:tgtEl>
                                          <p:spTgt spid="808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0899">
                                            <p:txEl>
                                              <p:pRg st="3" end="3"/>
                                            </p:txEl>
                                          </p:spTgt>
                                        </p:tgtEl>
                                        <p:attrNameLst>
                                          <p:attrName>style.visibility</p:attrName>
                                        </p:attrNameLst>
                                      </p:cBhvr>
                                      <p:to>
                                        <p:strVal val="visible"/>
                                      </p:to>
                                    </p:set>
                                    <p:animEffect transition="in" filter="strips(downRight)">
                                      <p:cBhvr>
                                        <p:cTn id="17" dur="500"/>
                                        <p:tgtEl>
                                          <p:spTgt spid="8089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80899">
                                            <p:txEl>
                                              <p:pRg st="4" end="4"/>
                                            </p:txEl>
                                          </p:spTgt>
                                        </p:tgtEl>
                                        <p:attrNameLst>
                                          <p:attrName>style.visibility</p:attrName>
                                        </p:attrNameLst>
                                      </p:cBhvr>
                                      <p:to>
                                        <p:strVal val="visible"/>
                                      </p:to>
                                    </p:set>
                                    <p:animEffect transition="in" filter="strips(downRight)">
                                      <p:cBhvr>
                                        <p:cTn id="22" dur="500"/>
                                        <p:tgtEl>
                                          <p:spTgt spid="8089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80899">
                                            <p:txEl>
                                              <p:pRg st="5" end="5"/>
                                            </p:txEl>
                                          </p:spTgt>
                                        </p:tgtEl>
                                        <p:attrNameLst>
                                          <p:attrName>style.visibility</p:attrName>
                                        </p:attrNameLst>
                                      </p:cBhvr>
                                      <p:to>
                                        <p:strVal val="visible"/>
                                      </p:to>
                                    </p:set>
                                    <p:animEffect transition="in" filter="strips(downRight)">
                                      <p:cBhvr>
                                        <p:cTn id="27" dur="500"/>
                                        <p:tgtEl>
                                          <p:spTgt spid="8089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80899">
                                            <p:txEl>
                                              <p:pRg st="6" end="6"/>
                                            </p:txEl>
                                          </p:spTgt>
                                        </p:tgtEl>
                                        <p:attrNameLst>
                                          <p:attrName>style.visibility</p:attrName>
                                        </p:attrNameLst>
                                      </p:cBhvr>
                                      <p:to>
                                        <p:strVal val="visible"/>
                                      </p:to>
                                    </p:set>
                                    <p:animEffect transition="in" filter="strips(downRight)">
                                      <p:cBhvr>
                                        <p:cTn id="32" dur="500"/>
                                        <p:tgtEl>
                                          <p:spTgt spid="8089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80899">
                                            <p:txEl>
                                              <p:pRg st="7" end="7"/>
                                            </p:txEl>
                                          </p:spTgt>
                                        </p:tgtEl>
                                        <p:attrNameLst>
                                          <p:attrName>style.visibility</p:attrName>
                                        </p:attrNameLst>
                                      </p:cBhvr>
                                      <p:to>
                                        <p:strVal val="visible"/>
                                      </p:to>
                                    </p:set>
                                    <p:animEffect transition="in" filter="strips(downRight)">
                                      <p:cBhvr>
                                        <p:cTn id="37" dur="500"/>
                                        <p:tgtEl>
                                          <p:spTgt spid="808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FD846E6-BD49-4C2B-B02C-2CFF498D8150}" type="datetime1">
              <a:rPr lang="zh-CN" altLang="en-US"/>
            </a:fld>
            <a:endParaRPr lang="en-US" altLang="zh-CN"/>
          </a:p>
        </p:txBody>
      </p:sp>
      <p:sp>
        <p:nvSpPr>
          <p:cNvPr id="5" name="灯片编号占位符 4"/>
          <p:cNvSpPr>
            <a:spLocks noGrp="1"/>
          </p:cNvSpPr>
          <p:nvPr>
            <p:ph type="sldNum" sz="quarter" idx="11"/>
          </p:nvPr>
        </p:nvSpPr>
        <p:spPr/>
        <p:txBody>
          <a:bodyPr/>
          <a:lstStyle/>
          <a:p>
            <a:fld id="{D7757499-B0ED-4841-8CB1-DDC0379B775A}" type="slidenum">
              <a:rPr lang="en-US" altLang="zh-CN"/>
            </a:fld>
            <a:endParaRPr lang="en-US" altLang="zh-CN"/>
          </a:p>
        </p:txBody>
      </p:sp>
      <p:sp>
        <p:nvSpPr>
          <p:cNvPr id="82946"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82947"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1</a:t>
            </a:r>
            <a:r>
              <a:rPr lang="zh-CN" altLang="en-US" u="sng">
                <a:solidFill>
                  <a:srgbClr val="CC0000"/>
                </a:solidFill>
              </a:rPr>
              <a:t>：</a:t>
            </a:r>
            <a:r>
              <a:rPr lang="zh-CN" altLang="en-US"/>
              <a:t>找出拟建系统以外的</a:t>
            </a:r>
            <a:r>
              <a:rPr lang="en-US" altLang="zh-CN" u="sng">
                <a:solidFill>
                  <a:srgbClr val="CC0000"/>
                </a:solidFill>
              </a:rPr>
              <a:t>Actor</a:t>
            </a:r>
            <a:endParaRPr lang="en-US" altLang="zh-CN" u="sng">
              <a:solidFill>
                <a:srgbClr val="CC0000"/>
              </a:solidFill>
            </a:endParaRPr>
          </a:p>
          <a:p>
            <a:pPr lvl="2"/>
            <a:r>
              <a:rPr lang="en-US" altLang="zh-CN" u="sng">
                <a:solidFill>
                  <a:srgbClr val="CC0000"/>
                </a:solidFill>
              </a:rPr>
              <a:t>Actor</a:t>
            </a:r>
            <a:r>
              <a:rPr lang="zh-CN" altLang="en-US"/>
              <a:t>是</a:t>
            </a:r>
            <a:r>
              <a:rPr lang="zh-CN" altLang="en-US">
                <a:solidFill>
                  <a:srgbClr val="0000FF"/>
                </a:solidFill>
              </a:rPr>
              <a:t>与系统交互</a:t>
            </a:r>
            <a:r>
              <a:rPr lang="zh-CN" altLang="en-US"/>
              <a:t>的</a:t>
            </a:r>
            <a:r>
              <a:rPr lang="zh-CN" altLang="en-US">
                <a:solidFill>
                  <a:srgbClr val="FF0000"/>
                </a:solidFill>
              </a:rPr>
              <a:t>人</a:t>
            </a:r>
            <a:r>
              <a:rPr lang="zh-CN" altLang="en-US"/>
              <a:t>或其他</a:t>
            </a:r>
            <a:r>
              <a:rPr lang="zh-CN" altLang="en-US">
                <a:solidFill>
                  <a:srgbClr val="FF0000"/>
                </a:solidFill>
              </a:rPr>
              <a:t>软硬件系统</a:t>
            </a:r>
            <a:r>
              <a:rPr lang="zh-CN" altLang="en-US"/>
              <a:t>。</a:t>
            </a:r>
            <a:endParaRPr lang="zh-CN" altLang="en-US" u="sng">
              <a:solidFill>
                <a:srgbClr val="CC0000"/>
              </a:solidFill>
            </a:endParaRPr>
          </a:p>
          <a:p>
            <a:pPr lvl="1"/>
            <a:r>
              <a:rPr lang="zh-CN" altLang="en-US"/>
              <a:t>可以通过回答下列问题，进行系统</a:t>
            </a:r>
            <a:r>
              <a:rPr lang="en-US" altLang="zh-CN" u="sng">
                <a:solidFill>
                  <a:srgbClr val="CC0000"/>
                </a:solidFill>
              </a:rPr>
              <a:t>Actor</a:t>
            </a:r>
            <a:r>
              <a:rPr lang="zh-CN" altLang="en-US"/>
              <a:t>的识别：</a:t>
            </a:r>
            <a:endParaRPr lang="zh-CN" altLang="en-US"/>
          </a:p>
          <a:p>
            <a:pPr lvl="2"/>
            <a:r>
              <a:rPr lang="zh-CN" altLang="en-US">
                <a:latin typeface="黑体" panose="02010609060101010101" charset="-122"/>
              </a:rPr>
              <a:t>①</a:t>
            </a:r>
            <a:r>
              <a:rPr lang="zh-CN" altLang="en-US">
                <a:solidFill>
                  <a:srgbClr val="0000FF"/>
                </a:solidFill>
              </a:rPr>
              <a:t>谁</a:t>
            </a:r>
            <a:r>
              <a:rPr lang="zh-CN" altLang="en-US"/>
              <a:t>使用系统的功能？</a:t>
            </a:r>
            <a:endParaRPr lang="zh-CN" altLang="en-US"/>
          </a:p>
          <a:p>
            <a:pPr lvl="2"/>
            <a:r>
              <a:rPr lang="zh-CN" altLang="en-US">
                <a:latin typeface="黑体" panose="02010609060101010101" charset="-122"/>
              </a:rPr>
              <a:t>②</a:t>
            </a:r>
            <a:r>
              <a:rPr lang="zh-CN" altLang="en-US">
                <a:solidFill>
                  <a:srgbClr val="0000FF"/>
                </a:solidFill>
              </a:rPr>
              <a:t>谁</a:t>
            </a:r>
            <a:r>
              <a:rPr lang="zh-CN" altLang="en-US"/>
              <a:t>来维护和管理系统，以保证系统正常工作？</a:t>
            </a:r>
            <a:r>
              <a:rPr lang="zh-CN" altLang="en-US">
                <a:latin typeface="黑体" panose="02010609060101010101" charset="-122"/>
              </a:rPr>
              <a:t> </a:t>
            </a:r>
            <a:endParaRPr lang="zh-CN" altLang="en-US">
              <a:latin typeface="黑体" panose="02010609060101010101" charset="-122"/>
            </a:endParaRPr>
          </a:p>
          <a:p>
            <a:pPr lvl="2"/>
            <a:r>
              <a:rPr lang="zh-CN" altLang="en-US">
                <a:latin typeface="黑体" panose="02010609060101010101" charset="-122"/>
              </a:rPr>
              <a:t>③</a:t>
            </a:r>
            <a:r>
              <a:rPr lang="zh-CN" altLang="en-US">
                <a:solidFill>
                  <a:srgbClr val="0000FF"/>
                </a:solidFill>
              </a:rPr>
              <a:t>谁</a:t>
            </a:r>
            <a:r>
              <a:rPr lang="zh-CN" altLang="en-US"/>
              <a:t>对系统产生的结果感兴趣？</a:t>
            </a:r>
            <a:endParaRPr lang="zh-CN" altLang="en-US"/>
          </a:p>
          <a:p>
            <a:pPr lvl="2"/>
            <a:r>
              <a:rPr lang="zh-CN" altLang="en-US">
                <a:latin typeface="黑体" panose="02010609060101010101" charset="-122"/>
              </a:rPr>
              <a:t>④</a:t>
            </a:r>
            <a:r>
              <a:rPr lang="zh-CN" altLang="en-US"/>
              <a:t>系统控制的</a:t>
            </a:r>
            <a:r>
              <a:rPr lang="zh-CN" altLang="en-US">
                <a:solidFill>
                  <a:srgbClr val="0000FF"/>
                </a:solidFill>
              </a:rPr>
              <a:t>硬件</a:t>
            </a:r>
            <a:r>
              <a:rPr lang="zh-CN" altLang="en-US"/>
              <a:t>设备有哪些？</a:t>
            </a:r>
            <a:endParaRPr lang="zh-CN" altLang="en-US"/>
          </a:p>
          <a:p>
            <a:pPr lvl="2"/>
            <a:r>
              <a:rPr lang="zh-CN" altLang="en-US">
                <a:latin typeface="黑体" panose="02010609060101010101" charset="-122"/>
              </a:rPr>
              <a:t>⑤</a:t>
            </a:r>
            <a:r>
              <a:rPr lang="zh-CN" altLang="en-US"/>
              <a:t>系统需要与</a:t>
            </a:r>
            <a:r>
              <a:rPr lang="zh-CN" altLang="en-US">
                <a:solidFill>
                  <a:srgbClr val="0000FF"/>
                </a:solidFill>
              </a:rPr>
              <a:t>其他哪些系统</a:t>
            </a:r>
            <a:r>
              <a:rPr lang="zh-CN" altLang="en-US"/>
              <a:t>交互？</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2947">
                                            <p:txEl>
                                              <p:pRg st="3" end="3"/>
                                            </p:txEl>
                                          </p:spTgt>
                                        </p:tgtEl>
                                        <p:attrNameLst>
                                          <p:attrName>style.visibility</p:attrName>
                                        </p:attrNameLst>
                                      </p:cBhvr>
                                      <p:to>
                                        <p:strVal val="visible"/>
                                      </p:to>
                                    </p:set>
                                    <p:animEffect transition="in" filter="strips(downRight)">
                                      <p:cBhvr>
                                        <p:cTn id="7" dur="500"/>
                                        <p:tgtEl>
                                          <p:spTgt spid="8294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2947">
                                            <p:txEl>
                                              <p:pRg st="4" end="4"/>
                                            </p:txEl>
                                          </p:spTgt>
                                        </p:tgtEl>
                                        <p:attrNameLst>
                                          <p:attrName>style.visibility</p:attrName>
                                        </p:attrNameLst>
                                      </p:cBhvr>
                                      <p:to>
                                        <p:strVal val="visible"/>
                                      </p:to>
                                    </p:set>
                                    <p:animEffect transition="in" filter="strips(downRight)">
                                      <p:cBhvr>
                                        <p:cTn id="12" dur="500"/>
                                        <p:tgtEl>
                                          <p:spTgt spid="8294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2947">
                                            <p:txEl>
                                              <p:pRg st="5" end="5"/>
                                            </p:txEl>
                                          </p:spTgt>
                                        </p:tgtEl>
                                        <p:attrNameLst>
                                          <p:attrName>style.visibility</p:attrName>
                                        </p:attrNameLst>
                                      </p:cBhvr>
                                      <p:to>
                                        <p:strVal val="visible"/>
                                      </p:to>
                                    </p:set>
                                    <p:animEffect transition="in" filter="strips(downRight)">
                                      <p:cBhvr>
                                        <p:cTn id="17" dur="500"/>
                                        <p:tgtEl>
                                          <p:spTgt spid="8294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82947">
                                            <p:txEl>
                                              <p:pRg st="6" end="6"/>
                                            </p:txEl>
                                          </p:spTgt>
                                        </p:tgtEl>
                                        <p:attrNameLst>
                                          <p:attrName>style.visibility</p:attrName>
                                        </p:attrNameLst>
                                      </p:cBhvr>
                                      <p:to>
                                        <p:strVal val="visible"/>
                                      </p:to>
                                    </p:set>
                                    <p:animEffect transition="in" filter="strips(downRight)">
                                      <p:cBhvr>
                                        <p:cTn id="22" dur="500"/>
                                        <p:tgtEl>
                                          <p:spTgt spid="8294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82947">
                                            <p:txEl>
                                              <p:pRg st="7" end="7"/>
                                            </p:txEl>
                                          </p:spTgt>
                                        </p:tgtEl>
                                        <p:attrNameLst>
                                          <p:attrName>style.visibility</p:attrName>
                                        </p:attrNameLst>
                                      </p:cBhvr>
                                      <p:to>
                                        <p:strVal val="visible"/>
                                      </p:to>
                                    </p:set>
                                    <p:animEffect transition="in" filter="strips(downRight)">
                                      <p:cBhvr>
                                        <p:cTn id="27" dur="500"/>
                                        <p:tgtEl>
                                          <p:spTgt spid="8294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82947">
                                            <p:txEl>
                                              <p:pRg st="8" end="8"/>
                                            </p:txEl>
                                          </p:spTgt>
                                        </p:tgtEl>
                                        <p:attrNameLst>
                                          <p:attrName>style.visibility</p:attrName>
                                        </p:attrNameLst>
                                      </p:cBhvr>
                                      <p:to>
                                        <p:strVal val="visible"/>
                                      </p:to>
                                    </p:set>
                                    <p:animEffect transition="in" filter="strips(downRight)">
                                      <p:cBhvr>
                                        <p:cTn id="32" dur="500"/>
                                        <p:tgtEl>
                                          <p:spTgt spid="829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E9207CC5-479D-4F0F-8562-A2D401E26FB2}" type="datetime1">
              <a:rPr lang="zh-CN" altLang="en-US"/>
            </a:fld>
            <a:endParaRPr lang="en-US" altLang="zh-CN"/>
          </a:p>
        </p:txBody>
      </p:sp>
      <p:sp>
        <p:nvSpPr>
          <p:cNvPr id="6" name="灯片编号占位符 4"/>
          <p:cNvSpPr>
            <a:spLocks noGrp="1"/>
          </p:cNvSpPr>
          <p:nvPr>
            <p:ph type="sldNum" sz="quarter" idx="11"/>
          </p:nvPr>
        </p:nvSpPr>
        <p:spPr/>
        <p:txBody>
          <a:bodyPr/>
          <a:lstStyle/>
          <a:p>
            <a:fld id="{E8F4F920-C57F-4EBD-9C0A-E43CCA47E426}" type="slidenum">
              <a:rPr lang="en-US" altLang="zh-CN"/>
            </a:fld>
            <a:endParaRPr lang="en-US" altLang="zh-CN"/>
          </a:p>
        </p:txBody>
      </p:sp>
      <p:sp>
        <p:nvSpPr>
          <p:cNvPr id="83970"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83971"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1</a:t>
            </a:r>
            <a:r>
              <a:rPr lang="zh-CN" altLang="en-US" u="sng">
                <a:solidFill>
                  <a:srgbClr val="CC0000"/>
                </a:solidFill>
              </a:rPr>
              <a:t>：</a:t>
            </a:r>
            <a:r>
              <a:rPr lang="zh-CN" altLang="en-US"/>
              <a:t>找出拟建系统以外的</a:t>
            </a:r>
            <a:r>
              <a:rPr lang="en-US" altLang="zh-CN" u="sng">
                <a:solidFill>
                  <a:srgbClr val="CC0000"/>
                </a:solidFill>
              </a:rPr>
              <a:t>Actor</a:t>
            </a:r>
            <a:endParaRPr lang="en-US" altLang="zh-CN" u="sng">
              <a:solidFill>
                <a:srgbClr val="CC0000"/>
              </a:solidFill>
            </a:endParaRPr>
          </a:p>
          <a:p>
            <a:pPr lvl="2"/>
            <a:r>
              <a:rPr lang="en-US" altLang="zh-CN" u="sng">
                <a:solidFill>
                  <a:srgbClr val="CC0000"/>
                </a:solidFill>
              </a:rPr>
              <a:t>Actor</a:t>
            </a:r>
            <a:r>
              <a:rPr lang="zh-CN" altLang="en-US"/>
              <a:t>是</a:t>
            </a:r>
            <a:r>
              <a:rPr lang="zh-CN" altLang="en-US">
                <a:solidFill>
                  <a:srgbClr val="0000FF"/>
                </a:solidFill>
              </a:rPr>
              <a:t>与系统交互</a:t>
            </a:r>
            <a:r>
              <a:rPr lang="zh-CN" altLang="en-US"/>
              <a:t>的</a:t>
            </a:r>
            <a:r>
              <a:rPr lang="zh-CN" altLang="en-US">
                <a:solidFill>
                  <a:srgbClr val="FF0000"/>
                </a:solidFill>
              </a:rPr>
              <a:t>人</a:t>
            </a:r>
            <a:r>
              <a:rPr lang="zh-CN" altLang="en-US"/>
              <a:t>或</a:t>
            </a:r>
            <a:r>
              <a:rPr lang="zh-CN" altLang="en-US">
                <a:solidFill>
                  <a:srgbClr val="FF0000"/>
                </a:solidFill>
              </a:rPr>
              <a:t>其他软硬件系统</a:t>
            </a:r>
            <a:r>
              <a:rPr lang="zh-CN" altLang="en-US"/>
              <a:t>。</a:t>
            </a:r>
            <a:endParaRPr lang="zh-CN" altLang="en-US" u="sng">
              <a:solidFill>
                <a:srgbClr val="CC0000"/>
              </a:solidFill>
            </a:endParaRPr>
          </a:p>
          <a:p>
            <a:pPr lvl="2"/>
            <a:r>
              <a:rPr lang="zh-CN" altLang="en-US">
                <a:latin typeface="黑体" panose="02010609060101010101" charset="-122"/>
              </a:rPr>
              <a:t>①</a:t>
            </a:r>
            <a:r>
              <a:rPr lang="zh-CN" altLang="en-US">
                <a:solidFill>
                  <a:srgbClr val="0000FF"/>
                </a:solidFill>
              </a:rPr>
              <a:t>学生</a:t>
            </a:r>
            <a:r>
              <a:rPr lang="zh-CN" altLang="en-US"/>
              <a:t>和</a:t>
            </a:r>
            <a:r>
              <a:rPr lang="zh-CN" altLang="en-US">
                <a:solidFill>
                  <a:srgbClr val="0000FF"/>
                </a:solidFill>
              </a:rPr>
              <a:t>教师</a:t>
            </a:r>
            <a:r>
              <a:rPr lang="zh-CN" altLang="en-US"/>
              <a:t>使用系统完成课程注册和成绩登记；</a:t>
            </a:r>
            <a:endParaRPr lang="zh-CN" altLang="en-US">
              <a:latin typeface="黑体" panose="02010609060101010101" charset="-122"/>
            </a:endParaRPr>
          </a:p>
          <a:p>
            <a:pPr lvl="2"/>
            <a:r>
              <a:rPr lang="zh-CN" altLang="en-US">
                <a:latin typeface="黑体" panose="02010609060101010101" charset="-122"/>
              </a:rPr>
              <a:t>②</a:t>
            </a:r>
            <a:r>
              <a:rPr lang="zh-CN" altLang="en-US">
                <a:solidFill>
                  <a:srgbClr val="0000FF"/>
                </a:solidFill>
              </a:rPr>
              <a:t>注册管理员</a:t>
            </a:r>
            <a:r>
              <a:rPr lang="zh-CN" altLang="en-US"/>
              <a:t>维护教师、学生和课程的信息；</a:t>
            </a:r>
            <a:endParaRPr lang="zh-CN" altLang="en-US"/>
          </a:p>
          <a:p>
            <a:pPr lvl="2"/>
            <a:r>
              <a:rPr lang="zh-CN" altLang="en-US">
                <a:latin typeface="黑体" panose="02010609060101010101" charset="-122"/>
              </a:rPr>
              <a:t>③</a:t>
            </a:r>
            <a:r>
              <a:rPr lang="zh-CN" altLang="en-US">
                <a:solidFill>
                  <a:srgbClr val="0000FF"/>
                </a:solidFill>
              </a:rPr>
              <a:t>收费系统</a:t>
            </a:r>
            <a:r>
              <a:rPr lang="zh-CN" altLang="en-US"/>
              <a:t>存取课程目录数据库，获得课程列表</a:t>
            </a:r>
            <a:endParaRPr lang="zh-CN" altLang="en-US"/>
          </a:p>
        </p:txBody>
      </p:sp>
      <p:pic>
        <p:nvPicPr>
          <p:cNvPr id="83972" name="Picture 4" descr="Actor"/>
          <p:cNvPicPr>
            <a:picLocks noChangeAspect="1" noChangeArrowheads="1"/>
          </p:cNvPicPr>
          <p:nvPr/>
        </p:nvPicPr>
        <p:blipFill>
          <a:blip r:embed="rId1" cstate="print">
            <a:clrChange>
              <a:clrFrom>
                <a:srgbClr val="FEFEFE"/>
              </a:clrFrom>
              <a:clrTo>
                <a:srgbClr val="FEFEFE">
                  <a:alpha val="0"/>
                </a:srgbClr>
              </a:clrTo>
            </a:clrChange>
          </a:blip>
          <a:srcRect/>
          <a:stretch>
            <a:fillRect/>
          </a:stretch>
        </p:blipFill>
        <p:spPr bwMode="auto">
          <a:xfrm>
            <a:off x="1295400" y="3962400"/>
            <a:ext cx="6477000" cy="22542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3971">
                                            <p:txEl>
                                              <p:pRg st="3" end="3"/>
                                            </p:txEl>
                                          </p:spTgt>
                                        </p:tgtEl>
                                        <p:attrNameLst>
                                          <p:attrName>style.visibility</p:attrName>
                                        </p:attrNameLst>
                                      </p:cBhvr>
                                      <p:to>
                                        <p:strVal val="visible"/>
                                      </p:to>
                                    </p:set>
                                    <p:animEffect transition="in" filter="strips(downRight)">
                                      <p:cBhvr>
                                        <p:cTn id="7" dur="500"/>
                                        <p:tgtEl>
                                          <p:spTgt spid="839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3971">
                                            <p:txEl>
                                              <p:pRg st="4" end="4"/>
                                            </p:txEl>
                                          </p:spTgt>
                                        </p:tgtEl>
                                        <p:attrNameLst>
                                          <p:attrName>style.visibility</p:attrName>
                                        </p:attrNameLst>
                                      </p:cBhvr>
                                      <p:to>
                                        <p:strVal val="visible"/>
                                      </p:to>
                                    </p:set>
                                    <p:animEffect transition="in" filter="strips(downRight)">
                                      <p:cBhvr>
                                        <p:cTn id="12" dur="500"/>
                                        <p:tgtEl>
                                          <p:spTgt spid="839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3971">
                                            <p:txEl>
                                              <p:pRg st="5" end="5"/>
                                            </p:txEl>
                                          </p:spTgt>
                                        </p:tgtEl>
                                        <p:attrNameLst>
                                          <p:attrName>style.visibility</p:attrName>
                                        </p:attrNameLst>
                                      </p:cBhvr>
                                      <p:to>
                                        <p:strVal val="visible"/>
                                      </p:to>
                                    </p:set>
                                    <p:animEffect transition="in" filter="strips(downRight)">
                                      <p:cBhvr>
                                        <p:cTn id="17" dur="500"/>
                                        <p:tgtEl>
                                          <p:spTgt spid="8397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3972"/>
                                        </p:tgtEl>
                                        <p:attrNameLst>
                                          <p:attrName>style.visibility</p:attrName>
                                        </p:attrNameLst>
                                      </p:cBhvr>
                                      <p:to>
                                        <p:strVal val="visible"/>
                                      </p:to>
                                    </p:set>
                                    <p:anim calcmode="lin" valueType="num">
                                      <p:cBhvr additive="base">
                                        <p:cTn id="22" dur="500" fill="hold"/>
                                        <p:tgtEl>
                                          <p:spTgt spid="83972"/>
                                        </p:tgtEl>
                                        <p:attrNameLst>
                                          <p:attrName>ppt_x</p:attrName>
                                        </p:attrNameLst>
                                      </p:cBhvr>
                                      <p:tavLst>
                                        <p:tav tm="0">
                                          <p:val>
                                            <p:strVal val="#ppt_x"/>
                                          </p:val>
                                        </p:tav>
                                        <p:tav tm="100000">
                                          <p:val>
                                            <p:strVal val="#ppt_x"/>
                                          </p:val>
                                        </p:tav>
                                      </p:tavLst>
                                    </p:anim>
                                    <p:anim calcmode="lin" valueType="num">
                                      <p:cBhvr additive="base">
                                        <p:cTn id="23" dur="500" fill="hold"/>
                                        <p:tgtEl>
                                          <p:spTgt spid="839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45579C7-AD9E-41B5-AF52-807E7F8C82D3}" type="datetime1">
              <a:rPr lang="zh-CN" altLang="en-US"/>
            </a:fld>
            <a:endParaRPr lang="en-US" altLang="zh-CN"/>
          </a:p>
        </p:txBody>
      </p:sp>
      <p:sp>
        <p:nvSpPr>
          <p:cNvPr id="5" name="灯片编号占位符 4"/>
          <p:cNvSpPr>
            <a:spLocks noGrp="1"/>
          </p:cNvSpPr>
          <p:nvPr>
            <p:ph type="sldNum" sz="quarter" idx="11"/>
          </p:nvPr>
        </p:nvSpPr>
        <p:spPr/>
        <p:txBody>
          <a:bodyPr/>
          <a:lstStyle/>
          <a:p>
            <a:fld id="{82031CEA-434B-4EC8-A6B4-C4BC0B38107A}" type="slidenum">
              <a:rPr lang="en-US" altLang="zh-CN"/>
            </a:fld>
            <a:endParaRPr lang="en-US" altLang="zh-CN"/>
          </a:p>
        </p:txBody>
      </p:sp>
      <p:sp>
        <p:nvSpPr>
          <p:cNvPr id="95234"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95235"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1</a:t>
            </a:r>
            <a:r>
              <a:rPr lang="zh-CN" altLang="en-US" u="sng">
                <a:solidFill>
                  <a:srgbClr val="CC0000"/>
                </a:solidFill>
              </a:rPr>
              <a:t>：</a:t>
            </a:r>
            <a:r>
              <a:rPr lang="zh-CN" altLang="en-US"/>
              <a:t>找出拟建系统以外的</a:t>
            </a:r>
            <a:r>
              <a:rPr lang="en-US" altLang="zh-CN" u="sng">
                <a:solidFill>
                  <a:srgbClr val="CC0000"/>
                </a:solidFill>
              </a:rPr>
              <a:t>Actor</a:t>
            </a:r>
            <a:endParaRPr lang="en-US" altLang="zh-CN" u="sng">
              <a:solidFill>
                <a:srgbClr val="CC0000"/>
              </a:solidFill>
            </a:endParaRPr>
          </a:p>
          <a:p>
            <a:pPr lvl="1"/>
            <a:r>
              <a:rPr lang="en-US" altLang="zh-CN">
                <a:solidFill>
                  <a:srgbClr val="0000FF"/>
                </a:solidFill>
              </a:rPr>
              <a:t>【</a:t>
            </a:r>
            <a:r>
              <a:rPr lang="zh-CN" altLang="en-US">
                <a:solidFill>
                  <a:srgbClr val="0000FF"/>
                </a:solidFill>
              </a:rPr>
              <a:t>注意</a:t>
            </a:r>
            <a:r>
              <a:rPr lang="en-US" altLang="zh-CN">
                <a:solidFill>
                  <a:srgbClr val="0000FF"/>
                </a:solidFill>
              </a:rPr>
              <a:t>】</a:t>
            </a:r>
            <a:endParaRPr lang="en-US" altLang="zh-CN">
              <a:solidFill>
                <a:srgbClr val="0000FF"/>
              </a:solidFill>
            </a:endParaRPr>
          </a:p>
          <a:p>
            <a:pPr lvl="2"/>
            <a:r>
              <a:rPr lang="zh-CN" altLang="en-US">
                <a:solidFill>
                  <a:srgbClr val="0000FF"/>
                </a:solidFill>
              </a:rPr>
              <a:t>新生、老生：</a:t>
            </a:r>
            <a:endParaRPr lang="zh-CN" altLang="en-US">
              <a:solidFill>
                <a:srgbClr val="0000FF"/>
              </a:solidFill>
            </a:endParaRPr>
          </a:p>
          <a:p>
            <a:pPr lvl="3"/>
            <a:r>
              <a:rPr lang="zh-CN" altLang="en-US"/>
              <a:t>如果新生和系统的交互的方式与老生不一样，则新生和老生不是一个</a:t>
            </a:r>
            <a:r>
              <a:rPr lang="en-US" altLang="zh-CN"/>
              <a:t>actor</a:t>
            </a:r>
            <a:r>
              <a:rPr lang="zh-CN" altLang="en-US"/>
              <a:t>；</a:t>
            </a:r>
            <a:endParaRPr lang="zh-CN" altLang="en-US"/>
          </a:p>
          <a:p>
            <a:pPr lvl="3"/>
            <a:r>
              <a:rPr lang="zh-CN" altLang="en-US"/>
              <a:t>如果他们和系统的交互操作是一样的，则应该是同一个</a:t>
            </a:r>
            <a:r>
              <a:rPr lang="en-US" altLang="zh-CN"/>
              <a:t>actor</a:t>
            </a:r>
            <a:endParaRPr lang="en-US" altLang="zh-CN"/>
          </a:p>
          <a:p>
            <a:pPr lvl="2"/>
            <a:r>
              <a:rPr lang="zh-CN" altLang="en-US">
                <a:solidFill>
                  <a:srgbClr val="0000FF"/>
                </a:solidFill>
              </a:rPr>
              <a:t>助教：</a:t>
            </a:r>
            <a:endParaRPr lang="zh-CN" altLang="en-US">
              <a:solidFill>
                <a:srgbClr val="0000FF"/>
              </a:solidFill>
            </a:endParaRPr>
          </a:p>
          <a:p>
            <a:pPr lvl="3"/>
            <a:r>
              <a:rPr lang="zh-CN" altLang="en-US"/>
              <a:t>即选课、也授课，扮演了学生和教师两个</a:t>
            </a:r>
            <a:r>
              <a:rPr lang="zh-CN" altLang="en-US">
                <a:solidFill>
                  <a:srgbClr val="FF0000"/>
                </a:solidFill>
              </a:rPr>
              <a:t>角色</a:t>
            </a:r>
            <a:r>
              <a:rPr lang="zh-CN" altLang="en-US"/>
              <a:t>。</a:t>
            </a:r>
            <a:endParaRPr lang="zh-CN" altLang="en-US"/>
          </a:p>
          <a:p>
            <a:pPr lvl="3"/>
            <a:r>
              <a:rPr lang="zh-CN" altLang="en-US"/>
              <a:t>同样的</a:t>
            </a:r>
            <a:r>
              <a:rPr lang="zh-CN" altLang="en-US">
                <a:solidFill>
                  <a:srgbClr val="FF0000"/>
                </a:solidFill>
              </a:rPr>
              <a:t>角色</a:t>
            </a:r>
            <a:r>
              <a:rPr lang="zh-CN" altLang="en-US"/>
              <a:t>已经被表示为学生和教师两个</a:t>
            </a:r>
            <a:r>
              <a:rPr lang="en-US" altLang="zh-CN"/>
              <a:t>actor</a:t>
            </a:r>
            <a:r>
              <a:rPr lang="zh-CN" altLang="en-US"/>
              <a:t>。</a:t>
            </a:r>
            <a:endParaRPr lang="zh-CN" altLang="en-US"/>
          </a:p>
          <a:p>
            <a:pPr lvl="3"/>
            <a:r>
              <a:rPr lang="zh-CN" altLang="en-US"/>
              <a:t>因此，不必要再为助教标识一个</a:t>
            </a:r>
            <a:r>
              <a:rPr lang="en-US" altLang="zh-CN"/>
              <a:t>actor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5235">
                                            <p:txEl>
                                              <p:pRg st="2" end="2"/>
                                            </p:txEl>
                                          </p:spTgt>
                                        </p:tgtEl>
                                        <p:attrNameLst>
                                          <p:attrName>style.visibility</p:attrName>
                                        </p:attrNameLst>
                                      </p:cBhvr>
                                      <p:to>
                                        <p:strVal val="visible"/>
                                      </p:to>
                                    </p:set>
                                    <p:animEffect transition="in" filter="strips(downRight)">
                                      <p:cBhvr>
                                        <p:cTn id="7" dur="500"/>
                                        <p:tgtEl>
                                          <p:spTgt spid="952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5235">
                                            <p:txEl>
                                              <p:pRg st="3" end="3"/>
                                            </p:txEl>
                                          </p:spTgt>
                                        </p:tgtEl>
                                        <p:attrNameLst>
                                          <p:attrName>style.visibility</p:attrName>
                                        </p:attrNameLst>
                                      </p:cBhvr>
                                      <p:to>
                                        <p:strVal val="visible"/>
                                      </p:to>
                                    </p:set>
                                    <p:animEffect transition="in" filter="strips(downRight)">
                                      <p:cBhvr>
                                        <p:cTn id="12" dur="500"/>
                                        <p:tgtEl>
                                          <p:spTgt spid="9523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5235">
                                            <p:txEl>
                                              <p:pRg st="4" end="4"/>
                                            </p:txEl>
                                          </p:spTgt>
                                        </p:tgtEl>
                                        <p:attrNameLst>
                                          <p:attrName>style.visibility</p:attrName>
                                        </p:attrNameLst>
                                      </p:cBhvr>
                                      <p:to>
                                        <p:strVal val="visible"/>
                                      </p:to>
                                    </p:set>
                                    <p:animEffect transition="in" filter="strips(downRight)">
                                      <p:cBhvr>
                                        <p:cTn id="17" dur="500"/>
                                        <p:tgtEl>
                                          <p:spTgt spid="952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5235">
                                            <p:txEl>
                                              <p:pRg st="5" end="5"/>
                                            </p:txEl>
                                          </p:spTgt>
                                        </p:tgtEl>
                                        <p:attrNameLst>
                                          <p:attrName>style.visibility</p:attrName>
                                        </p:attrNameLst>
                                      </p:cBhvr>
                                      <p:to>
                                        <p:strVal val="visible"/>
                                      </p:to>
                                    </p:set>
                                    <p:animEffect transition="in" filter="strips(downRight)">
                                      <p:cBhvr>
                                        <p:cTn id="22" dur="500"/>
                                        <p:tgtEl>
                                          <p:spTgt spid="9523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95235">
                                            <p:txEl>
                                              <p:pRg st="6" end="6"/>
                                            </p:txEl>
                                          </p:spTgt>
                                        </p:tgtEl>
                                        <p:attrNameLst>
                                          <p:attrName>style.visibility</p:attrName>
                                        </p:attrNameLst>
                                      </p:cBhvr>
                                      <p:to>
                                        <p:strVal val="visible"/>
                                      </p:to>
                                    </p:set>
                                    <p:animEffect transition="in" filter="strips(downRight)">
                                      <p:cBhvr>
                                        <p:cTn id="27" dur="500"/>
                                        <p:tgtEl>
                                          <p:spTgt spid="9523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5235">
                                            <p:txEl>
                                              <p:pRg st="7" end="7"/>
                                            </p:txEl>
                                          </p:spTgt>
                                        </p:tgtEl>
                                        <p:attrNameLst>
                                          <p:attrName>style.visibility</p:attrName>
                                        </p:attrNameLst>
                                      </p:cBhvr>
                                      <p:to>
                                        <p:strVal val="visible"/>
                                      </p:to>
                                    </p:set>
                                    <p:animEffect transition="in" filter="strips(downRight)">
                                      <p:cBhvr>
                                        <p:cTn id="32" dur="500"/>
                                        <p:tgtEl>
                                          <p:spTgt spid="9523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95235">
                                            <p:txEl>
                                              <p:pRg st="8" end="8"/>
                                            </p:txEl>
                                          </p:spTgt>
                                        </p:tgtEl>
                                        <p:attrNameLst>
                                          <p:attrName>style.visibility</p:attrName>
                                        </p:attrNameLst>
                                      </p:cBhvr>
                                      <p:to>
                                        <p:strVal val="visible"/>
                                      </p:to>
                                    </p:set>
                                    <p:animEffect transition="in" filter="strips(downRight)">
                                      <p:cBhvr>
                                        <p:cTn id="37" dur="500"/>
                                        <p:tgtEl>
                                          <p:spTgt spid="9523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95235">
                                            <p:txEl>
                                              <p:pRg st="9" end="9"/>
                                            </p:txEl>
                                          </p:spTgt>
                                        </p:tgtEl>
                                        <p:attrNameLst>
                                          <p:attrName>style.visibility</p:attrName>
                                        </p:attrNameLst>
                                      </p:cBhvr>
                                      <p:to>
                                        <p:strVal val="visible"/>
                                      </p:to>
                                    </p:set>
                                    <p:animEffect transition="in" filter="strips(downRight)">
                                      <p:cBhvr>
                                        <p:cTn id="42" dur="500"/>
                                        <p:tgtEl>
                                          <p:spTgt spid="952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6592D5F-92C1-415B-AEDC-AB280E7700E8}" type="datetime1">
              <a:rPr lang="zh-CN" altLang="en-US"/>
            </a:fld>
            <a:endParaRPr lang="en-US" altLang="zh-CN"/>
          </a:p>
        </p:txBody>
      </p:sp>
      <p:sp>
        <p:nvSpPr>
          <p:cNvPr id="5" name="灯片编号占位符 4"/>
          <p:cNvSpPr>
            <a:spLocks noGrp="1"/>
          </p:cNvSpPr>
          <p:nvPr>
            <p:ph type="sldNum" sz="quarter" idx="11"/>
          </p:nvPr>
        </p:nvSpPr>
        <p:spPr/>
        <p:txBody>
          <a:bodyPr/>
          <a:lstStyle/>
          <a:p>
            <a:fld id="{91E2EBE9-9C9A-4FC0-90DB-6CE11EDDAF86}" type="slidenum">
              <a:rPr lang="en-US" altLang="zh-CN"/>
            </a:fld>
            <a:endParaRPr lang="en-US" altLang="zh-CN"/>
          </a:p>
        </p:txBody>
      </p:sp>
      <p:sp>
        <p:nvSpPr>
          <p:cNvPr id="84994"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84995"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2</a:t>
            </a:r>
            <a:r>
              <a:rPr lang="zh-CN" altLang="en-US" u="sng">
                <a:solidFill>
                  <a:srgbClr val="CC0000"/>
                </a:solidFill>
              </a:rPr>
              <a:t>：</a:t>
            </a:r>
            <a:r>
              <a:rPr lang="zh-CN" altLang="zh-CN"/>
              <a:t>发现</a:t>
            </a:r>
            <a:r>
              <a:rPr lang="en-US" altLang="zh-CN" u="sng">
                <a:solidFill>
                  <a:srgbClr val="0000FF"/>
                </a:solidFill>
              </a:rPr>
              <a:t>Use Case</a:t>
            </a:r>
            <a:endParaRPr lang="en-US" altLang="zh-CN"/>
          </a:p>
          <a:p>
            <a:pPr lvl="2"/>
            <a:r>
              <a:rPr lang="en-US" altLang="zh-CN">
                <a:solidFill>
                  <a:srgbClr val="0000FF"/>
                </a:solidFill>
              </a:rPr>
              <a:t>Use Case</a:t>
            </a:r>
            <a:r>
              <a:rPr lang="zh-CN" altLang="en-US"/>
              <a:t>（用例）</a:t>
            </a:r>
            <a:r>
              <a:rPr lang="zh-CN" altLang="en-US">
                <a:solidFill>
                  <a:srgbClr val="0000FF"/>
                </a:solidFill>
              </a:rPr>
              <a:t>代表拟建系统的一个完整的功能</a:t>
            </a:r>
            <a:endParaRPr lang="zh-CN" altLang="en-US">
              <a:solidFill>
                <a:srgbClr val="0000FF"/>
              </a:solidFill>
            </a:endParaRPr>
          </a:p>
          <a:p>
            <a:pPr lvl="3"/>
            <a:r>
              <a:rPr lang="zh-CN" altLang="en-US"/>
              <a:t>一组相关的由系统执行的动作序列，</a:t>
            </a:r>
            <a:endParaRPr lang="zh-CN" altLang="en-US"/>
          </a:p>
          <a:p>
            <a:pPr lvl="3"/>
            <a:r>
              <a:rPr lang="zh-CN" altLang="en-US"/>
              <a:t>将有价值的可见结果提供给某个</a:t>
            </a:r>
            <a:r>
              <a:rPr lang="en-US" altLang="zh-CN"/>
              <a:t>Actor</a:t>
            </a:r>
            <a:endParaRPr lang="en-US" altLang="zh-CN"/>
          </a:p>
          <a:p>
            <a:pPr lvl="2"/>
            <a:endParaRPr lang="en-US" altLang="zh-CN"/>
          </a:p>
          <a:p>
            <a:pPr lvl="2"/>
            <a:r>
              <a:rPr lang="en-US" altLang="zh-CN" u="sng">
                <a:solidFill>
                  <a:srgbClr val="CC0000"/>
                </a:solidFill>
              </a:rPr>
              <a:t>Use Case</a:t>
            </a:r>
            <a:r>
              <a:rPr lang="zh-CN" altLang="en-US">
                <a:solidFill>
                  <a:srgbClr val="CC0000"/>
                </a:solidFill>
              </a:rPr>
              <a:t>的</a:t>
            </a:r>
            <a:r>
              <a:rPr lang="zh-CN" altLang="en-US"/>
              <a:t>特征：</a:t>
            </a:r>
            <a:endParaRPr lang="zh-CN" altLang="en-US"/>
          </a:p>
          <a:p>
            <a:pPr lvl="3"/>
            <a:r>
              <a:rPr lang="en-US" altLang="zh-CN" u="sng">
                <a:solidFill>
                  <a:srgbClr val="CC0000"/>
                </a:solidFill>
              </a:rPr>
              <a:t>Use Case</a:t>
            </a:r>
            <a:r>
              <a:rPr lang="zh-CN" altLang="en-US"/>
              <a:t>表示从</a:t>
            </a:r>
            <a:r>
              <a:rPr lang="zh-CN" altLang="en-US">
                <a:solidFill>
                  <a:srgbClr val="CC0000"/>
                </a:solidFill>
              </a:rPr>
              <a:t>外部用户角度观察的系统功能</a:t>
            </a:r>
            <a:r>
              <a:rPr lang="zh-CN" altLang="en-US"/>
              <a:t>；</a:t>
            </a:r>
            <a:endParaRPr lang="zh-CN" altLang="en-US">
              <a:solidFill>
                <a:srgbClr val="CC0000"/>
              </a:solidFill>
            </a:endParaRPr>
          </a:p>
          <a:p>
            <a:pPr lvl="3"/>
            <a:r>
              <a:rPr lang="en-US" altLang="zh-CN" u="sng">
                <a:solidFill>
                  <a:srgbClr val="CC0000"/>
                </a:solidFill>
              </a:rPr>
              <a:t>Use Case</a:t>
            </a:r>
            <a:r>
              <a:rPr lang="zh-CN" altLang="en-US"/>
              <a:t>总是由</a:t>
            </a:r>
            <a:r>
              <a:rPr lang="en-US" altLang="zh-CN" u="sng">
                <a:solidFill>
                  <a:srgbClr val="CC0000"/>
                </a:solidFill>
              </a:rPr>
              <a:t>Actor</a:t>
            </a:r>
            <a:r>
              <a:rPr lang="zh-CN" altLang="en-US"/>
              <a:t>初始化；</a:t>
            </a:r>
            <a:endParaRPr lang="zh-CN" altLang="en-US"/>
          </a:p>
          <a:p>
            <a:pPr lvl="3"/>
            <a:r>
              <a:rPr lang="en-US" altLang="zh-CN" u="sng">
                <a:solidFill>
                  <a:srgbClr val="CC0000"/>
                </a:solidFill>
              </a:rPr>
              <a:t>Use Case</a:t>
            </a:r>
            <a:r>
              <a:rPr lang="zh-CN" altLang="en-US"/>
              <a:t>为</a:t>
            </a:r>
            <a:r>
              <a:rPr lang="en-US" altLang="zh-CN" u="sng">
                <a:solidFill>
                  <a:srgbClr val="CC0000"/>
                </a:solidFill>
              </a:rPr>
              <a:t>Actor</a:t>
            </a:r>
            <a:r>
              <a:rPr lang="zh-CN" altLang="en-US"/>
              <a:t>提供值； </a:t>
            </a:r>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2FEFECA-A71C-4C56-BC87-9D12491716CD}" type="datetime1">
              <a:rPr lang="zh-CN" altLang="en-US"/>
            </a:fld>
            <a:endParaRPr lang="en-US" altLang="zh-CN"/>
          </a:p>
        </p:txBody>
      </p:sp>
      <p:sp>
        <p:nvSpPr>
          <p:cNvPr id="5" name="灯片编号占位符 4"/>
          <p:cNvSpPr>
            <a:spLocks noGrp="1"/>
          </p:cNvSpPr>
          <p:nvPr>
            <p:ph type="sldNum" sz="quarter" idx="11"/>
          </p:nvPr>
        </p:nvSpPr>
        <p:spPr/>
        <p:txBody>
          <a:bodyPr/>
          <a:lstStyle/>
          <a:p>
            <a:fld id="{2A934D1F-A0A9-4F4C-9097-9A752A90071C}" type="slidenum">
              <a:rPr lang="en-US" altLang="zh-CN"/>
            </a:fld>
            <a:endParaRPr lang="en-US" altLang="zh-CN"/>
          </a:p>
        </p:txBody>
      </p:sp>
      <p:sp>
        <p:nvSpPr>
          <p:cNvPr id="86018"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86019" name="Rectangle 3"/>
          <p:cNvSpPr>
            <a:spLocks noGrp="1" noChangeArrowheads="1"/>
          </p:cNvSpPr>
          <p:nvPr>
            <p:ph type="body" idx="1"/>
          </p:nvPr>
        </p:nvSpPr>
        <p:spPr/>
        <p:txBody>
          <a:bodyPr/>
          <a:lstStyle/>
          <a:p>
            <a:r>
              <a:rPr lang="en-US" altLang="zh-CN" dirty="0">
                <a:solidFill>
                  <a:srgbClr val="0000FF"/>
                </a:solidFill>
              </a:rPr>
              <a:t>【</a:t>
            </a:r>
            <a:r>
              <a:rPr lang="zh-CN" altLang="en-US" dirty="0">
                <a:solidFill>
                  <a:srgbClr val="0000FF"/>
                </a:solidFill>
              </a:rPr>
              <a:t>例</a:t>
            </a:r>
            <a:r>
              <a:rPr lang="en-US" altLang="zh-CN" dirty="0">
                <a:solidFill>
                  <a:srgbClr val="0000FF"/>
                </a:solidFill>
              </a:rPr>
              <a:t>1</a:t>
            </a:r>
            <a:r>
              <a:rPr lang="zh-CN" altLang="en-US" dirty="0">
                <a:solidFill>
                  <a:srgbClr val="0000FF"/>
                </a:solidFill>
              </a:rPr>
              <a:t>、学生注册课程系统</a:t>
            </a:r>
            <a:r>
              <a:rPr lang="en-US" altLang="zh-CN" dirty="0">
                <a:solidFill>
                  <a:srgbClr val="0000FF"/>
                </a:solidFill>
              </a:rPr>
              <a:t>】</a:t>
            </a:r>
            <a:r>
              <a:rPr lang="zh-CN" altLang="en-US" dirty="0">
                <a:solidFill>
                  <a:srgbClr val="CC0000"/>
                </a:solidFill>
              </a:rPr>
              <a:t>建立</a:t>
            </a:r>
            <a:r>
              <a:rPr lang="en-US" altLang="zh-CN" u="sng" dirty="0">
                <a:solidFill>
                  <a:srgbClr val="CC0000"/>
                </a:solidFill>
              </a:rPr>
              <a:t>Use Case</a:t>
            </a:r>
            <a:r>
              <a:rPr lang="zh-CN" altLang="en-US" u="sng" dirty="0">
                <a:solidFill>
                  <a:srgbClr val="CC0000"/>
                </a:solidFill>
              </a:rPr>
              <a:t>图</a:t>
            </a:r>
            <a:endParaRPr lang="zh-CN" altLang="en-US" u="sng" dirty="0">
              <a:solidFill>
                <a:srgbClr val="CC0000"/>
              </a:solidFill>
            </a:endParaRPr>
          </a:p>
          <a:p>
            <a:pPr lvl="1"/>
            <a:r>
              <a:rPr lang="zh-CN" altLang="en-US" u="sng" dirty="0">
                <a:solidFill>
                  <a:srgbClr val="CC0000"/>
                </a:solidFill>
              </a:rPr>
              <a:t>步骤</a:t>
            </a:r>
            <a:r>
              <a:rPr lang="en-US" altLang="zh-CN" u="sng" dirty="0">
                <a:solidFill>
                  <a:srgbClr val="CC0000"/>
                </a:solidFill>
              </a:rPr>
              <a:t>2</a:t>
            </a:r>
            <a:r>
              <a:rPr lang="zh-CN" altLang="en-US" u="sng" dirty="0">
                <a:solidFill>
                  <a:srgbClr val="CC0000"/>
                </a:solidFill>
              </a:rPr>
              <a:t>：</a:t>
            </a:r>
            <a:r>
              <a:rPr lang="zh-CN" altLang="zh-CN" dirty="0"/>
              <a:t>发现</a:t>
            </a:r>
            <a:r>
              <a:rPr lang="en-US" altLang="zh-CN" u="sng" dirty="0">
                <a:solidFill>
                  <a:srgbClr val="0000FF"/>
                </a:solidFill>
              </a:rPr>
              <a:t>Use Case</a:t>
            </a:r>
            <a:endParaRPr lang="en-US" altLang="zh-CN" u="sng" dirty="0">
              <a:solidFill>
                <a:srgbClr val="0000FF"/>
              </a:solidFill>
            </a:endParaRPr>
          </a:p>
          <a:p>
            <a:pPr lvl="1"/>
            <a:r>
              <a:rPr lang="zh-CN" altLang="en-US" dirty="0"/>
              <a:t>对于已识别的</a:t>
            </a:r>
            <a:r>
              <a:rPr lang="en-US" altLang="zh-CN" u="sng" dirty="0">
                <a:solidFill>
                  <a:srgbClr val="CC0000"/>
                </a:solidFill>
              </a:rPr>
              <a:t>Actor</a:t>
            </a:r>
            <a:r>
              <a:rPr lang="zh-CN" altLang="en-US" dirty="0"/>
              <a:t>，通过询问下列问题发现</a:t>
            </a:r>
            <a:r>
              <a:rPr lang="en-US" altLang="zh-CN" u="sng" dirty="0">
                <a:solidFill>
                  <a:srgbClr val="CC0000"/>
                </a:solidFill>
              </a:rPr>
              <a:t>Use Case</a:t>
            </a:r>
            <a:r>
              <a:rPr lang="zh-CN" altLang="en-US" dirty="0"/>
              <a:t>：</a:t>
            </a:r>
            <a:endParaRPr lang="zh-CN" altLang="en-US" dirty="0"/>
          </a:p>
          <a:p>
            <a:pPr lvl="2"/>
            <a:r>
              <a:rPr lang="en-US" altLang="zh-CN" u="sng" dirty="0">
                <a:solidFill>
                  <a:srgbClr val="CC0000"/>
                </a:solidFill>
              </a:rPr>
              <a:t>Actor</a:t>
            </a:r>
            <a:r>
              <a:rPr lang="zh-CN" altLang="en-US" dirty="0"/>
              <a:t>需要做什么？</a:t>
            </a:r>
            <a:r>
              <a:rPr lang="zh-CN" altLang="en-US" u="sng" dirty="0">
                <a:solidFill>
                  <a:srgbClr val="CC0000"/>
                </a:solidFill>
              </a:rPr>
              <a:t> </a:t>
            </a:r>
            <a:r>
              <a:rPr lang="zh-CN" altLang="en-US" dirty="0"/>
              <a:t>从系统中获得什么功能？</a:t>
            </a:r>
            <a:endParaRPr lang="zh-CN" altLang="en-US" dirty="0"/>
          </a:p>
          <a:p>
            <a:pPr lvl="2"/>
            <a:r>
              <a:rPr lang="zh-CN" altLang="en-US" smtClean="0"/>
              <a:t>采用</a:t>
            </a:r>
            <a:r>
              <a:rPr lang="zh-CN" altLang="en-US" dirty="0"/>
              <a:t>什么实现方法满足</a:t>
            </a:r>
            <a:r>
              <a:rPr lang="zh-CN" altLang="en-US" dirty="0">
                <a:solidFill>
                  <a:srgbClr val="0000FF"/>
                </a:solidFill>
              </a:rPr>
              <a:t>某些特殊要求</a:t>
            </a:r>
            <a:r>
              <a:rPr lang="zh-CN" altLang="en-US" dirty="0"/>
              <a:t>？</a:t>
            </a:r>
            <a:endParaRPr lang="zh-CN" altLang="en-US" dirty="0"/>
          </a:p>
          <a:p>
            <a:pPr lvl="3"/>
            <a:r>
              <a:rPr lang="zh-CN" altLang="en-US" dirty="0"/>
              <a:t>如，</a:t>
            </a:r>
            <a:r>
              <a:rPr lang="zh-CN" altLang="en-US" dirty="0">
                <a:solidFill>
                  <a:srgbClr val="0000FF"/>
                </a:solidFill>
              </a:rPr>
              <a:t>安全性</a:t>
            </a:r>
            <a:r>
              <a:rPr lang="en-US" altLang="zh-CN"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6019">
                                            <p:txEl>
                                              <p:pRg st="2" end="2"/>
                                            </p:txEl>
                                          </p:spTgt>
                                        </p:tgtEl>
                                        <p:attrNameLst>
                                          <p:attrName>style.visibility</p:attrName>
                                        </p:attrNameLst>
                                      </p:cBhvr>
                                      <p:to>
                                        <p:strVal val="visible"/>
                                      </p:to>
                                    </p:set>
                                    <p:animEffect transition="in" filter="strips(downRight)">
                                      <p:cBhvr>
                                        <p:cTn id="7" dur="500"/>
                                        <p:tgtEl>
                                          <p:spTgt spid="8601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6019">
                                            <p:txEl>
                                              <p:pRg st="3" end="3"/>
                                            </p:txEl>
                                          </p:spTgt>
                                        </p:tgtEl>
                                        <p:attrNameLst>
                                          <p:attrName>style.visibility</p:attrName>
                                        </p:attrNameLst>
                                      </p:cBhvr>
                                      <p:to>
                                        <p:strVal val="visible"/>
                                      </p:to>
                                    </p:set>
                                    <p:animEffect transition="in" filter="strips(downRight)">
                                      <p:cBhvr>
                                        <p:cTn id="12" dur="500"/>
                                        <p:tgtEl>
                                          <p:spTgt spid="8601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6019">
                                            <p:txEl>
                                              <p:pRg st="4" end="4"/>
                                            </p:txEl>
                                          </p:spTgt>
                                        </p:tgtEl>
                                        <p:attrNameLst>
                                          <p:attrName>style.visibility</p:attrName>
                                        </p:attrNameLst>
                                      </p:cBhvr>
                                      <p:to>
                                        <p:strVal val="visible"/>
                                      </p:to>
                                    </p:set>
                                    <p:animEffect transition="in" filter="strips(downRight)">
                                      <p:cBhvr>
                                        <p:cTn id="17" dur="500"/>
                                        <p:tgtEl>
                                          <p:spTgt spid="8601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86019">
                                            <p:txEl>
                                              <p:pRg st="5" end="5"/>
                                            </p:txEl>
                                          </p:spTgt>
                                        </p:tgtEl>
                                        <p:attrNameLst>
                                          <p:attrName>style.visibility</p:attrName>
                                        </p:attrNameLst>
                                      </p:cBhvr>
                                      <p:to>
                                        <p:strVal val="visible"/>
                                      </p:to>
                                    </p:set>
                                    <p:animEffect transition="in" filter="strips(downRight)">
                                      <p:cBhvr>
                                        <p:cTn id="22" dur="500"/>
                                        <p:tgtEl>
                                          <p:spTgt spid="860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B0210BF3-F517-462E-9846-49E575ED17C8}" type="datetime1">
              <a:rPr lang="zh-CN" altLang="en-US"/>
            </a:fld>
            <a:endParaRPr lang="en-US" altLang="zh-CN"/>
          </a:p>
        </p:txBody>
      </p:sp>
      <p:sp>
        <p:nvSpPr>
          <p:cNvPr id="6" name="灯片编号占位符 4"/>
          <p:cNvSpPr>
            <a:spLocks noGrp="1"/>
          </p:cNvSpPr>
          <p:nvPr>
            <p:ph type="sldNum" sz="quarter" idx="11"/>
          </p:nvPr>
        </p:nvSpPr>
        <p:spPr/>
        <p:txBody>
          <a:bodyPr/>
          <a:lstStyle/>
          <a:p>
            <a:fld id="{A5F8DF95-0EDA-4C6A-898A-31B5D0B4649A}" type="slidenum">
              <a:rPr lang="en-US" altLang="zh-CN"/>
            </a:fld>
            <a:endParaRPr lang="en-US" altLang="zh-CN"/>
          </a:p>
        </p:txBody>
      </p:sp>
      <p:sp>
        <p:nvSpPr>
          <p:cNvPr id="8704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87043"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2</a:t>
            </a:r>
            <a:r>
              <a:rPr lang="zh-CN" altLang="en-US" u="sng">
                <a:solidFill>
                  <a:srgbClr val="CC0000"/>
                </a:solidFill>
              </a:rPr>
              <a:t>：</a:t>
            </a:r>
            <a:r>
              <a:rPr lang="zh-CN" altLang="zh-CN"/>
              <a:t>发现</a:t>
            </a:r>
            <a:r>
              <a:rPr lang="en-US" altLang="zh-CN" u="sng">
                <a:solidFill>
                  <a:srgbClr val="0000FF"/>
                </a:solidFill>
              </a:rPr>
              <a:t>Use Case</a:t>
            </a:r>
            <a:endParaRPr lang="en-US" altLang="zh-CN" u="sng">
              <a:solidFill>
                <a:srgbClr val="0000FF"/>
              </a:solidFill>
            </a:endParaRPr>
          </a:p>
          <a:p>
            <a:pPr lvl="1"/>
            <a:r>
              <a:rPr lang="en-US" altLang="zh-CN"/>
              <a:t>(1)</a:t>
            </a:r>
            <a:r>
              <a:rPr lang="zh-CN" altLang="en-US" u="sng">
                <a:solidFill>
                  <a:srgbClr val="0000FF"/>
                </a:solidFill>
              </a:rPr>
              <a:t>教师</a:t>
            </a:r>
            <a:r>
              <a:rPr lang="zh-CN" altLang="en-US"/>
              <a:t>可以使用该系统</a:t>
            </a:r>
            <a:r>
              <a:rPr lang="zh-CN" altLang="en-US">
                <a:solidFill>
                  <a:srgbClr val="CC0000"/>
                </a:solidFill>
              </a:rPr>
              <a:t>查询</a:t>
            </a:r>
            <a:r>
              <a:rPr lang="zh-CN" altLang="en-US"/>
              <a:t>新学期将开设的</a:t>
            </a:r>
            <a:r>
              <a:rPr lang="zh-CN" altLang="en-US">
                <a:solidFill>
                  <a:srgbClr val="CC0000"/>
                </a:solidFill>
              </a:rPr>
              <a:t>课程和选课学生情况</a:t>
            </a:r>
            <a:r>
              <a:rPr lang="zh-CN" altLang="en-US"/>
              <a:t>，并可以</a:t>
            </a:r>
            <a:r>
              <a:rPr lang="zh-CN" altLang="en-US">
                <a:solidFill>
                  <a:srgbClr val="CC0000"/>
                </a:solidFill>
              </a:rPr>
              <a:t>登记成绩单</a:t>
            </a:r>
            <a:r>
              <a:rPr lang="zh-CN" altLang="en-US"/>
              <a:t>；</a:t>
            </a:r>
            <a:endParaRPr lang="zh-CN" altLang="en-US"/>
          </a:p>
          <a:p>
            <a:pPr lvl="2"/>
            <a:r>
              <a:rPr lang="zh-CN" altLang="en-US">
                <a:solidFill>
                  <a:srgbClr val="0000FF"/>
                </a:solidFill>
              </a:rPr>
              <a:t>查询选课</a:t>
            </a:r>
            <a:endParaRPr lang="zh-CN" altLang="en-US">
              <a:solidFill>
                <a:srgbClr val="0000FF"/>
              </a:solidFill>
            </a:endParaRPr>
          </a:p>
          <a:p>
            <a:pPr lvl="3"/>
            <a:r>
              <a:rPr lang="zh-CN" altLang="en-US"/>
              <a:t>选择所教的课程，并获得学生名册；</a:t>
            </a:r>
            <a:endParaRPr lang="zh-CN" altLang="en-US"/>
          </a:p>
          <a:p>
            <a:pPr lvl="2"/>
            <a:r>
              <a:rPr lang="zh-CN" altLang="en-US">
                <a:solidFill>
                  <a:srgbClr val="0000FF"/>
                </a:solidFill>
              </a:rPr>
              <a:t>登记成绩</a:t>
            </a:r>
            <a:endParaRPr lang="zh-CN" altLang="en-US">
              <a:solidFill>
                <a:srgbClr val="0000FF"/>
              </a:solidFill>
            </a:endParaRPr>
          </a:p>
          <a:p>
            <a:pPr lvl="3"/>
            <a:r>
              <a:rPr lang="zh-CN" altLang="en-US"/>
              <a:t>在学期结束时，提交学生的课程成绩；</a:t>
            </a:r>
            <a:endParaRPr lang="zh-CN" altLang="en-US"/>
          </a:p>
        </p:txBody>
      </p:sp>
      <p:pic>
        <p:nvPicPr>
          <p:cNvPr id="87044" name="Picture 4"/>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667000" y="4419600"/>
            <a:ext cx="3276600" cy="2184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7043">
                                            <p:txEl>
                                              <p:pRg st="2" end="2"/>
                                            </p:txEl>
                                          </p:spTgt>
                                        </p:tgtEl>
                                        <p:attrNameLst>
                                          <p:attrName>style.visibility</p:attrName>
                                        </p:attrNameLst>
                                      </p:cBhvr>
                                      <p:to>
                                        <p:strVal val="visible"/>
                                      </p:to>
                                    </p:set>
                                    <p:animEffect transition="in" filter="strips(downRight)">
                                      <p:cBhvr>
                                        <p:cTn id="7" dur="500"/>
                                        <p:tgtEl>
                                          <p:spTgt spid="8704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7044"/>
                                        </p:tgtEl>
                                        <p:attrNameLst>
                                          <p:attrName>style.visibility</p:attrName>
                                        </p:attrNameLst>
                                      </p:cBhvr>
                                      <p:to>
                                        <p:strVal val="visible"/>
                                      </p:to>
                                    </p:set>
                                    <p:anim calcmode="lin" valueType="num">
                                      <p:cBhvr additive="base">
                                        <p:cTn id="12" dur="500" fill="hold"/>
                                        <p:tgtEl>
                                          <p:spTgt spid="87044"/>
                                        </p:tgtEl>
                                        <p:attrNameLst>
                                          <p:attrName>ppt_x</p:attrName>
                                        </p:attrNameLst>
                                      </p:cBhvr>
                                      <p:tavLst>
                                        <p:tav tm="0">
                                          <p:val>
                                            <p:strVal val="#ppt_x"/>
                                          </p:val>
                                        </p:tav>
                                        <p:tav tm="100000">
                                          <p:val>
                                            <p:strVal val="#ppt_x"/>
                                          </p:val>
                                        </p:tav>
                                      </p:tavLst>
                                    </p:anim>
                                    <p:anim calcmode="lin" valueType="num">
                                      <p:cBhvr additive="base">
                                        <p:cTn id="13" dur="500" fill="hold"/>
                                        <p:tgtEl>
                                          <p:spTgt spid="87044"/>
                                        </p:tgtEl>
                                        <p:attrNameLst>
                                          <p:attrName>ppt_y</p:attrName>
                                        </p:attrNameLst>
                                      </p:cBhvr>
                                      <p:tavLst>
                                        <p:tav tm="0">
                                          <p:val>
                                            <p:strVal val="1+#ppt_h/2"/>
                                          </p:val>
                                        </p:tav>
                                        <p:tav tm="100000">
                                          <p:val>
                                            <p:strVal val="#ppt_y"/>
                                          </p:val>
                                        </p:tav>
                                      </p:tavLst>
                                    </p:anim>
                                  </p:childTnLst>
                                </p:cTn>
                              </p:par>
                              <p:par>
                                <p:cTn id="14" presetID="18" presetClass="entr" presetSubtype="6" fill="hold" nodeType="withEffect">
                                  <p:stCondLst>
                                    <p:cond delay="0"/>
                                  </p:stCondLst>
                                  <p:childTnLst>
                                    <p:set>
                                      <p:cBhvr>
                                        <p:cTn id="15" dur="1" fill="hold">
                                          <p:stCondLst>
                                            <p:cond delay="0"/>
                                          </p:stCondLst>
                                        </p:cTn>
                                        <p:tgtEl>
                                          <p:spTgt spid="87043">
                                            <p:txEl>
                                              <p:pRg st="3" end="3"/>
                                            </p:txEl>
                                          </p:spTgt>
                                        </p:tgtEl>
                                        <p:attrNameLst>
                                          <p:attrName>style.visibility</p:attrName>
                                        </p:attrNameLst>
                                      </p:cBhvr>
                                      <p:to>
                                        <p:strVal val="visible"/>
                                      </p:to>
                                    </p:set>
                                    <p:animEffect transition="in" filter="strips(downRight)">
                                      <p:cBhvr>
                                        <p:cTn id="16" dur="500"/>
                                        <p:tgtEl>
                                          <p:spTgt spid="87043">
                                            <p:txEl>
                                              <p:pRg st="3" end="3"/>
                                            </p:txEl>
                                          </p:spTgt>
                                        </p:tgtEl>
                                      </p:cBhvr>
                                    </p:animEffect>
                                  </p:childTnLst>
                                </p:cTn>
                              </p:par>
                              <p:par>
                                <p:cTn id="17" presetID="18" presetClass="entr" presetSubtype="6" fill="hold" nodeType="with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animEffect transition="in" filter="strips(downRight)">
                                      <p:cBhvr>
                                        <p:cTn id="19" dur="500"/>
                                        <p:tgtEl>
                                          <p:spTgt spid="8704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nodeType="clickEffect">
                                  <p:stCondLst>
                                    <p:cond delay="0"/>
                                  </p:stCondLst>
                                  <p:childTnLst>
                                    <p:set>
                                      <p:cBhvr>
                                        <p:cTn id="23" dur="1" fill="hold">
                                          <p:stCondLst>
                                            <p:cond delay="0"/>
                                          </p:stCondLst>
                                        </p:cTn>
                                        <p:tgtEl>
                                          <p:spTgt spid="87043">
                                            <p:txEl>
                                              <p:pRg st="4" end="4"/>
                                            </p:txEl>
                                          </p:spTgt>
                                        </p:tgtEl>
                                        <p:attrNameLst>
                                          <p:attrName>style.visibility</p:attrName>
                                        </p:attrNameLst>
                                      </p:cBhvr>
                                      <p:to>
                                        <p:strVal val="visible"/>
                                      </p:to>
                                    </p:set>
                                    <p:animEffect transition="in" filter="strips(downRight)">
                                      <p:cBhvr>
                                        <p:cTn id="24" dur="500"/>
                                        <p:tgtEl>
                                          <p:spTgt spid="8704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87043">
                                            <p:txEl>
                                              <p:pRg st="6" end="6"/>
                                            </p:txEl>
                                          </p:spTgt>
                                        </p:tgtEl>
                                        <p:attrNameLst>
                                          <p:attrName>style.visibility</p:attrName>
                                        </p:attrNameLst>
                                      </p:cBhvr>
                                      <p:to>
                                        <p:strVal val="visible"/>
                                      </p:to>
                                    </p:set>
                                    <p:animEffect transition="in" filter="strips(downRight)">
                                      <p:cBhvr>
                                        <p:cTn id="29" dur="500"/>
                                        <p:tgtEl>
                                          <p:spTgt spid="870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502869F9-9BF8-480F-81D9-19E09D1EF421}" type="datetime1">
              <a:rPr lang="zh-CN" altLang="en-US"/>
            </a:fld>
            <a:endParaRPr lang="en-US" altLang="zh-CN"/>
          </a:p>
        </p:txBody>
      </p:sp>
      <p:sp>
        <p:nvSpPr>
          <p:cNvPr id="6" name="灯片编号占位符 4"/>
          <p:cNvSpPr>
            <a:spLocks noGrp="1"/>
          </p:cNvSpPr>
          <p:nvPr>
            <p:ph type="sldNum" sz="quarter" idx="11"/>
          </p:nvPr>
        </p:nvSpPr>
        <p:spPr/>
        <p:txBody>
          <a:bodyPr/>
          <a:lstStyle/>
          <a:p>
            <a:fld id="{29A46956-47B7-4E7A-88F4-38DA93A8EAEC}" type="slidenum">
              <a:rPr lang="en-US" altLang="zh-CN"/>
            </a:fld>
            <a:endParaRPr lang="en-US" altLang="zh-CN"/>
          </a:p>
        </p:txBody>
      </p:sp>
      <p:sp>
        <p:nvSpPr>
          <p:cNvPr id="89090"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89091"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2</a:t>
            </a:r>
            <a:r>
              <a:rPr lang="zh-CN" altLang="en-US" u="sng">
                <a:solidFill>
                  <a:srgbClr val="CC0000"/>
                </a:solidFill>
              </a:rPr>
              <a:t>：</a:t>
            </a:r>
            <a:r>
              <a:rPr lang="zh-CN" altLang="zh-CN"/>
              <a:t>发现</a:t>
            </a:r>
            <a:r>
              <a:rPr lang="en-US" altLang="zh-CN" u="sng">
                <a:solidFill>
                  <a:srgbClr val="0000FF"/>
                </a:solidFill>
              </a:rPr>
              <a:t>Use Case</a:t>
            </a:r>
            <a:endParaRPr lang="en-US" altLang="zh-CN" u="sng">
              <a:solidFill>
                <a:srgbClr val="0000FF"/>
              </a:solidFill>
            </a:endParaRPr>
          </a:p>
          <a:p>
            <a:pPr lvl="1"/>
            <a:r>
              <a:rPr lang="zh-CN" altLang="en-US">
                <a:solidFill>
                  <a:srgbClr val="0000FF"/>
                </a:solidFill>
              </a:rPr>
              <a:t>注册课程</a:t>
            </a:r>
            <a:endParaRPr lang="zh-CN" altLang="en-US">
              <a:solidFill>
                <a:srgbClr val="0000FF"/>
              </a:solidFill>
            </a:endParaRPr>
          </a:p>
          <a:p>
            <a:pPr lvl="2"/>
            <a:r>
              <a:rPr lang="zh-CN" altLang="en-US"/>
              <a:t>在学期开始进行</a:t>
            </a:r>
            <a:r>
              <a:rPr lang="zh-CN" altLang="en-US">
                <a:solidFill>
                  <a:srgbClr val="CC0000"/>
                </a:solidFill>
              </a:rPr>
              <a:t>选课注册</a:t>
            </a:r>
            <a:r>
              <a:rPr lang="zh-CN" altLang="en-US"/>
              <a:t>，允许在一段时间内</a:t>
            </a:r>
            <a:r>
              <a:rPr lang="zh-CN" altLang="en-US">
                <a:solidFill>
                  <a:srgbClr val="CC0000"/>
                </a:solidFill>
              </a:rPr>
              <a:t>更改</a:t>
            </a:r>
            <a:r>
              <a:rPr lang="zh-CN" altLang="en-US"/>
              <a:t>或</a:t>
            </a:r>
            <a:r>
              <a:rPr lang="zh-CN" altLang="en-US">
                <a:solidFill>
                  <a:srgbClr val="CC0000"/>
                </a:solidFill>
              </a:rPr>
              <a:t>删除</a:t>
            </a:r>
            <a:r>
              <a:rPr lang="zh-CN" altLang="en-US"/>
              <a:t>，课程目录系统提供当前学期的所有可选课程列表；</a:t>
            </a:r>
            <a:endParaRPr lang="zh-CN" altLang="en-US">
              <a:solidFill>
                <a:srgbClr val="0000FF"/>
              </a:solidFill>
            </a:endParaRPr>
          </a:p>
          <a:p>
            <a:pPr lvl="1"/>
            <a:r>
              <a:rPr lang="zh-CN" altLang="en-US">
                <a:solidFill>
                  <a:srgbClr val="0000FF"/>
                </a:solidFill>
              </a:rPr>
              <a:t>查看成绩单</a:t>
            </a:r>
            <a:endParaRPr lang="zh-CN" altLang="en-US">
              <a:solidFill>
                <a:srgbClr val="0000FF"/>
              </a:solidFill>
            </a:endParaRPr>
          </a:p>
          <a:p>
            <a:pPr lvl="2"/>
            <a:r>
              <a:rPr lang="zh-CN" altLang="en-US"/>
              <a:t>学生可以查看以前学期的电子成绩单。</a:t>
            </a:r>
            <a:endParaRPr lang="zh-CN" altLang="en-US"/>
          </a:p>
        </p:txBody>
      </p:sp>
      <p:pic>
        <p:nvPicPr>
          <p:cNvPr id="89092" name="Picture 4"/>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124200" y="4495800"/>
            <a:ext cx="3276600" cy="2057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9091">
                                            <p:txEl>
                                              <p:pRg st="2" end="2"/>
                                            </p:txEl>
                                          </p:spTgt>
                                        </p:tgtEl>
                                        <p:attrNameLst>
                                          <p:attrName>style.visibility</p:attrName>
                                        </p:attrNameLst>
                                      </p:cBhvr>
                                      <p:to>
                                        <p:strVal val="visible"/>
                                      </p:to>
                                    </p:set>
                                    <p:animEffect transition="in" filter="strips(downRight)">
                                      <p:cBhvr>
                                        <p:cTn id="7" dur="500"/>
                                        <p:tgtEl>
                                          <p:spTgt spid="8909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9091">
                                            <p:txEl>
                                              <p:pRg st="4" end="4"/>
                                            </p:txEl>
                                          </p:spTgt>
                                        </p:tgtEl>
                                        <p:attrNameLst>
                                          <p:attrName>style.visibility</p:attrName>
                                        </p:attrNameLst>
                                      </p:cBhvr>
                                      <p:to>
                                        <p:strVal val="visible"/>
                                      </p:to>
                                    </p:set>
                                    <p:animEffect transition="in" filter="strips(downRight)">
                                      <p:cBhvr>
                                        <p:cTn id="12" dur="500"/>
                                        <p:tgtEl>
                                          <p:spTgt spid="8909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9091">
                                            <p:txEl>
                                              <p:pRg st="3" end="3"/>
                                            </p:txEl>
                                          </p:spTgt>
                                        </p:tgtEl>
                                        <p:attrNameLst>
                                          <p:attrName>style.visibility</p:attrName>
                                        </p:attrNameLst>
                                      </p:cBhvr>
                                      <p:to>
                                        <p:strVal val="visible"/>
                                      </p:to>
                                    </p:set>
                                    <p:animEffect transition="in" filter="strips(downRight)">
                                      <p:cBhvr>
                                        <p:cTn id="17" dur="500"/>
                                        <p:tgtEl>
                                          <p:spTgt spid="890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89091">
                                            <p:txEl>
                                              <p:pRg st="5" end="5"/>
                                            </p:txEl>
                                          </p:spTgt>
                                        </p:tgtEl>
                                        <p:attrNameLst>
                                          <p:attrName>style.visibility</p:attrName>
                                        </p:attrNameLst>
                                      </p:cBhvr>
                                      <p:to>
                                        <p:strVal val="visible"/>
                                      </p:to>
                                    </p:set>
                                    <p:animEffect transition="in" filter="strips(downRight)">
                                      <p:cBhvr>
                                        <p:cTn id="22" dur="500"/>
                                        <p:tgtEl>
                                          <p:spTgt spid="8909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9092"/>
                                        </p:tgtEl>
                                        <p:attrNameLst>
                                          <p:attrName>style.visibility</p:attrName>
                                        </p:attrNameLst>
                                      </p:cBhvr>
                                      <p:to>
                                        <p:strVal val="visible"/>
                                      </p:to>
                                    </p:set>
                                    <p:anim calcmode="lin" valueType="num">
                                      <p:cBhvr additive="base">
                                        <p:cTn id="27" dur="500" fill="hold"/>
                                        <p:tgtEl>
                                          <p:spTgt spid="89092"/>
                                        </p:tgtEl>
                                        <p:attrNameLst>
                                          <p:attrName>ppt_x</p:attrName>
                                        </p:attrNameLst>
                                      </p:cBhvr>
                                      <p:tavLst>
                                        <p:tav tm="0">
                                          <p:val>
                                            <p:strVal val="#ppt_x"/>
                                          </p:val>
                                        </p:tav>
                                        <p:tav tm="100000">
                                          <p:val>
                                            <p:strVal val="#ppt_x"/>
                                          </p:val>
                                        </p:tav>
                                      </p:tavLst>
                                    </p:anim>
                                    <p:anim calcmode="lin" valueType="num">
                                      <p:cBhvr additive="base">
                                        <p:cTn id="28" dur="500" fill="hold"/>
                                        <p:tgtEl>
                                          <p:spTgt spid="890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BD86112-EEB5-4140-802D-4488E5F7708A}" type="datetime1">
              <a:rPr lang="zh-CN" altLang="en-US"/>
            </a:fld>
            <a:endParaRPr lang="en-US" altLang="zh-CN"/>
          </a:p>
        </p:txBody>
      </p:sp>
      <p:sp>
        <p:nvSpPr>
          <p:cNvPr id="5" name="灯片编号占位符 4"/>
          <p:cNvSpPr>
            <a:spLocks noGrp="1"/>
          </p:cNvSpPr>
          <p:nvPr>
            <p:ph type="sldNum" sz="quarter" idx="11"/>
          </p:nvPr>
        </p:nvSpPr>
        <p:spPr/>
        <p:txBody>
          <a:bodyPr/>
          <a:lstStyle/>
          <a:p>
            <a:fld id="{72C2A764-3550-42C9-B453-A0ED2F3D13C6}" type="slidenum">
              <a:rPr lang="en-US" altLang="zh-CN"/>
            </a:fld>
            <a:endParaRPr lang="en-US" altLang="zh-CN"/>
          </a:p>
        </p:txBody>
      </p:sp>
      <p:sp>
        <p:nvSpPr>
          <p:cNvPr id="88066"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88067" name="Rectangle 3"/>
          <p:cNvSpPr>
            <a:spLocks noGrp="1" noChangeArrowheads="1"/>
          </p:cNvSpPr>
          <p:nvPr>
            <p:ph type="body" idx="1"/>
          </p:nvPr>
        </p:nvSpPr>
        <p:spPr>
          <a:xfrm>
            <a:off x="468313" y="1052513"/>
            <a:ext cx="8229600" cy="5576887"/>
          </a:xfrm>
        </p:spPr>
        <p:txBody>
          <a:bodyPr/>
          <a:lstStyle/>
          <a:p>
            <a:pPr>
              <a:lnSpc>
                <a:spcPct val="90000"/>
              </a:lnSpc>
            </a:pPr>
            <a:r>
              <a:rPr lang="en-US" altLang="zh-CN" dirty="0">
                <a:solidFill>
                  <a:srgbClr val="0000FF"/>
                </a:solidFill>
              </a:rPr>
              <a:t>【</a:t>
            </a:r>
            <a:r>
              <a:rPr lang="zh-CN" altLang="en-US" dirty="0">
                <a:solidFill>
                  <a:srgbClr val="0000FF"/>
                </a:solidFill>
              </a:rPr>
              <a:t>例</a:t>
            </a:r>
            <a:r>
              <a:rPr lang="en-US" altLang="zh-CN" dirty="0">
                <a:solidFill>
                  <a:srgbClr val="0000FF"/>
                </a:solidFill>
              </a:rPr>
              <a:t>1</a:t>
            </a:r>
            <a:r>
              <a:rPr lang="zh-CN" altLang="en-US" dirty="0">
                <a:solidFill>
                  <a:srgbClr val="0000FF"/>
                </a:solidFill>
              </a:rPr>
              <a:t>、学生注册课程系统</a:t>
            </a:r>
            <a:r>
              <a:rPr lang="en-US" altLang="zh-CN" dirty="0">
                <a:solidFill>
                  <a:srgbClr val="0000FF"/>
                </a:solidFill>
              </a:rPr>
              <a:t>】</a:t>
            </a:r>
            <a:r>
              <a:rPr lang="zh-CN" altLang="en-US" dirty="0">
                <a:solidFill>
                  <a:srgbClr val="CC0000"/>
                </a:solidFill>
              </a:rPr>
              <a:t>建立</a:t>
            </a:r>
            <a:r>
              <a:rPr lang="en-US" altLang="zh-CN" u="sng" dirty="0">
                <a:solidFill>
                  <a:srgbClr val="CC0000"/>
                </a:solidFill>
              </a:rPr>
              <a:t>Use Case</a:t>
            </a:r>
            <a:r>
              <a:rPr lang="zh-CN" altLang="en-US" u="sng" dirty="0">
                <a:solidFill>
                  <a:srgbClr val="CC0000"/>
                </a:solidFill>
              </a:rPr>
              <a:t>图</a:t>
            </a:r>
            <a:endParaRPr lang="zh-CN" altLang="en-US" u="sng" dirty="0">
              <a:solidFill>
                <a:srgbClr val="CC0000"/>
              </a:solidFill>
            </a:endParaRPr>
          </a:p>
          <a:p>
            <a:pPr lvl="1">
              <a:lnSpc>
                <a:spcPct val="90000"/>
              </a:lnSpc>
            </a:pPr>
            <a:r>
              <a:rPr lang="zh-CN" altLang="en-US" u="sng" dirty="0">
                <a:solidFill>
                  <a:srgbClr val="CC0000"/>
                </a:solidFill>
              </a:rPr>
              <a:t>步骤</a:t>
            </a:r>
            <a:r>
              <a:rPr lang="en-US" altLang="zh-CN" u="sng" dirty="0">
                <a:solidFill>
                  <a:srgbClr val="CC0000"/>
                </a:solidFill>
              </a:rPr>
              <a:t>2</a:t>
            </a:r>
            <a:r>
              <a:rPr lang="zh-CN" altLang="en-US" u="sng" dirty="0">
                <a:solidFill>
                  <a:srgbClr val="CC0000"/>
                </a:solidFill>
              </a:rPr>
              <a:t>：</a:t>
            </a:r>
            <a:r>
              <a:rPr lang="zh-CN" altLang="zh-CN" dirty="0"/>
              <a:t>发现</a:t>
            </a:r>
            <a:r>
              <a:rPr lang="en-US" altLang="zh-CN" u="sng" dirty="0">
                <a:solidFill>
                  <a:srgbClr val="0000FF"/>
                </a:solidFill>
              </a:rPr>
              <a:t>Use Case</a:t>
            </a:r>
            <a:endParaRPr lang="en-US" altLang="zh-CN" u="sng" dirty="0">
              <a:solidFill>
                <a:srgbClr val="0000FF"/>
              </a:solidFill>
            </a:endParaRPr>
          </a:p>
          <a:p>
            <a:pPr lvl="1">
              <a:lnSpc>
                <a:spcPct val="90000"/>
              </a:lnSpc>
            </a:pPr>
            <a:r>
              <a:rPr lang="en-US" altLang="zh-CN" dirty="0"/>
              <a:t>(3)</a:t>
            </a:r>
            <a:r>
              <a:rPr lang="zh-CN" altLang="en-US" dirty="0"/>
              <a:t>在每个学期的开始，</a:t>
            </a:r>
            <a:r>
              <a:rPr lang="zh-CN" altLang="en-US" u="sng" dirty="0">
                <a:solidFill>
                  <a:srgbClr val="0000FF"/>
                </a:solidFill>
              </a:rPr>
              <a:t>学生</a:t>
            </a:r>
            <a:r>
              <a:rPr lang="zh-CN" altLang="en-US" dirty="0"/>
              <a:t>可以</a:t>
            </a:r>
            <a:r>
              <a:rPr lang="zh-CN" altLang="en-US" dirty="0">
                <a:solidFill>
                  <a:srgbClr val="CC0000"/>
                </a:solidFill>
              </a:rPr>
              <a:t>获得该学期的课程目录表</a:t>
            </a:r>
            <a:r>
              <a:rPr lang="zh-CN" altLang="en-US" dirty="0"/>
              <a:t>，课程目录表列出每门课程的所有信息，诸如基本信息、教师、开课系和选课条件等。</a:t>
            </a:r>
            <a:endParaRPr lang="zh-CN" altLang="en-US" dirty="0"/>
          </a:p>
          <a:p>
            <a:pPr lvl="1">
              <a:lnSpc>
                <a:spcPct val="90000"/>
              </a:lnSpc>
            </a:pPr>
            <a:r>
              <a:rPr lang="en-US" altLang="zh-CN" dirty="0"/>
              <a:t>(4)</a:t>
            </a:r>
            <a:r>
              <a:rPr lang="zh-CN" altLang="en-US" dirty="0"/>
              <a:t>新学期开始前两周为选课注册时间，在此期间</a:t>
            </a:r>
            <a:r>
              <a:rPr lang="zh-CN" altLang="en-US" u="sng" dirty="0">
                <a:solidFill>
                  <a:srgbClr val="0000FF"/>
                </a:solidFill>
              </a:rPr>
              <a:t>学生</a:t>
            </a:r>
            <a:r>
              <a:rPr lang="zh-CN" altLang="en-US" dirty="0"/>
              <a:t>可以</a:t>
            </a:r>
            <a:r>
              <a:rPr lang="zh-CN" altLang="en-US" dirty="0">
                <a:solidFill>
                  <a:srgbClr val="CC0000"/>
                </a:solidFill>
              </a:rPr>
              <a:t>选课注册</a:t>
            </a:r>
            <a:r>
              <a:rPr lang="zh-CN" altLang="en-US" dirty="0"/>
              <a:t>，并且允许</a:t>
            </a:r>
            <a:r>
              <a:rPr lang="zh-CN" altLang="en-US" dirty="0">
                <a:solidFill>
                  <a:srgbClr val="CC0000"/>
                </a:solidFill>
              </a:rPr>
              <a:t>改变</a:t>
            </a:r>
            <a:r>
              <a:rPr lang="zh-CN" altLang="en-US" dirty="0"/>
              <a:t>或</a:t>
            </a:r>
            <a:r>
              <a:rPr lang="zh-CN" altLang="en-US" dirty="0">
                <a:solidFill>
                  <a:srgbClr val="CC0000"/>
                </a:solidFill>
              </a:rPr>
              <a:t>取消</a:t>
            </a:r>
            <a:r>
              <a:rPr lang="zh-CN" altLang="en-US" dirty="0"/>
              <a:t>注册申请。每个学生可以选择不超过</a:t>
            </a:r>
            <a:r>
              <a:rPr lang="en-US" altLang="zh-CN" dirty="0"/>
              <a:t>4</a:t>
            </a:r>
            <a:r>
              <a:rPr lang="zh-CN" altLang="en-US" dirty="0"/>
              <a:t>门课程，同时指定</a:t>
            </a:r>
            <a:r>
              <a:rPr lang="en-US" altLang="zh-CN" dirty="0"/>
              <a:t>2</a:t>
            </a:r>
            <a:r>
              <a:rPr lang="zh-CN" altLang="en-US" dirty="0"/>
              <a:t>门侯选课程以备主选课程未选上。每门课程最多不能超过</a:t>
            </a:r>
            <a:r>
              <a:rPr lang="en-US" altLang="zh-CN" dirty="0"/>
              <a:t>100</a:t>
            </a:r>
            <a:r>
              <a:rPr lang="zh-CN" altLang="en-US" dirty="0"/>
              <a:t>人，最少不能低于</a:t>
            </a:r>
            <a:r>
              <a:rPr lang="en-US" altLang="zh-CN" dirty="0"/>
              <a:t>30</a:t>
            </a:r>
            <a:r>
              <a:rPr lang="zh-CN" altLang="en-US" dirty="0"/>
              <a:t>人。</a:t>
            </a:r>
            <a:endParaRPr lang="zh-CN" altLang="en-US" dirty="0"/>
          </a:p>
          <a:p>
            <a:pPr lvl="1">
              <a:lnSpc>
                <a:spcPct val="90000"/>
              </a:lnSpc>
            </a:pPr>
            <a:r>
              <a:rPr lang="en-US" altLang="zh-CN" dirty="0"/>
              <a:t>(6)</a:t>
            </a:r>
            <a:r>
              <a:rPr lang="zh-CN" altLang="en-US" dirty="0"/>
              <a:t>在学期结束时，</a:t>
            </a:r>
            <a:r>
              <a:rPr lang="zh-CN" altLang="en-US" u="sng" dirty="0">
                <a:solidFill>
                  <a:srgbClr val="0000FF"/>
                </a:solidFill>
              </a:rPr>
              <a:t>学生</a:t>
            </a:r>
            <a:r>
              <a:rPr lang="zh-CN" altLang="en-US" dirty="0" smtClean="0"/>
              <a:t>可以</a:t>
            </a:r>
            <a:r>
              <a:rPr lang="zh-CN" altLang="en-US" dirty="0" smtClean="0">
                <a:solidFill>
                  <a:srgbClr val="CC0000"/>
                </a:solidFill>
              </a:rPr>
              <a:t>查看</a:t>
            </a:r>
            <a:r>
              <a:rPr lang="zh-CN" altLang="en-US" dirty="0">
                <a:solidFill>
                  <a:srgbClr val="CC0000"/>
                </a:solidFill>
              </a:rPr>
              <a:t>电子成绩单</a:t>
            </a:r>
            <a:r>
              <a:rPr lang="zh-CN" altLang="en-US" dirty="0"/>
              <a:t>。由于学成绩属于敏感信息，系统必须提供必要的</a:t>
            </a:r>
            <a:r>
              <a:rPr lang="zh-CN" altLang="en-US" dirty="0">
                <a:solidFill>
                  <a:srgbClr val="CC0000"/>
                </a:solidFill>
              </a:rPr>
              <a:t>安全措施</a:t>
            </a:r>
            <a:r>
              <a:rPr lang="zh-CN" altLang="en-US" dirty="0"/>
              <a:t>以防非法存取。</a:t>
            </a:r>
            <a:endParaRPr lang="zh-CN" altLang="en-US" dirty="0"/>
          </a:p>
          <a:p>
            <a:pPr lvl="1">
              <a:lnSpc>
                <a:spcPct val="90000"/>
              </a:lnSpc>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8067">
                                            <p:txEl>
                                              <p:pRg st="2" end="2"/>
                                            </p:txEl>
                                          </p:spTgt>
                                        </p:tgtEl>
                                        <p:attrNameLst>
                                          <p:attrName>style.visibility</p:attrName>
                                        </p:attrNameLst>
                                      </p:cBhvr>
                                      <p:to>
                                        <p:strVal val="visible"/>
                                      </p:to>
                                    </p:set>
                                    <p:animEffect transition="in" filter="strips(downRight)">
                                      <p:cBhvr>
                                        <p:cTn id="7" dur="500"/>
                                        <p:tgtEl>
                                          <p:spTgt spid="8806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8067">
                                            <p:txEl>
                                              <p:pRg st="3" end="3"/>
                                            </p:txEl>
                                          </p:spTgt>
                                        </p:tgtEl>
                                        <p:attrNameLst>
                                          <p:attrName>style.visibility</p:attrName>
                                        </p:attrNameLst>
                                      </p:cBhvr>
                                      <p:to>
                                        <p:strVal val="visible"/>
                                      </p:to>
                                    </p:set>
                                    <p:animEffect transition="in" filter="strips(downRight)">
                                      <p:cBhvr>
                                        <p:cTn id="12" dur="500"/>
                                        <p:tgtEl>
                                          <p:spTgt spid="8806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8067">
                                            <p:txEl>
                                              <p:pRg st="4" end="4"/>
                                            </p:txEl>
                                          </p:spTgt>
                                        </p:tgtEl>
                                        <p:attrNameLst>
                                          <p:attrName>style.visibility</p:attrName>
                                        </p:attrNameLst>
                                      </p:cBhvr>
                                      <p:to>
                                        <p:strVal val="visible"/>
                                      </p:to>
                                    </p:set>
                                    <p:animEffect transition="in" filter="strips(downRight)">
                                      <p:cBhvr>
                                        <p:cTn id="17" dur="500"/>
                                        <p:tgtEl>
                                          <p:spTgt spid="880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p:cNvSpPr>
            <a:spLocks noGrp="1"/>
          </p:cNvSpPr>
          <p:nvPr>
            <p:ph type="dt" sz="half" idx="10"/>
          </p:nvPr>
        </p:nvSpPr>
        <p:spPr/>
        <p:txBody>
          <a:bodyPr/>
          <a:lstStyle/>
          <a:p>
            <a:fld id="{7613ADC1-4B35-4487-AA5D-0B1CCCC10172}" type="datetime1">
              <a:rPr lang="zh-CN" altLang="en-US"/>
            </a:fld>
            <a:endParaRPr lang="en-US" altLang="zh-CN"/>
          </a:p>
        </p:txBody>
      </p:sp>
      <p:sp>
        <p:nvSpPr>
          <p:cNvPr id="31" name="灯片编号占位符 4"/>
          <p:cNvSpPr>
            <a:spLocks noGrp="1"/>
          </p:cNvSpPr>
          <p:nvPr>
            <p:ph type="sldNum" sz="quarter" idx="11"/>
          </p:nvPr>
        </p:nvSpPr>
        <p:spPr/>
        <p:txBody>
          <a:bodyPr/>
          <a:lstStyle/>
          <a:p>
            <a:fld id="{22A79143-328E-478C-9925-CF57EB65703D}" type="slidenum">
              <a:rPr lang="en-US" altLang="zh-CN"/>
            </a:fld>
            <a:endParaRPr lang="en-US" altLang="zh-CN"/>
          </a:p>
        </p:txBody>
      </p:sp>
      <p:sp>
        <p:nvSpPr>
          <p:cNvPr id="17410"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17411"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结构化设计实例</a:t>
            </a:r>
            <a:r>
              <a:rPr lang="en-US" altLang="zh-CN">
                <a:solidFill>
                  <a:srgbClr val="CC0000"/>
                </a:solidFill>
              </a:rPr>
              <a:t>】</a:t>
            </a:r>
            <a:endParaRPr lang="en-US" altLang="zh-CN">
              <a:solidFill>
                <a:srgbClr val="CC0000"/>
              </a:solidFill>
            </a:endParaRPr>
          </a:p>
        </p:txBody>
      </p:sp>
      <p:sp>
        <p:nvSpPr>
          <p:cNvPr id="17412" name="Line 4"/>
          <p:cNvSpPr>
            <a:spLocks noChangeShapeType="1"/>
          </p:cNvSpPr>
          <p:nvPr/>
        </p:nvSpPr>
        <p:spPr bwMode="auto">
          <a:xfrm flipH="1">
            <a:off x="3946525" y="2516188"/>
            <a:ext cx="1258888" cy="1587"/>
          </a:xfrm>
          <a:prstGeom prst="line">
            <a:avLst/>
          </a:prstGeom>
          <a:noFill/>
          <a:ln w="28575">
            <a:solidFill>
              <a:srgbClr val="000000"/>
            </a:solidFill>
            <a:round/>
            <a:tailEnd type="stealth" w="lg" len="lg"/>
          </a:ln>
        </p:spPr>
        <p:txBody>
          <a:bodyPr/>
          <a:lstStyle/>
          <a:p>
            <a:endParaRPr lang="zh-CN" altLang="en-US"/>
          </a:p>
        </p:txBody>
      </p:sp>
      <p:sp>
        <p:nvSpPr>
          <p:cNvPr id="17413" name="Rectangle 5"/>
          <p:cNvSpPr>
            <a:spLocks noChangeArrowheads="1"/>
          </p:cNvSpPr>
          <p:nvPr/>
        </p:nvSpPr>
        <p:spPr bwMode="auto">
          <a:xfrm>
            <a:off x="4356100" y="1773238"/>
            <a:ext cx="611188" cy="1495425"/>
          </a:xfrm>
          <a:prstGeom prst="rect">
            <a:avLst/>
          </a:prstGeom>
          <a:noFill/>
          <a:ln w="9525" algn="ctr">
            <a:noFill/>
            <a:miter lim="800000"/>
          </a:ln>
          <a:effectLst/>
        </p:spPr>
        <p:txBody>
          <a:bodyPr vert="eaVert" wrap="none">
            <a:spAutoFit/>
          </a:bodyPr>
          <a:lstStyle/>
          <a:p>
            <a:pPr algn="l" eaLnBrk="0" hangingPunct="0"/>
            <a:r>
              <a:rPr kumimoji="1" lang="zh-CN" altLang="en-US" sz="2800" b="1">
                <a:latin typeface="Times New Roman" panose="02020603050405020304" pitchFamily="18" charset="0"/>
                <a:ea typeface="楷体_GB2312" pitchFamily="49" charset="-122"/>
              </a:rPr>
              <a:t>进书通知</a:t>
            </a:r>
            <a:endParaRPr kumimoji="1" lang="zh-CN" altLang="en-US" sz="2800" b="1">
              <a:latin typeface="Times New Roman" panose="02020603050405020304" pitchFamily="18" charset="0"/>
              <a:ea typeface="楷体_GB2312" pitchFamily="49" charset="-122"/>
            </a:endParaRPr>
          </a:p>
        </p:txBody>
      </p:sp>
      <p:sp>
        <p:nvSpPr>
          <p:cNvPr id="17414" name="Rectangle 6"/>
          <p:cNvSpPr>
            <a:spLocks noChangeArrowheads="1"/>
          </p:cNvSpPr>
          <p:nvPr/>
        </p:nvSpPr>
        <p:spPr bwMode="auto">
          <a:xfrm>
            <a:off x="395288" y="1917700"/>
            <a:ext cx="838200" cy="1219200"/>
          </a:xfrm>
          <a:prstGeom prst="rect">
            <a:avLst/>
          </a:prstGeom>
          <a:solidFill>
            <a:srgbClr val="FFFF99"/>
          </a:solidFill>
          <a:ln w="9525">
            <a:solidFill>
              <a:schemeClr val="tx1"/>
            </a:solidFill>
            <a:miter lim="800000"/>
          </a:ln>
          <a:effectLst/>
        </p:spPr>
        <p:txBody>
          <a:bodyPr wrap="none" anchor="ctr"/>
          <a:lstStyle/>
          <a:p>
            <a:pPr eaLnBrk="0" hangingPunct="0"/>
            <a:r>
              <a:rPr kumimoji="1" lang="zh-CN" altLang="en-US" sz="2800" b="1">
                <a:solidFill>
                  <a:srgbClr val="FF0000"/>
                </a:solidFill>
                <a:latin typeface="Times New Roman" panose="02020603050405020304" pitchFamily="18" charset="0"/>
                <a:ea typeface="楷体_GB2312" pitchFamily="49" charset="-122"/>
              </a:rPr>
              <a:t>学</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生</a:t>
            </a:r>
            <a:endParaRPr kumimoji="1" lang="zh-CN" altLang="en-US" sz="2800">
              <a:solidFill>
                <a:srgbClr val="FF0000"/>
              </a:solidFill>
              <a:latin typeface="Times New Roman" panose="02020603050405020304" pitchFamily="18" charset="0"/>
            </a:endParaRPr>
          </a:p>
        </p:txBody>
      </p:sp>
      <p:sp>
        <p:nvSpPr>
          <p:cNvPr id="17415" name="Rectangle 7"/>
          <p:cNvSpPr>
            <a:spLocks noChangeArrowheads="1"/>
          </p:cNvSpPr>
          <p:nvPr/>
        </p:nvSpPr>
        <p:spPr bwMode="auto">
          <a:xfrm>
            <a:off x="8027988" y="1701800"/>
            <a:ext cx="823912" cy="1485900"/>
          </a:xfrm>
          <a:prstGeom prst="rect">
            <a:avLst/>
          </a:prstGeom>
          <a:solidFill>
            <a:srgbClr val="FFFF99"/>
          </a:solidFill>
          <a:ln w="9525" algn="ctr">
            <a:solidFill>
              <a:schemeClr val="tx1"/>
            </a:solidFill>
            <a:miter lim="800000"/>
          </a:ln>
          <a:effectLst/>
        </p:spPr>
        <p:txBody>
          <a:bodyPr wrap="none" anchor="ctr"/>
          <a:lstStyle/>
          <a:p>
            <a:pPr eaLnBrk="0" hangingPunct="0"/>
            <a:r>
              <a:rPr kumimoji="1" lang="zh-CN" altLang="en-US" sz="2800" b="1">
                <a:solidFill>
                  <a:srgbClr val="FF0000"/>
                </a:solidFill>
                <a:latin typeface="Times New Roman" panose="02020603050405020304" pitchFamily="18" charset="0"/>
                <a:ea typeface="楷体_GB2312" pitchFamily="49" charset="-122"/>
              </a:rPr>
              <a:t>采</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购</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员</a:t>
            </a:r>
            <a:endParaRPr kumimoji="1" lang="zh-CN" altLang="en-US" sz="2800" b="1">
              <a:solidFill>
                <a:srgbClr val="FF0000"/>
              </a:solidFill>
              <a:latin typeface="Times New Roman" panose="02020603050405020304" pitchFamily="18" charset="0"/>
              <a:ea typeface="楷体_GB2312" pitchFamily="49" charset="-122"/>
            </a:endParaRPr>
          </a:p>
        </p:txBody>
      </p:sp>
      <p:sp>
        <p:nvSpPr>
          <p:cNvPr id="17416" name="Line 8"/>
          <p:cNvSpPr>
            <a:spLocks noChangeShapeType="1"/>
          </p:cNvSpPr>
          <p:nvPr/>
        </p:nvSpPr>
        <p:spPr bwMode="auto">
          <a:xfrm>
            <a:off x="1384300" y="2274888"/>
            <a:ext cx="12192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7417" name="Line 9"/>
          <p:cNvSpPr>
            <a:spLocks noChangeShapeType="1"/>
          </p:cNvSpPr>
          <p:nvPr/>
        </p:nvSpPr>
        <p:spPr bwMode="auto">
          <a:xfrm flipH="1">
            <a:off x="1331913" y="2709863"/>
            <a:ext cx="12192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7418" name="Text Box 10"/>
          <p:cNvSpPr txBox="1">
            <a:spLocks noChangeArrowheads="1"/>
          </p:cNvSpPr>
          <p:nvPr/>
        </p:nvSpPr>
        <p:spPr bwMode="auto">
          <a:xfrm>
            <a:off x="1331913" y="1557338"/>
            <a:ext cx="1255712" cy="519112"/>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购书单</a:t>
            </a:r>
            <a:endParaRPr kumimoji="1" lang="zh-CN" altLang="en-US" sz="2800" b="1">
              <a:latin typeface="Times New Roman" panose="02020603050405020304" pitchFamily="18" charset="0"/>
              <a:ea typeface="楷体_GB2312" pitchFamily="49" charset="-122"/>
            </a:endParaRPr>
          </a:p>
        </p:txBody>
      </p:sp>
      <p:sp>
        <p:nvSpPr>
          <p:cNvPr id="17419" name="Text Box 11"/>
          <p:cNvSpPr txBox="1">
            <a:spLocks noChangeArrowheads="1"/>
          </p:cNvSpPr>
          <p:nvPr/>
        </p:nvSpPr>
        <p:spPr bwMode="auto">
          <a:xfrm>
            <a:off x="1403350" y="2997200"/>
            <a:ext cx="1255713" cy="519113"/>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领书单</a:t>
            </a:r>
            <a:endParaRPr kumimoji="1" lang="zh-CN" altLang="en-US" sz="2800" b="1">
              <a:latin typeface="Times New Roman" panose="02020603050405020304" pitchFamily="18" charset="0"/>
              <a:ea typeface="楷体_GB2312" pitchFamily="49" charset="-122"/>
            </a:endParaRPr>
          </a:p>
        </p:txBody>
      </p:sp>
      <p:sp>
        <p:nvSpPr>
          <p:cNvPr id="17420" name="Line 12"/>
          <p:cNvSpPr>
            <a:spLocks noChangeShapeType="1"/>
          </p:cNvSpPr>
          <p:nvPr/>
        </p:nvSpPr>
        <p:spPr bwMode="auto">
          <a:xfrm>
            <a:off x="6456363" y="2198688"/>
            <a:ext cx="13716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7421" name="Line 13"/>
          <p:cNvSpPr>
            <a:spLocks noChangeShapeType="1"/>
          </p:cNvSpPr>
          <p:nvPr/>
        </p:nvSpPr>
        <p:spPr bwMode="auto">
          <a:xfrm flipH="1">
            <a:off x="6443663" y="2709863"/>
            <a:ext cx="1371600" cy="0"/>
          </a:xfrm>
          <a:prstGeom prst="line">
            <a:avLst/>
          </a:prstGeom>
          <a:noFill/>
          <a:ln w="28575">
            <a:solidFill>
              <a:schemeClr val="tx1"/>
            </a:solidFill>
            <a:round/>
            <a:tailEnd type="stealth" w="lg" len="lg"/>
          </a:ln>
          <a:effectLst/>
        </p:spPr>
        <p:txBody>
          <a:bodyPr wrap="none" anchor="ctr"/>
          <a:lstStyle/>
          <a:p>
            <a:endParaRPr lang="zh-CN" altLang="en-US"/>
          </a:p>
        </p:txBody>
      </p:sp>
      <p:sp>
        <p:nvSpPr>
          <p:cNvPr id="17422" name="Text Box 14"/>
          <p:cNvSpPr txBox="1">
            <a:spLocks noChangeArrowheads="1"/>
          </p:cNvSpPr>
          <p:nvPr/>
        </p:nvSpPr>
        <p:spPr bwMode="auto">
          <a:xfrm>
            <a:off x="6516688" y="1557338"/>
            <a:ext cx="1255712" cy="519112"/>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缺书单</a:t>
            </a:r>
            <a:endParaRPr kumimoji="1" lang="zh-CN" altLang="en-US" sz="2800" b="1">
              <a:latin typeface="Times New Roman" panose="02020603050405020304" pitchFamily="18" charset="0"/>
              <a:ea typeface="楷体_GB2312" pitchFamily="49" charset="-122"/>
            </a:endParaRPr>
          </a:p>
        </p:txBody>
      </p:sp>
      <p:sp>
        <p:nvSpPr>
          <p:cNvPr id="17423" name="Text Box 15"/>
          <p:cNvSpPr txBox="1">
            <a:spLocks noChangeArrowheads="1"/>
          </p:cNvSpPr>
          <p:nvPr/>
        </p:nvSpPr>
        <p:spPr bwMode="auto">
          <a:xfrm>
            <a:off x="6300788" y="2997200"/>
            <a:ext cx="1612900" cy="519113"/>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进书通知</a:t>
            </a:r>
            <a:endParaRPr kumimoji="1" lang="zh-CN" altLang="en-US" sz="2800" b="1">
              <a:latin typeface="Times New Roman" panose="02020603050405020304" pitchFamily="18" charset="0"/>
              <a:ea typeface="楷体_GB2312" pitchFamily="49" charset="-122"/>
            </a:endParaRPr>
          </a:p>
        </p:txBody>
      </p:sp>
      <p:sp>
        <p:nvSpPr>
          <p:cNvPr id="17424" name="Oval 16"/>
          <p:cNvSpPr>
            <a:spLocks noChangeArrowheads="1"/>
          </p:cNvSpPr>
          <p:nvPr/>
        </p:nvSpPr>
        <p:spPr bwMode="auto">
          <a:xfrm>
            <a:off x="2555875" y="1773238"/>
            <a:ext cx="1368425" cy="1439862"/>
          </a:xfrm>
          <a:prstGeom prst="ellipse">
            <a:avLst/>
          </a:prstGeom>
          <a:solidFill>
            <a:schemeClr val="accent1"/>
          </a:solidFill>
          <a:ln w="9525">
            <a:solidFill>
              <a:schemeClr val="tx1"/>
            </a:solidFill>
            <a:round/>
          </a:ln>
          <a:effectLst/>
        </p:spPr>
        <p:txBody>
          <a:bodyPr wrap="none" anchor="ctr"/>
          <a:lstStyle/>
          <a:p>
            <a:pPr eaLnBrk="0" hangingPunct="0"/>
            <a:r>
              <a:rPr kumimoji="1" lang="en-US" altLang="zh-CN" sz="2800" b="1">
                <a:solidFill>
                  <a:srgbClr val="FF0000"/>
                </a:solidFill>
                <a:latin typeface="Times New Roman" panose="02020603050405020304" pitchFamily="18" charset="0"/>
              </a:rPr>
              <a:t>1</a:t>
            </a:r>
            <a:endParaRPr kumimoji="1" lang="en-US" altLang="zh-CN" sz="2800" b="1">
              <a:solidFill>
                <a:srgbClr val="FF0000"/>
              </a:solidFill>
              <a:latin typeface="Times New Roman" panose="02020603050405020304" pitchFamily="18" charset="0"/>
            </a:endParaRPr>
          </a:p>
          <a:p>
            <a:pPr eaLnBrk="0" hangingPunct="0"/>
            <a:r>
              <a:rPr kumimoji="1" lang="zh-CN" altLang="en-US" sz="2800" b="1">
                <a:solidFill>
                  <a:srgbClr val="FF0000"/>
                </a:solidFill>
                <a:latin typeface="Times New Roman" panose="02020603050405020304" pitchFamily="18" charset="0"/>
              </a:rPr>
              <a:t>销售</a:t>
            </a:r>
            <a:endParaRPr kumimoji="1" lang="zh-CN" altLang="en-US" sz="2800" b="1">
              <a:solidFill>
                <a:srgbClr val="FF0000"/>
              </a:solidFill>
              <a:latin typeface="Times New Roman" panose="02020603050405020304" pitchFamily="18" charset="0"/>
            </a:endParaRPr>
          </a:p>
        </p:txBody>
      </p:sp>
      <p:sp>
        <p:nvSpPr>
          <p:cNvPr id="17425" name="Oval 17"/>
          <p:cNvSpPr>
            <a:spLocks noChangeArrowheads="1"/>
          </p:cNvSpPr>
          <p:nvPr/>
        </p:nvSpPr>
        <p:spPr bwMode="auto">
          <a:xfrm>
            <a:off x="5076825" y="1701800"/>
            <a:ext cx="1368425" cy="1439863"/>
          </a:xfrm>
          <a:prstGeom prst="ellipse">
            <a:avLst/>
          </a:prstGeom>
          <a:solidFill>
            <a:schemeClr val="accent1"/>
          </a:solidFill>
          <a:ln w="9525">
            <a:solidFill>
              <a:schemeClr val="tx1"/>
            </a:solidFill>
            <a:round/>
          </a:ln>
          <a:effectLst/>
        </p:spPr>
        <p:txBody>
          <a:bodyPr wrap="none" anchor="ctr"/>
          <a:lstStyle/>
          <a:p>
            <a:pPr eaLnBrk="0" hangingPunct="0"/>
            <a:r>
              <a:rPr kumimoji="1" lang="en-US" altLang="zh-CN" sz="2800" b="1">
                <a:solidFill>
                  <a:srgbClr val="FF0000"/>
                </a:solidFill>
                <a:latin typeface="Times New Roman" panose="02020603050405020304" pitchFamily="18" charset="0"/>
              </a:rPr>
              <a:t>2</a:t>
            </a:r>
            <a:endParaRPr kumimoji="1" lang="en-US" altLang="zh-CN" sz="2800" b="1">
              <a:solidFill>
                <a:srgbClr val="FF0000"/>
              </a:solidFill>
              <a:latin typeface="Times New Roman" panose="02020603050405020304" pitchFamily="18" charset="0"/>
            </a:endParaRPr>
          </a:p>
          <a:p>
            <a:pPr eaLnBrk="0" hangingPunct="0"/>
            <a:r>
              <a:rPr kumimoji="1" lang="zh-CN" altLang="en-US" sz="2800" b="1">
                <a:solidFill>
                  <a:srgbClr val="FF0000"/>
                </a:solidFill>
                <a:latin typeface="Times New Roman" panose="02020603050405020304" pitchFamily="18" charset="0"/>
              </a:rPr>
              <a:t>采购</a:t>
            </a:r>
            <a:endParaRPr kumimoji="1" lang="zh-CN" altLang="en-US" sz="2800" b="1">
              <a:solidFill>
                <a:srgbClr val="FF0000"/>
              </a:solidFill>
              <a:latin typeface="Times New Roman" panose="02020603050405020304" pitchFamily="18" charset="0"/>
            </a:endParaRPr>
          </a:p>
        </p:txBody>
      </p:sp>
      <p:sp>
        <p:nvSpPr>
          <p:cNvPr id="17426" name="Oval 18"/>
          <p:cNvSpPr>
            <a:spLocks noChangeArrowheads="1"/>
          </p:cNvSpPr>
          <p:nvPr/>
        </p:nvSpPr>
        <p:spPr bwMode="auto">
          <a:xfrm>
            <a:off x="3059113" y="3500438"/>
            <a:ext cx="1512887" cy="1512887"/>
          </a:xfrm>
          <a:prstGeom prst="ellipse">
            <a:avLst/>
          </a:prstGeom>
          <a:solidFill>
            <a:schemeClr val="accent1"/>
          </a:solidFill>
          <a:ln w="9525">
            <a:solidFill>
              <a:schemeClr val="tx1"/>
            </a:solidFill>
            <a:round/>
          </a:ln>
          <a:effectLst/>
        </p:spPr>
        <p:txBody>
          <a:bodyPr wrap="none"/>
          <a:lstStyle/>
          <a:p>
            <a:pPr eaLnBrk="0" hangingPunct="0"/>
            <a:r>
              <a:rPr kumimoji="1" lang="en-US" altLang="zh-CN" sz="2200" b="1">
                <a:solidFill>
                  <a:srgbClr val="FF0000"/>
                </a:solidFill>
                <a:latin typeface="Times New Roman" panose="02020603050405020304" pitchFamily="18" charset="0"/>
              </a:rPr>
              <a:t>2.1</a:t>
            </a:r>
            <a:endParaRPr kumimoji="1" lang="en-US" altLang="zh-CN" sz="2200" b="1">
              <a:solidFill>
                <a:srgbClr val="FF0000"/>
              </a:solidFill>
              <a:latin typeface="Times New Roman" panose="02020603050405020304" pitchFamily="18" charset="0"/>
            </a:endParaRPr>
          </a:p>
          <a:p>
            <a:pPr eaLnBrk="0" hangingPunct="0"/>
            <a:r>
              <a:rPr kumimoji="1" lang="zh-CN" altLang="en-US" sz="2200" b="1">
                <a:solidFill>
                  <a:srgbClr val="FF0000"/>
                </a:solidFill>
                <a:latin typeface="Times New Roman" panose="02020603050405020304" pitchFamily="18" charset="0"/>
              </a:rPr>
              <a:t>按书号</a:t>
            </a:r>
            <a:endParaRPr kumimoji="1" lang="zh-CN" altLang="en-US" sz="2200" b="1">
              <a:solidFill>
                <a:srgbClr val="FF0000"/>
              </a:solidFill>
              <a:latin typeface="Times New Roman" panose="02020603050405020304" pitchFamily="18" charset="0"/>
            </a:endParaRPr>
          </a:p>
          <a:p>
            <a:pPr eaLnBrk="0" hangingPunct="0"/>
            <a:r>
              <a:rPr kumimoji="1" lang="zh-CN" altLang="en-US" sz="2200" b="1">
                <a:solidFill>
                  <a:srgbClr val="FF0000"/>
                </a:solidFill>
                <a:latin typeface="Times New Roman" panose="02020603050405020304" pitchFamily="18" charset="0"/>
              </a:rPr>
              <a:t>汇总缺书</a:t>
            </a:r>
            <a:endParaRPr kumimoji="1" lang="zh-CN" altLang="en-US" sz="2200" b="1">
              <a:solidFill>
                <a:srgbClr val="FF0000"/>
              </a:solidFill>
              <a:latin typeface="Times New Roman" panose="02020603050405020304" pitchFamily="18" charset="0"/>
            </a:endParaRPr>
          </a:p>
        </p:txBody>
      </p:sp>
      <p:sp>
        <p:nvSpPr>
          <p:cNvPr id="17427" name="Oval 19"/>
          <p:cNvSpPr>
            <a:spLocks noChangeArrowheads="1"/>
          </p:cNvSpPr>
          <p:nvPr/>
        </p:nvSpPr>
        <p:spPr bwMode="auto">
          <a:xfrm>
            <a:off x="6084888" y="3500438"/>
            <a:ext cx="1511300" cy="1512887"/>
          </a:xfrm>
          <a:prstGeom prst="ellipse">
            <a:avLst/>
          </a:prstGeom>
          <a:solidFill>
            <a:schemeClr val="accent1"/>
          </a:solidFill>
          <a:ln w="9525">
            <a:solidFill>
              <a:schemeClr val="tx1"/>
            </a:solidFill>
            <a:round/>
          </a:ln>
          <a:effectLst/>
        </p:spPr>
        <p:txBody>
          <a:bodyPr wrap="none" anchor="ctr"/>
          <a:lstStyle/>
          <a:p>
            <a:r>
              <a:rPr kumimoji="1" lang="en-US" altLang="zh-CN" sz="2200" b="1">
                <a:solidFill>
                  <a:srgbClr val="FF0000"/>
                </a:solidFill>
              </a:rPr>
              <a:t>2.2</a:t>
            </a:r>
            <a:endParaRPr kumimoji="1" lang="en-US" altLang="zh-CN" sz="2200" b="1">
              <a:solidFill>
                <a:srgbClr val="FF0000"/>
              </a:solidFill>
            </a:endParaRPr>
          </a:p>
          <a:p>
            <a:r>
              <a:rPr kumimoji="1" lang="zh-CN" altLang="en-US" sz="2200" b="1">
                <a:solidFill>
                  <a:srgbClr val="FF0000"/>
                </a:solidFill>
              </a:rPr>
              <a:t>按出版社</a:t>
            </a:r>
            <a:endParaRPr kumimoji="1" lang="zh-CN" altLang="en-US" sz="2200" b="1">
              <a:solidFill>
                <a:srgbClr val="FF0000"/>
              </a:solidFill>
            </a:endParaRPr>
          </a:p>
          <a:p>
            <a:r>
              <a:rPr kumimoji="1" lang="zh-CN" altLang="en-US" sz="2200" b="1">
                <a:solidFill>
                  <a:srgbClr val="FF0000"/>
                </a:solidFill>
              </a:rPr>
              <a:t>汇总缺书</a:t>
            </a:r>
            <a:endParaRPr kumimoji="1" lang="zh-CN" altLang="en-US" sz="2200" b="1">
              <a:solidFill>
                <a:srgbClr val="FF0000"/>
              </a:solidFill>
            </a:endParaRPr>
          </a:p>
        </p:txBody>
      </p:sp>
      <p:sp>
        <p:nvSpPr>
          <p:cNvPr id="17428" name="Oval 20"/>
          <p:cNvSpPr>
            <a:spLocks noChangeArrowheads="1"/>
          </p:cNvSpPr>
          <p:nvPr/>
        </p:nvSpPr>
        <p:spPr bwMode="auto">
          <a:xfrm>
            <a:off x="4716463" y="5157788"/>
            <a:ext cx="1512887" cy="1512887"/>
          </a:xfrm>
          <a:prstGeom prst="ellipse">
            <a:avLst/>
          </a:prstGeom>
          <a:solidFill>
            <a:schemeClr val="accent1"/>
          </a:solidFill>
          <a:ln w="9525">
            <a:solidFill>
              <a:schemeClr val="tx1"/>
            </a:solidFill>
            <a:round/>
          </a:ln>
          <a:effectLst/>
        </p:spPr>
        <p:txBody>
          <a:bodyPr wrap="none" anchor="ctr"/>
          <a:lstStyle/>
          <a:p>
            <a:pPr eaLnBrk="0" hangingPunct="0"/>
            <a:r>
              <a:rPr kumimoji="1" lang="en-US" altLang="zh-CN" sz="2200" b="1">
                <a:solidFill>
                  <a:srgbClr val="FF0000"/>
                </a:solidFill>
                <a:latin typeface="Times New Roman" panose="02020603050405020304" pitchFamily="18" charset="0"/>
              </a:rPr>
              <a:t>2.3</a:t>
            </a:r>
            <a:endParaRPr kumimoji="1" lang="en-US" altLang="zh-CN" sz="2200" b="1">
              <a:solidFill>
                <a:srgbClr val="FF0000"/>
              </a:solidFill>
              <a:latin typeface="Times New Roman" panose="02020603050405020304" pitchFamily="18" charset="0"/>
            </a:endParaRPr>
          </a:p>
          <a:p>
            <a:pPr eaLnBrk="0" hangingPunct="0"/>
            <a:r>
              <a:rPr kumimoji="1" lang="zh-CN" altLang="en-US" sz="2200" b="1">
                <a:solidFill>
                  <a:srgbClr val="FF0000"/>
                </a:solidFill>
                <a:latin typeface="Times New Roman" panose="02020603050405020304" pitchFamily="18" charset="0"/>
              </a:rPr>
              <a:t>修改库存</a:t>
            </a:r>
            <a:endParaRPr kumimoji="1" lang="zh-CN" altLang="en-US" sz="2200" b="1">
              <a:solidFill>
                <a:srgbClr val="FF0000"/>
              </a:solidFill>
              <a:latin typeface="Times New Roman" panose="02020603050405020304" pitchFamily="18" charset="0"/>
            </a:endParaRPr>
          </a:p>
        </p:txBody>
      </p:sp>
      <p:cxnSp>
        <p:nvCxnSpPr>
          <p:cNvPr id="17429" name="AutoShape 21"/>
          <p:cNvCxnSpPr>
            <a:cxnSpLocks noChangeShapeType="1"/>
            <a:stCxn id="17426" idx="6"/>
            <a:endCxn id="17427" idx="2"/>
          </p:cNvCxnSpPr>
          <p:nvPr/>
        </p:nvCxnSpPr>
        <p:spPr bwMode="auto">
          <a:xfrm>
            <a:off x="4572000" y="4257675"/>
            <a:ext cx="1512888" cy="0"/>
          </a:xfrm>
          <a:prstGeom prst="straightConnector1">
            <a:avLst/>
          </a:prstGeom>
          <a:noFill/>
          <a:ln w="28575">
            <a:solidFill>
              <a:schemeClr val="tx1"/>
            </a:solidFill>
            <a:round/>
            <a:tailEnd type="stealth" w="lg" len="lg"/>
          </a:ln>
          <a:effectLst/>
        </p:spPr>
      </p:cxnSp>
      <p:sp>
        <p:nvSpPr>
          <p:cNvPr id="17430" name="Rectangle 22"/>
          <p:cNvSpPr>
            <a:spLocks noChangeArrowheads="1"/>
          </p:cNvSpPr>
          <p:nvPr/>
        </p:nvSpPr>
        <p:spPr bwMode="auto">
          <a:xfrm>
            <a:off x="8172450" y="4941888"/>
            <a:ext cx="823913" cy="1485900"/>
          </a:xfrm>
          <a:prstGeom prst="rect">
            <a:avLst/>
          </a:prstGeom>
          <a:solidFill>
            <a:srgbClr val="FFFF99"/>
          </a:solidFill>
          <a:ln w="9525" algn="ctr">
            <a:solidFill>
              <a:schemeClr val="tx1"/>
            </a:solidFill>
            <a:miter lim="800000"/>
          </a:ln>
          <a:effectLst/>
        </p:spPr>
        <p:txBody>
          <a:bodyPr wrap="none" anchor="ctr"/>
          <a:lstStyle/>
          <a:p>
            <a:pPr eaLnBrk="0" hangingPunct="0"/>
            <a:r>
              <a:rPr kumimoji="1" lang="zh-CN" altLang="en-US" sz="2800" b="1">
                <a:solidFill>
                  <a:srgbClr val="FF0000"/>
                </a:solidFill>
                <a:latin typeface="Times New Roman" panose="02020603050405020304" pitchFamily="18" charset="0"/>
                <a:ea typeface="楷体_GB2312" pitchFamily="49" charset="-122"/>
              </a:rPr>
              <a:t>采</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购</a:t>
            </a:r>
            <a:endParaRPr kumimoji="1" lang="zh-CN" altLang="en-US" sz="2800" b="1">
              <a:solidFill>
                <a:srgbClr val="FF0000"/>
              </a:solidFill>
              <a:latin typeface="Times New Roman" panose="02020603050405020304" pitchFamily="18" charset="0"/>
              <a:ea typeface="楷体_GB2312" pitchFamily="49" charset="-122"/>
            </a:endParaRPr>
          </a:p>
          <a:p>
            <a:pPr eaLnBrk="0" hangingPunct="0"/>
            <a:r>
              <a:rPr kumimoji="1" lang="zh-CN" altLang="en-US" sz="2800" b="1">
                <a:solidFill>
                  <a:srgbClr val="FF0000"/>
                </a:solidFill>
                <a:latin typeface="Times New Roman" panose="02020603050405020304" pitchFamily="18" charset="0"/>
                <a:ea typeface="楷体_GB2312" pitchFamily="49" charset="-122"/>
              </a:rPr>
              <a:t>员</a:t>
            </a:r>
            <a:endParaRPr kumimoji="1" lang="zh-CN" altLang="en-US" sz="2800" b="1">
              <a:solidFill>
                <a:srgbClr val="FF0000"/>
              </a:solidFill>
              <a:latin typeface="Times New Roman" panose="02020603050405020304" pitchFamily="18" charset="0"/>
              <a:ea typeface="楷体_GB2312" pitchFamily="49" charset="-122"/>
            </a:endParaRPr>
          </a:p>
        </p:txBody>
      </p:sp>
      <p:sp>
        <p:nvSpPr>
          <p:cNvPr id="17431" name="Text Box 23"/>
          <p:cNvSpPr txBox="1">
            <a:spLocks noChangeArrowheads="1"/>
          </p:cNvSpPr>
          <p:nvPr/>
        </p:nvSpPr>
        <p:spPr bwMode="auto">
          <a:xfrm>
            <a:off x="7888288" y="4149725"/>
            <a:ext cx="1255712" cy="519113"/>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缺书单</a:t>
            </a:r>
            <a:endParaRPr kumimoji="1" lang="zh-CN" altLang="en-US" sz="2800" b="1">
              <a:latin typeface="Times New Roman" panose="02020603050405020304" pitchFamily="18" charset="0"/>
              <a:ea typeface="楷体_GB2312" pitchFamily="49" charset="-122"/>
            </a:endParaRPr>
          </a:p>
        </p:txBody>
      </p:sp>
      <p:cxnSp>
        <p:nvCxnSpPr>
          <p:cNvPr id="17432" name="AutoShape 24"/>
          <p:cNvCxnSpPr>
            <a:cxnSpLocks noChangeShapeType="1"/>
            <a:stCxn id="17427" idx="6"/>
            <a:endCxn id="17430" idx="0"/>
          </p:cNvCxnSpPr>
          <p:nvPr/>
        </p:nvCxnSpPr>
        <p:spPr bwMode="auto">
          <a:xfrm>
            <a:off x="7596188" y="4257675"/>
            <a:ext cx="989012" cy="684213"/>
          </a:xfrm>
          <a:prstGeom prst="straightConnector1">
            <a:avLst/>
          </a:prstGeom>
          <a:noFill/>
          <a:ln w="28575">
            <a:solidFill>
              <a:schemeClr val="tx1"/>
            </a:solidFill>
            <a:round/>
            <a:tailEnd type="stealth" w="lg" len="lg"/>
          </a:ln>
          <a:effectLst/>
        </p:spPr>
      </p:cxnSp>
      <p:sp>
        <p:nvSpPr>
          <p:cNvPr id="17433" name="Rectangle 25"/>
          <p:cNvSpPr>
            <a:spLocks noChangeArrowheads="1"/>
          </p:cNvSpPr>
          <p:nvPr/>
        </p:nvSpPr>
        <p:spPr bwMode="auto">
          <a:xfrm>
            <a:off x="5003800" y="3517900"/>
            <a:ext cx="611188" cy="1495425"/>
          </a:xfrm>
          <a:prstGeom prst="rect">
            <a:avLst/>
          </a:prstGeom>
          <a:noFill/>
          <a:ln w="9525" algn="ctr">
            <a:noFill/>
            <a:miter lim="800000"/>
          </a:ln>
          <a:effectLst/>
        </p:spPr>
        <p:txBody>
          <a:bodyPr vert="eaVert" wrap="none">
            <a:spAutoFit/>
          </a:bodyPr>
          <a:lstStyle/>
          <a:p>
            <a:pPr algn="l" eaLnBrk="0" hangingPunct="0"/>
            <a:r>
              <a:rPr kumimoji="1" lang="zh-CN" altLang="en-US" sz="2800" b="1">
                <a:latin typeface="Times New Roman" panose="02020603050405020304" pitchFamily="18" charset="0"/>
                <a:ea typeface="楷体_GB2312" pitchFamily="49" charset="-122"/>
              </a:rPr>
              <a:t>缺书列表</a:t>
            </a:r>
            <a:endParaRPr kumimoji="1" lang="zh-CN" altLang="en-US" sz="2800" b="1">
              <a:latin typeface="Times New Roman" panose="02020603050405020304" pitchFamily="18" charset="0"/>
              <a:ea typeface="楷体_GB2312" pitchFamily="49" charset="-122"/>
            </a:endParaRPr>
          </a:p>
        </p:txBody>
      </p:sp>
      <p:cxnSp>
        <p:nvCxnSpPr>
          <p:cNvPr id="17434" name="AutoShape 26"/>
          <p:cNvCxnSpPr>
            <a:cxnSpLocks noChangeShapeType="1"/>
            <a:stCxn id="17430" idx="1"/>
            <a:endCxn id="17428" idx="6"/>
          </p:cNvCxnSpPr>
          <p:nvPr/>
        </p:nvCxnSpPr>
        <p:spPr bwMode="auto">
          <a:xfrm flipH="1">
            <a:off x="6229350" y="5684838"/>
            <a:ext cx="1943100" cy="230187"/>
          </a:xfrm>
          <a:prstGeom prst="straightConnector1">
            <a:avLst/>
          </a:prstGeom>
          <a:noFill/>
          <a:ln w="28575">
            <a:solidFill>
              <a:schemeClr val="tx1"/>
            </a:solidFill>
            <a:round/>
            <a:tailEnd type="stealth" w="lg" len="lg"/>
          </a:ln>
          <a:effectLst/>
        </p:spPr>
      </p:cxnSp>
      <p:sp>
        <p:nvSpPr>
          <p:cNvPr id="17435" name="Text Box 27"/>
          <p:cNvSpPr txBox="1">
            <a:spLocks noChangeArrowheads="1"/>
          </p:cNvSpPr>
          <p:nvPr/>
        </p:nvSpPr>
        <p:spPr bwMode="auto">
          <a:xfrm>
            <a:off x="6443663" y="5949950"/>
            <a:ext cx="1612900" cy="519113"/>
          </a:xfrm>
          <a:prstGeom prst="rect">
            <a:avLst/>
          </a:prstGeom>
          <a:noFill/>
          <a:ln w="9525">
            <a:noFill/>
            <a:miter lim="800000"/>
          </a:ln>
          <a:effectLst/>
        </p:spPr>
        <p:txBody>
          <a:bodyPr wrap="none">
            <a:spAutoFit/>
          </a:bodyPr>
          <a:lstStyle/>
          <a:p>
            <a:pPr algn="l" eaLnBrk="0" hangingPunct="0"/>
            <a:r>
              <a:rPr kumimoji="1" lang="zh-CN" altLang="en-US" sz="2800" b="1">
                <a:latin typeface="Times New Roman" panose="02020603050405020304" pitchFamily="18" charset="0"/>
                <a:ea typeface="楷体_GB2312" pitchFamily="49" charset="-122"/>
              </a:rPr>
              <a:t>进书通知</a:t>
            </a:r>
            <a:endParaRPr kumimoji="1" lang="zh-CN" altLang="en-US" sz="2800" b="1">
              <a:latin typeface="Times New Roman" panose="02020603050405020304" pitchFamily="18" charset="0"/>
              <a:ea typeface="楷体_GB2312" pitchFamily="49" charset="-122"/>
            </a:endParaRPr>
          </a:p>
        </p:txBody>
      </p:sp>
      <p:sp>
        <p:nvSpPr>
          <p:cNvPr id="17436" name="Oval 28"/>
          <p:cNvSpPr>
            <a:spLocks noChangeArrowheads="1"/>
          </p:cNvSpPr>
          <p:nvPr/>
        </p:nvSpPr>
        <p:spPr bwMode="auto">
          <a:xfrm>
            <a:off x="4859338" y="1412875"/>
            <a:ext cx="1800225" cy="2016125"/>
          </a:xfrm>
          <a:prstGeom prst="ellipse">
            <a:avLst/>
          </a:prstGeom>
          <a:noFill/>
          <a:ln w="28575">
            <a:solidFill>
              <a:srgbClr val="FF0000"/>
            </a:solidFill>
            <a:prstDash val="dash"/>
            <a:round/>
          </a:ln>
          <a:effectLst/>
        </p:spPr>
        <p:txBody>
          <a:bodyPr wrap="none" anchor="ctr"/>
          <a:lstStyle/>
          <a:p>
            <a:endParaRPr lang="zh-CN" altLang="en-US"/>
          </a:p>
        </p:txBody>
      </p:sp>
      <p:sp>
        <p:nvSpPr>
          <p:cNvPr id="17437" name="Rectangle 29"/>
          <p:cNvSpPr>
            <a:spLocks noChangeArrowheads="1"/>
          </p:cNvSpPr>
          <p:nvPr/>
        </p:nvSpPr>
        <p:spPr bwMode="auto">
          <a:xfrm>
            <a:off x="5219700" y="1052513"/>
            <a:ext cx="3556000" cy="476250"/>
          </a:xfrm>
          <a:prstGeom prst="rect">
            <a:avLst/>
          </a:prstGeom>
          <a:solidFill>
            <a:srgbClr val="FF0000"/>
          </a:solidFill>
          <a:ln w="19050" algn="ctr">
            <a:solidFill>
              <a:srgbClr val="FF0000"/>
            </a:solidFill>
            <a:miter lim="800000"/>
          </a:ln>
          <a:effectLst/>
        </p:spPr>
        <p:txBody>
          <a:bodyPr wrap="none">
            <a:spAutoFit/>
          </a:bodyPr>
          <a:lstStyle/>
          <a:p>
            <a:pPr algn="l"/>
            <a:r>
              <a:rPr lang="zh-CN" altLang="en-US" sz="2400" b="1">
                <a:solidFill>
                  <a:schemeClr val="bg1"/>
                </a:solidFill>
              </a:rPr>
              <a:t>自顶向下地进行功能分解</a:t>
            </a:r>
            <a:endParaRPr lang="zh-CN" altLang="en-US" sz="24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7436"/>
                                        </p:tgtEl>
                                        <p:attrNameLst>
                                          <p:attrName>style.visibility</p:attrName>
                                        </p:attrNameLst>
                                      </p:cBhvr>
                                      <p:to>
                                        <p:strVal val="visible"/>
                                      </p:to>
                                    </p:set>
                                    <p:animEffect transition="in" filter="wheel(4)">
                                      <p:cBhvr>
                                        <p:cTn id="7" dur="500"/>
                                        <p:tgtEl>
                                          <p:spTgt spid="174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426"/>
                                        </p:tgtEl>
                                        <p:attrNameLst>
                                          <p:attrName>style.visibility</p:attrName>
                                        </p:attrNameLst>
                                      </p:cBhvr>
                                      <p:to>
                                        <p:strVal val="visible"/>
                                      </p:to>
                                    </p:set>
                                    <p:anim calcmode="lin" valueType="num">
                                      <p:cBhvr additive="base">
                                        <p:cTn id="12" dur="500" fill="hold"/>
                                        <p:tgtEl>
                                          <p:spTgt spid="17426"/>
                                        </p:tgtEl>
                                        <p:attrNameLst>
                                          <p:attrName>ppt_x</p:attrName>
                                        </p:attrNameLst>
                                      </p:cBhvr>
                                      <p:tavLst>
                                        <p:tav tm="0">
                                          <p:val>
                                            <p:strVal val="#ppt_x"/>
                                          </p:val>
                                        </p:tav>
                                        <p:tav tm="100000">
                                          <p:val>
                                            <p:strVal val="#ppt_x"/>
                                          </p:val>
                                        </p:tav>
                                      </p:tavLst>
                                    </p:anim>
                                    <p:anim calcmode="lin" valueType="num">
                                      <p:cBhvr additive="base">
                                        <p:cTn id="13" dur="500" fill="hold"/>
                                        <p:tgtEl>
                                          <p:spTgt spid="174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427"/>
                                        </p:tgtEl>
                                        <p:attrNameLst>
                                          <p:attrName>style.visibility</p:attrName>
                                        </p:attrNameLst>
                                      </p:cBhvr>
                                      <p:to>
                                        <p:strVal val="visible"/>
                                      </p:to>
                                    </p:set>
                                    <p:anim calcmode="lin" valueType="num">
                                      <p:cBhvr additive="base">
                                        <p:cTn id="18" dur="500" fill="hold"/>
                                        <p:tgtEl>
                                          <p:spTgt spid="17427"/>
                                        </p:tgtEl>
                                        <p:attrNameLst>
                                          <p:attrName>ppt_x</p:attrName>
                                        </p:attrNameLst>
                                      </p:cBhvr>
                                      <p:tavLst>
                                        <p:tav tm="0">
                                          <p:val>
                                            <p:strVal val="#ppt_x"/>
                                          </p:val>
                                        </p:tav>
                                        <p:tav tm="100000">
                                          <p:val>
                                            <p:strVal val="#ppt_x"/>
                                          </p:val>
                                        </p:tav>
                                      </p:tavLst>
                                    </p:anim>
                                    <p:anim calcmode="lin" valueType="num">
                                      <p:cBhvr additive="base">
                                        <p:cTn id="19" dur="500" fill="hold"/>
                                        <p:tgtEl>
                                          <p:spTgt spid="1742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428"/>
                                        </p:tgtEl>
                                        <p:attrNameLst>
                                          <p:attrName>style.visibility</p:attrName>
                                        </p:attrNameLst>
                                      </p:cBhvr>
                                      <p:to>
                                        <p:strVal val="visible"/>
                                      </p:to>
                                    </p:set>
                                    <p:anim calcmode="lin" valueType="num">
                                      <p:cBhvr additive="base">
                                        <p:cTn id="24" dur="500" fill="hold"/>
                                        <p:tgtEl>
                                          <p:spTgt spid="17428"/>
                                        </p:tgtEl>
                                        <p:attrNameLst>
                                          <p:attrName>ppt_x</p:attrName>
                                        </p:attrNameLst>
                                      </p:cBhvr>
                                      <p:tavLst>
                                        <p:tav tm="0">
                                          <p:val>
                                            <p:strVal val="#ppt_x"/>
                                          </p:val>
                                        </p:tav>
                                        <p:tav tm="100000">
                                          <p:val>
                                            <p:strVal val="#ppt_x"/>
                                          </p:val>
                                        </p:tav>
                                      </p:tavLst>
                                    </p:anim>
                                    <p:anim calcmode="lin" valueType="num">
                                      <p:cBhvr additive="base">
                                        <p:cTn id="25" dur="500" fill="hold"/>
                                        <p:tgtEl>
                                          <p:spTgt spid="174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7433"/>
                                        </p:tgtEl>
                                        <p:attrNameLst>
                                          <p:attrName>style.visibility</p:attrName>
                                        </p:attrNameLst>
                                      </p:cBhvr>
                                      <p:to>
                                        <p:strVal val="visible"/>
                                      </p:to>
                                    </p:set>
                                    <p:animEffect transition="in" filter="strips(downRight)">
                                      <p:cBhvr>
                                        <p:cTn id="30" dur="500"/>
                                        <p:tgtEl>
                                          <p:spTgt spid="17433"/>
                                        </p:tgtEl>
                                      </p:cBhvr>
                                    </p:animEffect>
                                  </p:childTnLst>
                                </p:cTn>
                              </p:par>
                              <p:par>
                                <p:cTn id="31" presetID="18" presetClass="entr" presetSubtype="6" fill="hold" nodeType="withEffect">
                                  <p:stCondLst>
                                    <p:cond delay="0"/>
                                  </p:stCondLst>
                                  <p:childTnLst>
                                    <p:set>
                                      <p:cBhvr>
                                        <p:cTn id="32" dur="1" fill="hold">
                                          <p:stCondLst>
                                            <p:cond delay="0"/>
                                          </p:stCondLst>
                                        </p:cTn>
                                        <p:tgtEl>
                                          <p:spTgt spid="17429"/>
                                        </p:tgtEl>
                                        <p:attrNameLst>
                                          <p:attrName>style.visibility</p:attrName>
                                        </p:attrNameLst>
                                      </p:cBhvr>
                                      <p:to>
                                        <p:strVal val="visible"/>
                                      </p:to>
                                    </p:set>
                                    <p:animEffect transition="in" filter="strips(downRight)">
                                      <p:cBhvr>
                                        <p:cTn id="33" dur="500"/>
                                        <p:tgtEl>
                                          <p:spTgt spid="17429"/>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7432"/>
                                        </p:tgtEl>
                                        <p:attrNameLst>
                                          <p:attrName>style.visibility</p:attrName>
                                        </p:attrNameLst>
                                      </p:cBhvr>
                                      <p:to>
                                        <p:strVal val="visible"/>
                                      </p:to>
                                    </p:set>
                                    <p:animEffect transition="in" filter="strips(downRight)">
                                      <p:cBhvr>
                                        <p:cTn id="38" dur="500"/>
                                        <p:tgtEl>
                                          <p:spTgt spid="17432"/>
                                        </p:tgtEl>
                                      </p:cBhvr>
                                    </p:animEffect>
                                  </p:childTnLst>
                                </p:cTn>
                              </p:par>
                              <p:par>
                                <p:cTn id="39" presetID="18" presetClass="entr" presetSubtype="6" fill="hold" grpId="0" nodeType="withEffect">
                                  <p:stCondLst>
                                    <p:cond delay="0"/>
                                  </p:stCondLst>
                                  <p:childTnLst>
                                    <p:set>
                                      <p:cBhvr>
                                        <p:cTn id="40" dur="1" fill="hold">
                                          <p:stCondLst>
                                            <p:cond delay="0"/>
                                          </p:stCondLst>
                                        </p:cTn>
                                        <p:tgtEl>
                                          <p:spTgt spid="17431"/>
                                        </p:tgtEl>
                                        <p:attrNameLst>
                                          <p:attrName>style.visibility</p:attrName>
                                        </p:attrNameLst>
                                      </p:cBhvr>
                                      <p:to>
                                        <p:strVal val="visible"/>
                                      </p:to>
                                    </p:set>
                                    <p:animEffect transition="in" filter="strips(downRight)">
                                      <p:cBhvr>
                                        <p:cTn id="41" dur="500"/>
                                        <p:tgtEl>
                                          <p:spTgt spid="17431"/>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nodeType="clickEffect">
                                  <p:stCondLst>
                                    <p:cond delay="0"/>
                                  </p:stCondLst>
                                  <p:childTnLst>
                                    <p:set>
                                      <p:cBhvr>
                                        <p:cTn id="45" dur="1" fill="hold">
                                          <p:stCondLst>
                                            <p:cond delay="0"/>
                                          </p:stCondLst>
                                        </p:cTn>
                                        <p:tgtEl>
                                          <p:spTgt spid="17434"/>
                                        </p:tgtEl>
                                        <p:attrNameLst>
                                          <p:attrName>style.visibility</p:attrName>
                                        </p:attrNameLst>
                                      </p:cBhvr>
                                      <p:to>
                                        <p:strVal val="visible"/>
                                      </p:to>
                                    </p:set>
                                    <p:animEffect transition="in" filter="strips(downLeft)">
                                      <p:cBhvr>
                                        <p:cTn id="46" dur="500"/>
                                        <p:tgtEl>
                                          <p:spTgt spid="17434"/>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17435"/>
                                        </p:tgtEl>
                                        <p:attrNameLst>
                                          <p:attrName>style.visibility</p:attrName>
                                        </p:attrNameLst>
                                      </p:cBhvr>
                                      <p:to>
                                        <p:strVal val="visible"/>
                                      </p:to>
                                    </p:set>
                                    <p:animEffect transition="in" filter="strips(downLeft)">
                                      <p:cBhvr>
                                        <p:cTn id="49" dur="500"/>
                                        <p:tgtEl>
                                          <p:spTgt spid="17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6" grpId="0" animBg="1"/>
      <p:bldP spid="17427" grpId="0" animBg="1"/>
      <p:bldP spid="17428" grpId="0" animBg="1"/>
      <p:bldP spid="17431" grpId="0"/>
      <p:bldP spid="17433" grpId="0"/>
      <p:bldP spid="17435" grpId="0"/>
      <p:bldP spid="1743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AA0E693-F209-4FD0-8C4B-DA3303B078F1}" type="datetime1">
              <a:rPr lang="zh-CN" altLang="en-US"/>
            </a:fld>
            <a:endParaRPr lang="en-US" altLang="zh-CN"/>
          </a:p>
        </p:txBody>
      </p:sp>
      <p:sp>
        <p:nvSpPr>
          <p:cNvPr id="5" name="灯片编号占位符 4"/>
          <p:cNvSpPr>
            <a:spLocks noGrp="1"/>
          </p:cNvSpPr>
          <p:nvPr>
            <p:ph type="sldNum" sz="quarter" idx="11"/>
          </p:nvPr>
        </p:nvSpPr>
        <p:spPr/>
        <p:txBody>
          <a:bodyPr/>
          <a:lstStyle/>
          <a:p>
            <a:fld id="{2655477D-C8C1-466A-9EE6-060FE60C6E66}" type="slidenum">
              <a:rPr lang="en-US" altLang="zh-CN"/>
            </a:fld>
            <a:endParaRPr lang="en-US" altLang="zh-CN"/>
          </a:p>
        </p:txBody>
      </p:sp>
      <p:sp>
        <p:nvSpPr>
          <p:cNvPr id="91138"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91139" name="Rectangle 3"/>
          <p:cNvSpPr>
            <a:spLocks noGrp="1" noChangeArrowheads="1"/>
          </p:cNvSpPr>
          <p:nvPr>
            <p:ph type="body" idx="1"/>
          </p:nvPr>
        </p:nvSpPr>
        <p:spPr/>
        <p:txBody>
          <a:bodyPr/>
          <a:lstStyle/>
          <a:p>
            <a:r>
              <a:rPr lang="en-US" altLang="zh-CN" dirty="0">
                <a:solidFill>
                  <a:srgbClr val="0000FF"/>
                </a:solidFill>
              </a:rPr>
              <a:t>【</a:t>
            </a:r>
            <a:r>
              <a:rPr lang="zh-CN" altLang="en-US" dirty="0">
                <a:solidFill>
                  <a:srgbClr val="0000FF"/>
                </a:solidFill>
              </a:rPr>
              <a:t>例</a:t>
            </a:r>
            <a:r>
              <a:rPr lang="en-US" altLang="zh-CN" dirty="0">
                <a:solidFill>
                  <a:srgbClr val="0000FF"/>
                </a:solidFill>
              </a:rPr>
              <a:t>1</a:t>
            </a:r>
            <a:r>
              <a:rPr lang="zh-CN" altLang="en-US" dirty="0">
                <a:solidFill>
                  <a:srgbClr val="0000FF"/>
                </a:solidFill>
              </a:rPr>
              <a:t>、学生注册课程系统</a:t>
            </a:r>
            <a:r>
              <a:rPr lang="en-US" altLang="zh-CN" dirty="0">
                <a:solidFill>
                  <a:srgbClr val="0000FF"/>
                </a:solidFill>
              </a:rPr>
              <a:t>】</a:t>
            </a:r>
            <a:r>
              <a:rPr lang="zh-CN" altLang="en-US" dirty="0">
                <a:solidFill>
                  <a:srgbClr val="CC0000"/>
                </a:solidFill>
              </a:rPr>
              <a:t>建立</a:t>
            </a:r>
            <a:r>
              <a:rPr lang="en-US" altLang="zh-CN" u="sng" dirty="0">
                <a:solidFill>
                  <a:srgbClr val="CC0000"/>
                </a:solidFill>
              </a:rPr>
              <a:t>Use Case</a:t>
            </a:r>
            <a:r>
              <a:rPr lang="zh-CN" altLang="en-US" u="sng" dirty="0">
                <a:solidFill>
                  <a:srgbClr val="CC0000"/>
                </a:solidFill>
              </a:rPr>
              <a:t>图</a:t>
            </a:r>
            <a:endParaRPr lang="zh-CN" altLang="en-US" u="sng" dirty="0">
              <a:solidFill>
                <a:srgbClr val="CC0000"/>
              </a:solidFill>
            </a:endParaRPr>
          </a:p>
          <a:p>
            <a:pPr lvl="1"/>
            <a:r>
              <a:rPr lang="zh-CN" altLang="en-US" u="sng" dirty="0">
                <a:solidFill>
                  <a:srgbClr val="CC0000"/>
                </a:solidFill>
              </a:rPr>
              <a:t>步骤</a:t>
            </a:r>
            <a:r>
              <a:rPr lang="en-US" altLang="zh-CN" u="sng" dirty="0">
                <a:solidFill>
                  <a:srgbClr val="CC0000"/>
                </a:solidFill>
              </a:rPr>
              <a:t>2</a:t>
            </a:r>
            <a:r>
              <a:rPr lang="zh-CN" altLang="en-US" u="sng" dirty="0">
                <a:solidFill>
                  <a:srgbClr val="CC0000"/>
                </a:solidFill>
              </a:rPr>
              <a:t>：</a:t>
            </a:r>
            <a:r>
              <a:rPr lang="zh-CN" altLang="zh-CN" dirty="0"/>
              <a:t>发现</a:t>
            </a:r>
            <a:r>
              <a:rPr lang="en-US" altLang="zh-CN" u="sng" dirty="0">
                <a:solidFill>
                  <a:srgbClr val="0000FF"/>
                </a:solidFill>
              </a:rPr>
              <a:t>Use Case</a:t>
            </a:r>
            <a:endParaRPr lang="en-US" altLang="zh-CN" u="sng" dirty="0">
              <a:solidFill>
                <a:srgbClr val="0000FF"/>
              </a:solidFill>
            </a:endParaRPr>
          </a:p>
          <a:p>
            <a:pPr lvl="1"/>
            <a:r>
              <a:rPr lang="en-US" altLang="zh-CN" dirty="0"/>
              <a:t>(2)</a:t>
            </a:r>
            <a:r>
              <a:rPr lang="zh-CN" altLang="en-US" u="sng" dirty="0">
                <a:solidFill>
                  <a:srgbClr val="0000FF"/>
                </a:solidFill>
              </a:rPr>
              <a:t>注册管理员</a:t>
            </a:r>
            <a:r>
              <a:rPr lang="zh-CN" altLang="en-US" dirty="0"/>
              <a:t>使用该系统</a:t>
            </a:r>
            <a:r>
              <a:rPr lang="zh-CN" altLang="en-US" dirty="0">
                <a:solidFill>
                  <a:srgbClr val="CC0000"/>
                </a:solidFill>
              </a:rPr>
              <a:t>维护教师信息</a:t>
            </a:r>
            <a:r>
              <a:rPr lang="zh-CN" altLang="en-US" dirty="0"/>
              <a:t>、</a:t>
            </a:r>
            <a:r>
              <a:rPr lang="zh-CN" altLang="en-US" dirty="0">
                <a:solidFill>
                  <a:srgbClr val="CC0000"/>
                </a:solidFill>
              </a:rPr>
              <a:t>学生信息</a:t>
            </a:r>
            <a:r>
              <a:rPr lang="zh-CN" altLang="en-US" dirty="0"/>
              <a:t>和</a:t>
            </a:r>
            <a:r>
              <a:rPr lang="zh-CN" altLang="en-US" dirty="0">
                <a:solidFill>
                  <a:srgbClr val="CC0000"/>
                </a:solidFill>
              </a:rPr>
              <a:t>课程信息</a:t>
            </a:r>
            <a:r>
              <a:rPr lang="zh-CN" altLang="en-US" dirty="0"/>
              <a:t>等。</a:t>
            </a:r>
            <a:endParaRPr lang="zh-CN" altLang="en-US" dirty="0"/>
          </a:p>
          <a:p>
            <a:pPr lvl="1"/>
            <a:r>
              <a:rPr lang="en-US" altLang="zh-CN" dirty="0"/>
              <a:t>(5)</a:t>
            </a:r>
            <a:r>
              <a:rPr lang="zh-CN" altLang="en-US" dirty="0"/>
              <a:t>开学两周后</a:t>
            </a:r>
            <a:r>
              <a:rPr lang="zh-CN" altLang="en-US" u="sng" dirty="0">
                <a:solidFill>
                  <a:srgbClr val="0000FF"/>
                </a:solidFill>
              </a:rPr>
              <a:t>注册管理员</a:t>
            </a:r>
            <a:r>
              <a:rPr lang="zh-CN" altLang="en-US" dirty="0"/>
              <a:t>负责</a:t>
            </a:r>
            <a:r>
              <a:rPr lang="zh-CN" altLang="en-US" dirty="0">
                <a:solidFill>
                  <a:srgbClr val="CC0000"/>
                </a:solidFill>
              </a:rPr>
              <a:t>关闭课程注册</a:t>
            </a:r>
            <a:r>
              <a:rPr lang="zh-CN" altLang="en-US" dirty="0"/>
              <a:t>，低于</a:t>
            </a:r>
            <a:r>
              <a:rPr lang="en-US" altLang="zh-CN" dirty="0"/>
              <a:t>30</a:t>
            </a:r>
            <a:r>
              <a:rPr lang="zh-CN" altLang="en-US" dirty="0"/>
              <a:t>人选课的课程将被取消，一旦学生的注册过程完毕，系统</a:t>
            </a:r>
            <a:r>
              <a:rPr lang="zh-CN" altLang="en-US" dirty="0">
                <a:solidFill>
                  <a:srgbClr val="CC0000"/>
                </a:solidFill>
              </a:rPr>
              <a:t>将有关信息提交</a:t>
            </a:r>
            <a:r>
              <a:rPr lang="zh-CN" altLang="en-US" u="sng" dirty="0">
                <a:solidFill>
                  <a:srgbClr val="0000FF"/>
                </a:solidFill>
              </a:rPr>
              <a:t>收费系统</a:t>
            </a:r>
            <a:r>
              <a:rPr lang="zh-CN" altLang="en-US" dirty="0"/>
              <a:t>以便学生付费。如果在实际注册过程中名额已满或课程被取消，系统将</a:t>
            </a:r>
            <a:r>
              <a:rPr lang="zh-CN" altLang="en-US" dirty="0">
                <a:solidFill>
                  <a:srgbClr val="CC0000"/>
                </a:solidFill>
              </a:rPr>
              <a:t>通知</a:t>
            </a:r>
            <a:r>
              <a:rPr lang="zh-CN" altLang="en-US" u="sng" dirty="0">
                <a:solidFill>
                  <a:srgbClr val="0000FF"/>
                </a:solidFill>
              </a:rPr>
              <a:t>学生</a:t>
            </a:r>
            <a:r>
              <a:rPr lang="zh-CN" altLang="en-US" dirty="0"/>
              <a:t>在提交课程表之前予以更改。</a:t>
            </a:r>
            <a:endParaRPr lang="zh-CN" altLang="en-US" dirty="0"/>
          </a:p>
          <a:p>
            <a:pPr lvl="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1139">
                                            <p:txEl>
                                              <p:pRg st="2" end="2"/>
                                            </p:txEl>
                                          </p:spTgt>
                                        </p:tgtEl>
                                        <p:attrNameLst>
                                          <p:attrName>style.visibility</p:attrName>
                                        </p:attrNameLst>
                                      </p:cBhvr>
                                      <p:to>
                                        <p:strVal val="visible"/>
                                      </p:to>
                                    </p:set>
                                    <p:animEffect transition="in" filter="strips(downRight)">
                                      <p:cBhvr>
                                        <p:cTn id="7" dur="500"/>
                                        <p:tgtEl>
                                          <p:spTgt spid="911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1139">
                                            <p:txEl>
                                              <p:pRg st="3" end="3"/>
                                            </p:txEl>
                                          </p:spTgt>
                                        </p:tgtEl>
                                        <p:attrNameLst>
                                          <p:attrName>style.visibility</p:attrName>
                                        </p:attrNameLst>
                                      </p:cBhvr>
                                      <p:to>
                                        <p:strVal val="visible"/>
                                      </p:to>
                                    </p:set>
                                    <p:animEffect transition="in" filter="strips(downRight)">
                                      <p:cBhvr>
                                        <p:cTn id="12" dur="500"/>
                                        <p:tgtEl>
                                          <p:spTgt spid="911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9376074-DC9E-4B83-BF60-6F20D6DE7E3C}" type="datetime1">
              <a:rPr lang="zh-CN" altLang="en-US"/>
            </a:fld>
            <a:endParaRPr lang="en-US" altLang="zh-CN"/>
          </a:p>
        </p:txBody>
      </p:sp>
      <p:sp>
        <p:nvSpPr>
          <p:cNvPr id="6" name="灯片编号占位符 4"/>
          <p:cNvSpPr>
            <a:spLocks noGrp="1"/>
          </p:cNvSpPr>
          <p:nvPr>
            <p:ph type="sldNum" sz="quarter" idx="11"/>
          </p:nvPr>
        </p:nvSpPr>
        <p:spPr/>
        <p:txBody>
          <a:bodyPr/>
          <a:lstStyle/>
          <a:p>
            <a:fld id="{0E317B64-77E5-4ED5-86F3-533667B61E95}" type="slidenum">
              <a:rPr lang="en-US" altLang="zh-CN"/>
            </a:fld>
            <a:endParaRPr lang="en-US" altLang="zh-CN"/>
          </a:p>
        </p:txBody>
      </p:sp>
      <p:sp>
        <p:nvSpPr>
          <p:cNvPr id="9216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92163" name="Rectangle 3"/>
          <p:cNvSpPr>
            <a:spLocks noGrp="1" noChangeArrowheads="1"/>
          </p:cNvSpPr>
          <p:nvPr>
            <p:ph type="body" idx="1"/>
          </p:nvPr>
        </p:nvSpPr>
        <p:spPr/>
        <p:txBody>
          <a:bodyPr/>
          <a:lstStyle/>
          <a:p>
            <a:r>
              <a:rPr lang="en-US" altLang="zh-CN" dirty="0">
                <a:solidFill>
                  <a:srgbClr val="0000FF"/>
                </a:solidFill>
              </a:rPr>
              <a:t>【</a:t>
            </a:r>
            <a:r>
              <a:rPr lang="zh-CN" altLang="en-US" dirty="0">
                <a:solidFill>
                  <a:srgbClr val="0000FF"/>
                </a:solidFill>
              </a:rPr>
              <a:t>例</a:t>
            </a:r>
            <a:r>
              <a:rPr lang="en-US" altLang="zh-CN" dirty="0">
                <a:solidFill>
                  <a:srgbClr val="0000FF"/>
                </a:solidFill>
              </a:rPr>
              <a:t>1</a:t>
            </a:r>
            <a:r>
              <a:rPr lang="zh-CN" altLang="en-US" dirty="0">
                <a:solidFill>
                  <a:srgbClr val="0000FF"/>
                </a:solidFill>
              </a:rPr>
              <a:t>、学生注册课程系统</a:t>
            </a:r>
            <a:r>
              <a:rPr lang="en-US" altLang="zh-CN" dirty="0">
                <a:solidFill>
                  <a:srgbClr val="0000FF"/>
                </a:solidFill>
              </a:rPr>
              <a:t>】</a:t>
            </a:r>
            <a:r>
              <a:rPr lang="zh-CN" altLang="en-US" dirty="0">
                <a:solidFill>
                  <a:srgbClr val="CC0000"/>
                </a:solidFill>
              </a:rPr>
              <a:t>建立</a:t>
            </a:r>
            <a:r>
              <a:rPr lang="en-US" altLang="zh-CN" u="sng" dirty="0">
                <a:solidFill>
                  <a:srgbClr val="CC0000"/>
                </a:solidFill>
              </a:rPr>
              <a:t>Use Case</a:t>
            </a:r>
            <a:r>
              <a:rPr lang="zh-CN" altLang="en-US" u="sng" dirty="0">
                <a:solidFill>
                  <a:srgbClr val="CC0000"/>
                </a:solidFill>
              </a:rPr>
              <a:t>图</a:t>
            </a:r>
            <a:endParaRPr lang="zh-CN" altLang="en-US" u="sng" dirty="0">
              <a:solidFill>
                <a:srgbClr val="CC0000"/>
              </a:solidFill>
            </a:endParaRPr>
          </a:p>
          <a:p>
            <a:pPr lvl="1"/>
            <a:r>
              <a:rPr lang="zh-CN" altLang="en-US" u="sng" dirty="0">
                <a:solidFill>
                  <a:srgbClr val="CC0000"/>
                </a:solidFill>
              </a:rPr>
              <a:t>步骤</a:t>
            </a:r>
            <a:r>
              <a:rPr lang="en-US" altLang="zh-CN" u="sng" dirty="0">
                <a:solidFill>
                  <a:srgbClr val="CC0000"/>
                </a:solidFill>
              </a:rPr>
              <a:t>2</a:t>
            </a:r>
            <a:r>
              <a:rPr lang="zh-CN" altLang="en-US" u="sng" dirty="0">
                <a:solidFill>
                  <a:srgbClr val="CC0000"/>
                </a:solidFill>
              </a:rPr>
              <a:t>：</a:t>
            </a:r>
            <a:r>
              <a:rPr lang="zh-CN" altLang="zh-CN" dirty="0"/>
              <a:t>发现</a:t>
            </a:r>
            <a:r>
              <a:rPr lang="en-US" altLang="zh-CN" u="sng" dirty="0">
                <a:solidFill>
                  <a:srgbClr val="0000FF"/>
                </a:solidFill>
              </a:rPr>
              <a:t>Use Case</a:t>
            </a:r>
            <a:endParaRPr lang="en-US" altLang="zh-CN" u="sng" dirty="0">
              <a:solidFill>
                <a:srgbClr val="0000FF"/>
              </a:solidFill>
            </a:endParaRPr>
          </a:p>
          <a:p>
            <a:pPr lvl="1"/>
            <a:r>
              <a:rPr lang="zh-CN" altLang="zh-CN" dirty="0">
                <a:solidFill>
                  <a:srgbClr val="0000FF"/>
                </a:solidFill>
              </a:rPr>
              <a:t>维护课程信息</a:t>
            </a:r>
            <a:endParaRPr lang="zh-CN" altLang="en-US" dirty="0">
              <a:solidFill>
                <a:srgbClr val="0000FF"/>
              </a:solidFill>
            </a:endParaRPr>
          </a:p>
          <a:p>
            <a:pPr lvl="2"/>
            <a:r>
              <a:rPr lang="zh-CN" altLang="zh-CN" dirty="0"/>
              <a:t>在系统中增加、修改和删除课程信息；</a:t>
            </a:r>
            <a:endParaRPr lang="zh-CN" altLang="zh-CN" dirty="0"/>
          </a:p>
          <a:p>
            <a:pPr lvl="1"/>
            <a:r>
              <a:rPr lang="zh-CN" altLang="zh-CN" dirty="0">
                <a:solidFill>
                  <a:srgbClr val="0000FF"/>
                </a:solidFill>
              </a:rPr>
              <a:t>维护学生信息</a:t>
            </a:r>
            <a:endParaRPr lang="zh-CN" altLang="en-US" dirty="0">
              <a:solidFill>
                <a:srgbClr val="0000FF"/>
              </a:solidFill>
            </a:endParaRPr>
          </a:p>
          <a:p>
            <a:pPr lvl="2"/>
            <a:r>
              <a:rPr lang="zh-CN" altLang="zh-CN" dirty="0"/>
              <a:t>在系统中增加、修改和删除学生信息；</a:t>
            </a:r>
            <a:endParaRPr lang="zh-CN" altLang="zh-CN" dirty="0"/>
          </a:p>
          <a:p>
            <a:pPr lvl="1"/>
            <a:r>
              <a:rPr lang="zh-CN" altLang="zh-CN" dirty="0">
                <a:solidFill>
                  <a:srgbClr val="0000FF"/>
                </a:solidFill>
              </a:rPr>
              <a:t>维护教师信息</a:t>
            </a:r>
            <a:endParaRPr lang="zh-CN" altLang="en-US" dirty="0">
              <a:solidFill>
                <a:srgbClr val="0000FF"/>
              </a:solidFill>
            </a:endParaRPr>
          </a:p>
          <a:p>
            <a:pPr lvl="2"/>
            <a:r>
              <a:rPr lang="zh-CN" altLang="zh-CN" dirty="0"/>
              <a:t>在系统中增加、修改和删除教师信息</a:t>
            </a:r>
            <a:r>
              <a:rPr lang="zh-CN" altLang="en-US" dirty="0"/>
              <a:t>；</a:t>
            </a:r>
            <a:endParaRPr lang="zh-CN" altLang="zh-CN" dirty="0"/>
          </a:p>
          <a:p>
            <a:pPr lvl="1"/>
            <a:r>
              <a:rPr lang="zh-CN" altLang="zh-CN" dirty="0">
                <a:solidFill>
                  <a:srgbClr val="0000FF"/>
                </a:solidFill>
              </a:rPr>
              <a:t>关闭注册</a:t>
            </a:r>
            <a:endParaRPr lang="zh-CN" altLang="en-US" dirty="0">
              <a:solidFill>
                <a:srgbClr val="0000FF"/>
              </a:solidFill>
            </a:endParaRPr>
          </a:p>
          <a:p>
            <a:pPr lvl="2"/>
            <a:r>
              <a:rPr lang="zh-CN" altLang="zh-CN" dirty="0"/>
              <a:t>删除少于3</a:t>
            </a:r>
            <a:r>
              <a:rPr lang="en-US" altLang="zh-CN" dirty="0"/>
              <a:t>0</a:t>
            </a:r>
            <a:r>
              <a:rPr lang="zh-CN" altLang="zh-CN" dirty="0"/>
              <a:t>人的课程，并由付费系统通知学生缴费</a:t>
            </a:r>
            <a:r>
              <a:rPr lang="zh-CN" altLang="zh-CN" dirty="0" smtClean="0"/>
              <a:t>。</a:t>
            </a:r>
            <a:endParaRPr lang="en-US" altLang="zh-CN" dirty="0" smtClean="0"/>
          </a:p>
          <a:p>
            <a:pPr lvl="2"/>
            <a:r>
              <a:rPr lang="zh-CN" altLang="en-US" dirty="0" smtClean="0"/>
              <a:t>通知学生课程取消。</a:t>
            </a:r>
            <a:endParaRPr lang="zh-CN" altLang="en-US" dirty="0"/>
          </a:p>
        </p:txBody>
      </p:sp>
      <p:pic>
        <p:nvPicPr>
          <p:cNvPr id="92165" name="Picture 5"/>
          <p:cNvPicPr>
            <a:picLocks noChangeAspect="1" noChangeArrowheads="1"/>
          </p:cNvPicPr>
          <p:nvPr/>
        </p:nvPicPr>
        <p:blipFill>
          <a:blip r:embed="rId1" cstate="print"/>
          <a:srcRect/>
          <a:stretch>
            <a:fillRect/>
          </a:stretch>
        </p:blipFill>
        <p:spPr bwMode="auto">
          <a:xfrm>
            <a:off x="3609975" y="3886200"/>
            <a:ext cx="5534025" cy="2657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2163">
                                            <p:txEl>
                                              <p:pRg st="2" end="2"/>
                                            </p:txEl>
                                          </p:spTgt>
                                        </p:tgtEl>
                                        <p:attrNameLst>
                                          <p:attrName>style.visibility</p:attrName>
                                        </p:attrNameLst>
                                      </p:cBhvr>
                                      <p:to>
                                        <p:strVal val="visible"/>
                                      </p:to>
                                    </p:set>
                                    <p:animEffect transition="in" filter="strips(downRight)">
                                      <p:cBhvr>
                                        <p:cTn id="7" dur="500"/>
                                        <p:tgtEl>
                                          <p:spTgt spid="92163">
                                            <p:txEl>
                                              <p:pRg st="2" end="2"/>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92163">
                                            <p:txEl>
                                              <p:pRg st="3" end="3"/>
                                            </p:txEl>
                                          </p:spTgt>
                                        </p:tgtEl>
                                        <p:attrNameLst>
                                          <p:attrName>style.visibility</p:attrName>
                                        </p:attrNameLst>
                                      </p:cBhvr>
                                      <p:to>
                                        <p:strVal val="visible"/>
                                      </p:to>
                                    </p:set>
                                    <p:animEffect transition="in" filter="strips(downRight)">
                                      <p:cBhvr>
                                        <p:cTn id="10" dur="500"/>
                                        <p:tgtEl>
                                          <p:spTgt spid="9216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92163">
                                            <p:txEl>
                                              <p:pRg st="4" end="4"/>
                                            </p:txEl>
                                          </p:spTgt>
                                        </p:tgtEl>
                                        <p:attrNameLst>
                                          <p:attrName>style.visibility</p:attrName>
                                        </p:attrNameLst>
                                      </p:cBhvr>
                                      <p:to>
                                        <p:strVal val="visible"/>
                                      </p:to>
                                    </p:set>
                                    <p:animEffect transition="in" filter="strips(downRight)">
                                      <p:cBhvr>
                                        <p:cTn id="15" dur="500"/>
                                        <p:tgtEl>
                                          <p:spTgt spid="92163">
                                            <p:txEl>
                                              <p:pRg st="4" end="4"/>
                                            </p:txEl>
                                          </p:spTgt>
                                        </p:tgtEl>
                                      </p:cBhvr>
                                    </p:animEffect>
                                  </p:childTnLst>
                                </p:cTn>
                              </p:par>
                              <p:par>
                                <p:cTn id="16" presetID="18" presetClass="entr" presetSubtype="6" fill="hold" nodeType="withEffect">
                                  <p:stCondLst>
                                    <p:cond delay="0"/>
                                  </p:stCondLst>
                                  <p:childTnLst>
                                    <p:set>
                                      <p:cBhvr>
                                        <p:cTn id="17" dur="1" fill="hold">
                                          <p:stCondLst>
                                            <p:cond delay="0"/>
                                          </p:stCondLst>
                                        </p:cTn>
                                        <p:tgtEl>
                                          <p:spTgt spid="92163">
                                            <p:txEl>
                                              <p:pRg st="5" end="5"/>
                                            </p:txEl>
                                          </p:spTgt>
                                        </p:tgtEl>
                                        <p:attrNameLst>
                                          <p:attrName>style.visibility</p:attrName>
                                        </p:attrNameLst>
                                      </p:cBhvr>
                                      <p:to>
                                        <p:strVal val="visible"/>
                                      </p:to>
                                    </p:set>
                                    <p:animEffect transition="in" filter="strips(downRight)">
                                      <p:cBhvr>
                                        <p:cTn id="18" dur="500"/>
                                        <p:tgtEl>
                                          <p:spTgt spid="9216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92163">
                                            <p:txEl>
                                              <p:pRg st="6" end="6"/>
                                            </p:txEl>
                                          </p:spTgt>
                                        </p:tgtEl>
                                        <p:attrNameLst>
                                          <p:attrName>style.visibility</p:attrName>
                                        </p:attrNameLst>
                                      </p:cBhvr>
                                      <p:to>
                                        <p:strVal val="visible"/>
                                      </p:to>
                                    </p:set>
                                    <p:animEffect transition="in" filter="strips(downRight)">
                                      <p:cBhvr>
                                        <p:cTn id="23" dur="500"/>
                                        <p:tgtEl>
                                          <p:spTgt spid="92163">
                                            <p:txEl>
                                              <p:pRg st="6" end="6"/>
                                            </p:txEl>
                                          </p:spTgt>
                                        </p:tgtEl>
                                      </p:cBhvr>
                                    </p:animEffect>
                                  </p:childTnLst>
                                </p:cTn>
                              </p:par>
                              <p:par>
                                <p:cTn id="24" presetID="18" presetClass="entr" presetSubtype="6" fill="hold" nodeType="withEffect">
                                  <p:stCondLst>
                                    <p:cond delay="0"/>
                                  </p:stCondLst>
                                  <p:childTnLst>
                                    <p:set>
                                      <p:cBhvr>
                                        <p:cTn id="25" dur="1" fill="hold">
                                          <p:stCondLst>
                                            <p:cond delay="0"/>
                                          </p:stCondLst>
                                        </p:cTn>
                                        <p:tgtEl>
                                          <p:spTgt spid="92163">
                                            <p:txEl>
                                              <p:pRg st="7" end="7"/>
                                            </p:txEl>
                                          </p:spTgt>
                                        </p:tgtEl>
                                        <p:attrNameLst>
                                          <p:attrName>style.visibility</p:attrName>
                                        </p:attrNameLst>
                                      </p:cBhvr>
                                      <p:to>
                                        <p:strVal val="visible"/>
                                      </p:to>
                                    </p:set>
                                    <p:animEffect transition="in" filter="strips(downRight)">
                                      <p:cBhvr>
                                        <p:cTn id="26" dur="500"/>
                                        <p:tgtEl>
                                          <p:spTgt spid="9216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92163">
                                            <p:txEl>
                                              <p:pRg st="8" end="8"/>
                                            </p:txEl>
                                          </p:spTgt>
                                        </p:tgtEl>
                                        <p:attrNameLst>
                                          <p:attrName>style.visibility</p:attrName>
                                        </p:attrNameLst>
                                      </p:cBhvr>
                                      <p:to>
                                        <p:strVal val="visible"/>
                                      </p:to>
                                    </p:set>
                                    <p:animEffect transition="in" filter="strips(downRight)">
                                      <p:cBhvr>
                                        <p:cTn id="31" dur="500"/>
                                        <p:tgtEl>
                                          <p:spTgt spid="92163">
                                            <p:txEl>
                                              <p:pRg st="8" end="8"/>
                                            </p:txEl>
                                          </p:spTgt>
                                        </p:tgtEl>
                                      </p:cBhvr>
                                    </p:animEffect>
                                  </p:childTnLst>
                                </p:cTn>
                              </p:par>
                              <p:par>
                                <p:cTn id="32" presetID="18" presetClass="entr" presetSubtype="6" fill="hold" nodeType="withEffect">
                                  <p:stCondLst>
                                    <p:cond delay="0"/>
                                  </p:stCondLst>
                                  <p:childTnLst>
                                    <p:set>
                                      <p:cBhvr>
                                        <p:cTn id="33" dur="1" fill="hold">
                                          <p:stCondLst>
                                            <p:cond delay="0"/>
                                          </p:stCondLst>
                                        </p:cTn>
                                        <p:tgtEl>
                                          <p:spTgt spid="92163">
                                            <p:txEl>
                                              <p:pRg st="9" end="9"/>
                                            </p:txEl>
                                          </p:spTgt>
                                        </p:tgtEl>
                                        <p:attrNameLst>
                                          <p:attrName>style.visibility</p:attrName>
                                        </p:attrNameLst>
                                      </p:cBhvr>
                                      <p:to>
                                        <p:strVal val="visible"/>
                                      </p:to>
                                    </p:set>
                                    <p:animEffect transition="in" filter="strips(downRight)">
                                      <p:cBhvr>
                                        <p:cTn id="34" dur="500"/>
                                        <p:tgtEl>
                                          <p:spTgt spid="92163">
                                            <p:txEl>
                                              <p:pRg st="9" end="9"/>
                                            </p:txEl>
                                          </p:spTgt>
                                        </p:tgtEl>
                                      </p:cBhvr>
                                    </p:animEffect>
                                  </p:childTnLst>
                                </p:cTn>
                              </p:par>
                              <p:par>
                                <p:cTn id="35" presetID="18" presetClass="entr" presetSubtype="6" fill="hold" nodeType="withEffect">
                                  <p:stCondLst>
                                    <p:cond delay="0"/>
                                  </p:stCondLst>
                                  <p:childTnLst>
                                    <p:set>
                                      <p:cBhvr>
                                        <p:cTn id="36" dur="1" fill="hold">
                                          <p:stCondLst>
                                            <p:cond delay="0"/>
                                          </p:stCondLst>
                                        </p:cTn>
                                        <p:tgtEl>
                                          <p:spTgt spid="92163">
                                            <p:txEl>
                                              <p:pRg st="10" end="10"/>
                                            </p:txEl>
                                          </p:spTgt>
                                        </p:tgtEl>
                                        <p:attrNameLst>
                                          <p:attrName>style.visibility</p:attrName>
                                        </p:attrNameLst>
                                      </p:cBhvr>
                                      <p:to>
                                        <p:strVal val="visible"/>
                                      </p:to>
                                    </p:set>
                                    <p:animEffect transition="in" filter="strips(downRight)">
                                      <p:cBhvr>
                                        <p:cTn id="37" dur="500"/>
                                        <p:tgtEl>
                                          <p:spTgt spid="9216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2165"/>
                                        </p:tgtEl>
                                        <p:attrNameLst>
                                          <p:attrName>style.visibility</p:attrName>
                                        </p:attrNameLst>
                                      </p:cBhvr>
                                      <p:to>
                                        <p:strVal val="visible"/>
                                      </p:to>
                                    </p:set>
                                    <p:anim calcmode="lin" valueType="num">
                                      <p:cBhvr additive="base">
                                        <p:cTn id="42" dur="500" fill="hold"/>
                                        <p:tgtEl>
                                          <p:spTgt spid="92165"/>
                                        </p:tgtEl>
                                        <p:attrNameLst>
                                          <p:attrName>ppt_x</p:attrName>
                                        </p:attrNameLst>
                                      </p:cBhvr>
                                      <p:tavLst>
                                        <p:tav tm="0">
                                          <p:val>
                                            <p:strVal val="#ppt_x"/>
                                          </p:val>
                                        </p:tav>
                                        <p:tav tm="100000">
                                          <p:val>
                                            <p:strVal val="#ppt_x"/>
                                          </p:val>
                                        </p:tav>
                                      </p:tavLst>
                                    </p:anim>
                                    <p:anim calcmode="lin" valueType="num">
                                      <p:cBhvr additive="base">
                                        <p:cTn id="43" dur="500" fill="hold"/>
                                        <p:tgtEl>
                                          <p:spTgt spid="92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9078DD7-7939-4AE9-9A5A-18E4A2E2C763}" type="datetime1">
              <a:rPr lang="zh-CN" altLang="en-US"/>
            </a:fld>
            <a:endParaRPr lang="en-US" altLang="zh-CN"/>
          </a:p>
        </p:txBody>
      </p:sp>
      <p:sp>
        <p:nvSpPr>
          <p:cNvPr id="5" name="灯片编号占位符 4"/>
          <p:cNvSpPr>
            <a:spLocks noGrp="1"/>
          </p:cNvSpPr>
          <p:nvPr>
            <p:ph type="sldNum" sz="quarter" idx="11"/>
          </p:nvPr>
        </p:nvSpPr>
        <p:spPr/>
        <p:txBody>
          <a:bodyPr/>
          <a:lstStyle/>
          <a:p>
            <a:fld id="{7215793D-C49C-4A42-B94C-D4F2E5770D47}" type="slidenum">
              <a:rPr lang="en-US" altLang="zh-CN"/>
            </a:fld>
            <a:endParaRPr lang="en-US" altLang="zh-CN"/>
          </a:p>
        </p:txBody>
      </p:sp>
      <p:sp>
        <p:nvSpPr>
          <p:cNvPr id="90114"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90115"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2</a:t>
            </a:r>
            <a:r>
              <a:rPr lang="zh-CN" altLang="en-US" u="sng">
                <a:solidFill>
                  <a:srgbClr val="CC0000"/>
                </a:solidFill>
              </a:rPr>
              <a:t>：</a:t>
            </a:r>
            <a:r>
              <a:rPr lang="zh-CN" altLang="zh-CN"/>
              <a:t>发现</a:t>
            </a:r>
            <a:r>
              <a:rPr lang="en-US" altLang="zh-CN" u="sng">
                <a:solidFill>
                  <a:srgbClr val="0000FF"/>
                </a:solidFill>
              </a:rPr>
              <a:t>Use Case</a:t>
            </a:r>
            <a:endParaRPr lang="en-US" altLang="zh-CN" u="sng">
              <a:solidFill>
                <a:srgbClr val="0000FF"/>
              </a:solidFill>
            </a:endParaRPr>
          </a:p>
          <a:p>
            <a:pPr lvl="1"/>
            <a:r>
              <a:rPr lang="zh-CN" altLang="en-US" u="sng">
                <a:solidFill>
                  <a:srgbClr val="0000FF"/>
                </a:solidFill>
              </a:rPr>
              <a:t>教师、学生、注册管理员、收费系统</a:t>
            </a:r>
            <a:endParaRPr lang="zh-CN" altLang="en-US" u="sng">
              <a:solidFill>
                <a:srgbClr val="0000FF"/>
              </a:solidFill>
            </a:endParaRPr>
          </a:p>
          <a:p>
            <a:pPr lvl="1"/>
            <a:r>
              <a:rPr lang="zh-CN" altLang="en-US"/>
              <a:t>与安全性要求有关的</a:t>
            </a:r>
            <a:r>
              <a:rPr lang="en-US" altLang="zh-CN" u="sng">
                <a:solidFill>
                  <a:srgbClr val="CC0000"/>
                </a:solidFill>
              </a:rPr>
              <a:t>Use Case</a:t>
            </a:r>
            <a:endParaRPr lang="en-US" altLang="zh-CN" u="sng">
              <a:solidFill>
                <a:srgbClr val="CC0000"/>
              </a:solidFill>
            </a:endParaRPr>
          </a:p>
          <a:p>
            <a:pPr lvl="1"/>
            <a:r>
              <a:rPr lang="zh-CN" altLang="en-US">
                <a:solidFill>
                  <a:srgbClr val="0000FF"/>
                </a:solidFill>
              </a:rPr>
              <a:t>登录</a:t>
            </a:r>
            <a:endParaRPr lang="zh-CN" altLang="en-US">
              <a:solidFill>
                <a:srgbClr val="0000FF"/>
              </a:solidFill>
            </a:endParaRPr>
          </a:p>
          <a:p>
            <a:pPr lvl="2"/>
            <a:r>
              <a:rPr lang="zh-CN" altLang="en-US"/>
              <a:t>使用此系统的人员需要进行登录，以验证其身份和权限。</a:t>
            </a:r>
            <a:endParaRPr lang="zh-CN" alt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E3479CA5-BB0C-47F7-96F8-C55ED2D4CBAC}" type="datetime1">
              <a:rPr lang="zh-CN" altLang="en-US"/>
            </a:fld>
            <a:endParaRPr lang="en-US" altLang="zh-CN"/>
          </a:p>
        </p:txBody>
      </p:sp>
      <p:sp>
        <p:nvSpPr>
          <p:cNvPr id="7" name="灯片编号占位符 4"/>
          <p:cNvSpPr>
            <a:spLocks noGrp="1"/>
          </p:cNvSpPr>
          <p:nvPr>
            <p:ph type="sldNum" sz="quarter" idx="11"/>
          </p:nvPr>
        </p:nvSpPr>
        <p:spPr/>
        <p:txBody>
          <a:bodyPr/>
          <a:lstStyle/>
          <a:p>
            <a:fld id="{6D4AA44D-0581-4E05-BC55-E5B83A6FAF7C}" type="slidenum">
              <a:rPr lang="en-US" altLang="zh-CN"/>
            </a:fld>
            <a:endParaRPr lang="en-US" altLang="zh-CN"/>
          </a:p>
        </p:txBody>
      </p:sp>
      <p:sp>
        <p:nvSpPr>
          <p:cNvPr id="94210"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94211"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solidFill>
                  <a:srgbClr val="0000FF"/>
                </a:solidFill>
              </a:rPr>
              <a:t>、学生注册课程系统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3</a:t>
            </a:r>
            <a:r>
              <a:rPr lang="zh-CN" altLang="en-US" u="sng">
                <a:solidFill>
                  <a:srgbClr val="CC0000"/>
                </a:solidFill>
              </a:rPr>
              <a:t>：</a:t>
            </a:r>
            <a:r>
              <a:rPr lang="zh-CN" altLang="en-US"/>
              <a:t>建立</a:t>
            </a:r>
            <a:r>
              <a:rPr lang="en-US" altLang="zh-CN" u="sng">
                <a:solidFill>
                  <a:srgbClr val="0000FF"/>
                </a:solidFill>
              </a:rPr>
              <a:t>Use Case</a:t>
            </a:r>
            <a:r>
              <a:rPr lang="zh-CN" altLang="en-US" u="sng">
                <a:solidFill>
                  <a:srgbClr val="0000FF"/>
                </a:solidFill>
              </a:rPr>
              <a:t>图</a:t>
            </a:r>
            <a:endParaRPr lang="zh-CN" altLang="en-US" u="sng">
              <a:solidFill>
                <a:srgbClr val="0000FF"/>
              </a:solidFill>
            </a:endParaRPr>
          </a:p>
          <a:p>
            <a:pPr lvl="2"/>
            <a:r>
              <a:rPr lang="zh-CN" altLang="en-US"/>
              <a:t>确定系统的责任、范围和边界，确定系统的需求。</a:t>
            </a:r>
            <a:endParaRPr lang="zh-CN" altLang="en-US"/>
          </a:p>
        </p:txBody>
      </p:sp>
      <p:pic>
        <p:nvPicPr>
          <p:cNvPr id="94214" name="Picture 6" descr="Use Case图"/>
          <p:cNvPicPr>
            <a:picLocks noChangeAspect="1" noChangeArrowheads="1"/>
          </p:cNvPicPr>
          <p:nvPr/>
        </p:nvPicPr>
        <p:blipFill>
          <a:blip r:embed="rId1" cstate="print"/>
          <a:srcRect/>
          <a:stretch>
            <a:fillRect/>
          </a:stretch>
        </p:blipFill>
        <p:spPr bwMode="auto">
          <a:xfrm>
            <a:off x="533400" y="990600"/>
            <a:ext cx="7848600" cy="5586413"/>
          </a:xfrm>
          <a:prstGeom prst="rect">
            <a:avLst/>
          </a:prstGeom>
          <a:noFill/>
        </p:spPr>
      </p:pic>
      <p:sp>
        <p:nvSpPr>
          <p:cNvPr id="94215" name="Rectangle 7"/>
          <p:cNvSpPr>
            <a:spLocks noChangeArrowheads="1"/>
          </p:cNvSpPr>
          <p:nvPr/>
        </p:nvSpPr>
        <p:spPr bwMode="auto">
          <a:xfrm>
            <a:off x="1295400" y="5562600"/>
            <a:ext cx="7010400" cy="946150"/>
          </a:xfrm>
          <a:prstGeom prst="rect">
            <a:avLst/>
          </a:prstGeom>
          <a:solidFill>
            <a:srgbClr val="FF0000"/>
          </a:solidFill>
          <a:ln w="9525">
            <a:noFill/>
            <a:miter lim="800000"/>
          </a:ln>
          <a:effectLst/>
        </p:spPr>
        <p:txBody>
          <a:bodyPr>
            <a:spAutoFit/>
          </a:bodyPr>
          <a:lstStyle/>
          <a:p>
            <a:r>
              <a:rPr lang="zh-CN" altLang="en-US" sz="2800" b="1">
                <a:solidFill>
                  <a:srgbClr val="FFFFFF"/>
                </a:solidFill>
                <a:ea typeface="黑体" panose="02010609060101010101" charset="-122"/>
              </a:rPr>
              <a:t>用例图分析应用领域的业务</a:t>
            </a:r>
            <a:endParaRPr lang="zh-CN" altLang="en-US" sz="2800" b="1">
              <a:solidFill>
                <a:srgbClr val="FFFFFF"/>
              </a:solidFill>
              <a:ea typeface="黑体" panose="02010609060101010101" charset="-122"/>
            </a:endParaRPr>
          </a:p>
          <a:p>
            <a:r>
              <a:rPr lang="zh-CN" altLang="en-US" sz="2800" b="1">
                <a:solidFill>
                  <a:srgbClr val="FFFFFF"/>
                </a:solidFill>
                <a:ea typeface="黑体" panose="02010609060101010101" charset="-122"/>
              </a:rPr>
              <a:t>确定目标系统的需求，即系统功能和边界。</a:t>
            </a:r>
            <a:endParaRPr lang="zh-CN" altLang="en-US" sz="2800" b="1">
              <a:solidFill>
                <a:srgbClr val="FFFFFF"/>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4211">
                                            <p:txEl>
                                              <p:pRg st="2" end="2"/>
                                            </p:txEl>
                                          </p:spTgt>
                                        </p:tgtEl>
                                        <p:attrNameLst>
                                          <p:attrName>style.visibility</p:attrName>
                                        </p:attrNameLst>
                                      </p:cBhvr>
                                      <p:to>
                                        <p:strVal val="visible"/>
                                      </p:to>
                                    </p:set>
                                    <p:animEffect transition="in" filter="strips(downRight)">
                                      <p:cBhvr>
                                        <p:cTn id="7" dur="500"/>
                                        <p:tgtEl>
                                          <p:spTgt spid="942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4215"/>
                                        </p:tgtEl>
                                        <p:attrNameLst>
                                          <p:attrName>style.visibility</p:attrName>
                                        </p:attrNameLst>
                                      </p:cBhvr>
                                      <p:to>
                                        <p:strVal val="visible"/>
                                      </p:to>
                                    </p:set>
                                    <p:anim calcmode="lin" valueType="num">
                                      <p:cBhvr additive="base">
                                        <p:cTn id="12" dur="500" fill="hold"/>
                                        <p:tgtEl>
                                          <p:spTgt spid="94215"/>
                                        </p:tgtEl>
                                        <p:attrNameLst>
                                          <p:attrName>ppt_x</p:attrName>
                                        </p:attrNameLst>
                                      </p:cBhvr>
                                      <p:tavLst>
                                        <p:tav tm="0">
                                          <p:val>
                                            <p:strVal val="#ppt_x"/>
                                          </p:val>
                                        </p:tav>
                                        <p:tav tm="100000">
                                          <p:val>
                                            <p:strVal val="#ppt_x"/>
                                          </p:val>
                                        </p:tav>
                                      </p:tavLst>
                                    </p:anim>
                                    <p:anim calcmode="lin" valueType="num">
                                      <p:cBhvr additive="base">
                                        <p:cTn id="13" dur="500" fill="hold"/>
                                        <p:tgtEl>
                                          <p:spTgt spid="942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DD63B69B-0ACF-4875-9B43-93BFF9219D5D}" type="datetime1">
              <a:rPr lang="zh-CN" altLang="en-US"/>
            </a:fld>
            <a:endParaRPr lang="en-US" altLang="zh-CN"/>
          </a:p>
        </p:txBody>
      </p:sp>
      <p:sp>
        <p:nvSpPr>
          <p:cNvPr id="6" name="灯片编号占位符 4"/>
          <p:cNvSpPr>
            <a:spLocks noGrp="1"/>
          </p:cNvSpPr>
          <p:nvPr>
            <p:ph type="sldNum" sz="quarter" idx="11"/>
          </p:nvPr>
        </p:nvSpPr>
        <p:spPr/>
        <p:txBody>
          <a:bodyPr/>
          <a:lstStyle/>
          <a:p>
            <a:fld id="{CCB5DFE0-2293-4E39-9513-E36168CF6852}" type="slidenum">
              <a:rPr lang="en-US" altLang="zh-CN"/>
            </a:fld>
            <a:endParaRPr lang="en-US" altLang="zh-CN"/>
          </a:p>
        </p:txBody>
      </p:sp>
      <p:sp>
        <p:nvSpPr>
          <p:cNvPr id="96258"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96259"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2】</a:t>
            </a:r>
            <a:r>
              <a:rPr lang="zh-CN" altLang="en-US"/>
              <a:t>某公司的总部设在北京，在上海、广州、成都和西安有分支机构，全公司接近</a:t>
            </a:r>
            <a:r>
              <a:rPr lang="en-US" altLang="zh-CN"/>
              <a:t>700</a:t>
            </a:r>
            <a:r>
              <a:rPr lang="zh-CN" altLang="en-US"/>
              <a:t>名员工。鉴于业务和员工团队的快速发展，为了提升整体工作效率。该公司准备开发一套</a:t>
            </a:r>
            <a:r>
              <a:rPr lang="zh-CN" altLang="en-US" u="sng">
                <a:solidFill>
                  <a:srgbClr val="0000FF"/>
                </a:solidFill>
              </a:rPr>
              <a:t>员工报帐系统</a:t>
            </a:r>
            <a:r>
              <a:rPr lang="zh-CN" altLang="en-US"/>
              <a:t>，取代原来的人工处理方式。</a:t>
            </a:r>
            <a:endParaRPr lang="zh-CN" altLang="en-US"/>
          </a:p>
        </p:txBody>
      </p:sp>
      <p:sp>
        <p:nvSpPr>
          <p:cNvPr id="96261" name="Rectangle 5"/>
          <p:cNvSpPr>
            <a:spLocks noChangeArrowheads="1"/>
          </p:cNvSpPr>
          <p:nvPr/>
        </p:nvSpPr>
        <p:spPr bwMode="auto">
          <a:xfrm>
            <a:off x="1371600" y="4724400"/>
            <a:ext cx="7010400" cy="946150"/>
          </a:xfrm>
          <a:prstGeom prst="rect">
            <a:avLst/>
          </a:prstGeom>
          <a:solidFill>
            <a:srgbClr val="FF0000"/>
          </a:solidFill>
          <a:ln w="9525">
            <a:noFill/>
            <a:miter lim="800000"/>
          </a:ln>
          <a:effectLst/>
        </p:spPr>
        <p:txBody>
          <a:bodyPr>
            <a:spAutoFit/>
          </a:bodyPr>
          <a:lstStyle/>
          <a:p>
            <a:r>
              <a:rPr lang="zh-CN" altLang="en-US" sz="2800" b="1">
                <a:solidFill>
                  <a:srgbClr val="FFFFFF"/>
                </a:solidFill>
                <a:ea typeface="黑体" panose="02010609060101010101" charset="-122"/>
              </a:rPr>
              <a:t>用例图分析应用领域的业务</a:t>
            </a:r>
            <a:endParaRPr lang="zh-CN" altLang="en-US" sz="2800" b="1">
              <a:solidFill>
                <a:srgbClr val="FFFFFF"/>
              </a:solidFill>
              <a:ea typeface="黑体" panose="02010609060101010101" charset="-122"/>
            </a:endParaRPr>
          </a:p>
          <a:p>
            <a:r>
              <a:rPr lang="zh-CN" altLang="en-US" sz="2800" b="1">
                <a:solidFill>
                  <a:srgbClr val="FFFFFF"/>
                </a:solidFill>
                <a:ea typeface="黑体" panose="02010609060101010101" charset="-122"/>
              </a:rPr>
              <a:t>确定目标系统的需求，即系统功能和边界。</a:t>
            </a:r>
            <a:endParaRPr lang="zh-CN" altLang="en-US" sz="2800" b="1">
              <a:solidFill>
                <a:srgbClr val="FFFFFF"/>
              </a:solidFill>
              <a:ea typeface="黑体" panose="02010609060101010101"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06296CD-27D8-4EA3-93D6-8EE3055B0E1C}" type="datetime1">
              <a:rPr lang="zh-CN" altLang="en-US"/>
            </a:fld>
            <a:endParaRPr lang="en-US" altLang="zh-CN"/>
          </a:p>
        </p:txBody>
      </p:sp>
      <p:sp>
        <p:nvSpPr>
          <p:cNvPr id="6" name="灯片编号占位符 4"/>
          <p:cNvSpPr>
            <a:spLocks noGrp="1"/>
          </p:cNvSpPr>
          <p:nvPr>
            <p:ph type="sldNum" sz="quarter" idx="11"/>
          </p:nvPr>
        </p:nvSpPr>
        <p:spPr/>
        <p:txBody>
          <a:bodyPr/>
          <a:lstStyle/>
          <a:p>
            <a:fld id="{C722D77F-8F6A-445E-A1D5-B79877F512A3}" type="slidenum">
              <a:rPr lang="en-US" altLang="zh-CN"/>
            </a:fld>
            <a:endParaRPr lang="en-US" altLang="zh-CN"/>
          </a:p>
        </p:txBody>
      </p:sp>
      <p:sp>
        <p:nvSpPr>
          <p:cNvPr id="436226"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436227" name="Rectangle 3"/>
          <p:cNvSpPr>
            <a:spLocks noGrp="1" noChangeArrowheads="1"/>
          </p:cNvSpPr>
          <p:nvPr>
            <p:ph type="body" idx="1"/>
          </p:nvPr>
        </p:nvSpPr>
        <p:spPr/>
        <p:txBody>
          <a:bodyPr/>
          <a:lstStyle/>
          <a:p>
            <a:r>
              <a:rPr lang="zh-CN" altLang="en-US"/>
              <a:t>该公司现有一套基于微软</a:t>
            </a:r>
            <a:r>
              <a:rPr lang="en-US" altLang="zh-CN"/>
              <a:t>SQL SERVER</a:t>
            </a:r>
            <a:r>
              <a:rPr lang="zh-CN" altLang="en-US"/>
              <a:t>的</a:t>
            </a:r>
            <a:r>
              <a:rPr lang="zh-CN" altLang="en-US">
                <a:solidFill>
                  <a:srgbClr val="0000FF"/>
                </a:solidFill>
              </a:rPr>
              <a:t>人事管理数据库系统</a:t>
            </a:r>
            <a:r>
              <a:rPr lang="zh-CN" altLang="en-US"/>
              <a:t>，记录员工的基本信息和团队的组织结构。报帐系统将和现有人事管理数据库系统协同工作，</a:t>
            </a:r>
            <a:r>
              <a:rPr lang="zh-CN" altLang="en-US">
                <a:solidFill>
                  <a:srgbClr val="CC0000"/>
                </a:solidFill>
              </a:rPr>
              <a:t>需要引入人事管理数据库系统中的部分信息</a:t>
            </a:r>
            <a:r>
              <a:rPr lang="zh-CN" altLang="en-US"/>
              <a:t>，但不会更新其内容。</a:t>
            </a:r>
            <a:endParaRPr lang="zh-CN" altLang="en-US"/>
          </a:p>
        </p:txBody>
      </p:sp>
      <p:pic>
        <p:nvPicPr>
          <p:cNvPr id="436228" name="Picture 4"/>
          <p:cNvPicPr>
            <a:picLocks noChangeAspect="1" noChangeArrowheads="1"/>
          </p:cNvPicPr>
          <p:nvPr/>
        </p:nvPicPr>
        <p:blipFill>
          <a:blip r:embed="rId1" cstate="print"/>
          <a:srcRect/>
          <a:stretch>
            <a:fillRect/>
          </a:stretch>
        </p:blipFill>
        <p:spPr bwMode="auto">
          <a:xfrm>
            <a:off x="5867400" y="4343400"/>
            <a:ext cx="2657475" cy="2224088"/>
          </a:xfrm>
          <a:prstGeom prst="rect">
            <a:avLst/>
          </a:prstGeom>
          <a:solidFill>
            <a:schemeClr val="bg1"/>
          </a:solidFill>
          <a:ln w="9525" algn="ctr">
            <a:solidFill>
              <a:srgbClr val="0000FF"/>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6227">
                                            <p:txEl>
                                              <p:pRg st="0" end="0"/>
                                            </p:txEl>
                                          </p:spTgt>
                                        </p:tgtEl>
                                        <p:attrNameLst>
                                          <p:attrName>style.visibility</p:attrName>
                                        </p:attrNameLst>
                                      </p:cBhvr>
                                      <p:to>
                                        <p:strVal val="visible"/>
                                      </p:to>
                                    </p:set>
                                    <p:animEffect transition="in" filter="strips(downRight)">
                                      <p:cBhvr>
                                        <p:cTn id="7" dur="500"/>
                                        <p:tgtEl>
                                          <p:spTgt spid="436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36228"/>
                                        </p:tgtEl>
                                        <p:attrNameLst>
                                          <p:attrName>style.visibility</p:attrName>
                                        </p:attrNameLst>
                                      </p:cBhvr>
                                      <p:to>
                                        <p:strVal val="visible"/>
                                      </p:to>
                                    </p:set>
                                    <p:anim calcmode="lin" valueType="num">
                                      <p:cBhvr additive="base">
                                        <p:cTn id="12" dur="500" fill="hold"/>
                                        <p:tgtEl>
                                          <p:spTgt spid="436228"/>
                                        </p:tgtEl>
                                        <p:attrNameLst>
                                          <p:attrName>ppt_x</p:attrName>
                                        </p:attrNameLst>
                                      </p:cBhvr>
                                      <p:tavLst>
                                        <p:tav tm="0">
                                          <p:val>
                                            <p:strVal val="#ppt_x"/>
                                          </p:val>
                                        </p:tav>
                                        <p:tav tm="100000">
                                          <p:val>
                                            <p:strVal val="#ppt_x"/>
                                          </p:val>
                                        </p:tav>
                                      </p:tavLst>
                                    </p:anim>
                                    <p:anim calcmode="lin" valueType="num">
                                      <p:cBhvr additive="base">
                                        <p:cTn id="13" dur="500" fill="hold"/>
                                        <p:tgtEl>
                                          <p:spTgt spid="436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7"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6C24127F-1F98-42A1-A9DE-D3C02C716E17}" type="datetime1">
              <a:rPr lang="zh-CN" altLang="en-US"/>
            </a:fld>
            <a:endParaRPr lang="en-US" altLang="zh-CN"/>
          </a:p>
        </p:txBody>
      </p:sp>
      <p:sp>
        <p:nvSpPr>
          <p:cNvPr id="8" name="灯片编号占位符 4"/>
          <p:cNvSpPr>
            <a:spLocks noGrp="1"/>
          </p:cNvSpPr>
          <p:nvPr>
            <p:ph type="sldNum" sz="quarter" idx="11"/>
          </p:nvPr>
        </p:nvSpPr>
        <p:spPr/>
        <p:txBody>
          <a:bodyPr/>
          <a:lstStyle/>
          <a:p>
            <a:fld id="{030AC7D4-7B2D-4767-B59B-4A4218B550D8}" type="slidenum">
              <a:rPr lang="en-US" altLang="zh-CN"/>
            </a:fld>
            <a:endParaRPr lang="en-US" altLang="zh-CN"/>
          </a:p>
        </p:txBody>
      </p:sp>
      <p:sp>
        <p:nvSpPr>
          <p:cNvPr id="9728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97283" name="Rectangle 3"/>
          <p:cNvSpPr>
            <a:spLocks noGrp="1" noChangeArrowheads="1"/>
          </p:cNvSpPr>
          <p:nvPr>
            <p:ph type="body" idx="1"/>
          </p:nvPr>
        </p:nvSpPr>
        <p:spPr/>
        <p:txBody>
          <a:bodyPr/>
          <a:lstStyle/>
          <a:p>
            <a:r>
              <a:rPr lang="zh-CN" altLang="en-US"/>
              <a:t>报帐系统将支持</a:t>
            </a:r>
            <a:r>
              <a:rPr lang="zh-CN" altLang="en-US">
                <a:solidFill>
                  <a:srgbClr val="0000FF"/>
                </a:solidFill>
              </a:rPr>
              <a:t>员工</a:t>
            </a:r>
            <a:r>
              <a:rPr lang="zh-CN" altLang="en-US">
                <a:solidFill>
                  <a:srgbClr val="CC0000"/>
                </a:solidFill>
              </a:rPr>
              <a:t>记录</a:t>
            </a:r>
            <a:r>
              <a:rPr lang="zh-CN" altLang="en-US"/>
              <a:t>日常业务活动的</a:t>
            </a:r>
            <a:r>
              <a:rPr lang="zh-CN" altLang="en-US">
                <a:solidFill>
                  <a:srgbClr val="CC0000"/>
                </a:solidFill>
              </a:rPr>
              <a:t>开销</a:t>
            </a:r>
            <a:r>
              <a:rPr lang="zh-CN" altLang="en-US"/>
              <a:t>。</a:t>
            </a:r>
            <a:endParaRPr lang="zh-CN" altLang="en-US"/>
          </a:p>
          <a:p>
            <a:pPr lvl="1"/>
            <a:r>
              <a:rPr lang="zh-CN" altLang="en-US"/>
              <a:t>报帐系统应具有基于先进技术的图形化界面，</a:t>
            </a:r>
            <a:r>
              <a:rPr lang="zh-CN" altLang="en-US">
                <a:solidFill>
                  <a:srgbClr val="0000FF"/>
                </a:solidFill>
              </a:rPr>
              <a:t>员工</a:t>
            </a:r>
            <a:r>
              <a:rPr lang="zh-CN" altLang="en-US"/>
              <a:t>可以</a:t>
            </a:r>
            <a:r>
              <a:rPr lang="zh-CN" altLang="en-US">
                <a:solidFill>
                  <a:srgbClr val="CC0000"/>
                </a:solidFill>
              </a:rPr>
              <a:t>输入业务活动的种类和简短描述</a:t>
            </a:r>
            <a:r>
              <a:rPr lang="zh-CN" altLang="en-US"/>
              <a:t>，</a:t>
            </a:r>
            <a:r>
              <a:rPr lang="zh-CN" altLang="en-US">
                <a:solidFill>
                  <a:srgbClr val="CC0000"/>
                </a:solidFill>
              </a:rPr>
              <a:t>选择不同的支付方式</a:t>
            </a:r>
            <a:r>
              <a:rPr lang="zh-CN" altLang="en-US"/>
              <a:t>，并可以</a:t>
            </a:r>
            <a:r>
              <a:rPr lang="zh-CN" altLang="en-US">
                <a:solidFill>
                  <a:srgbClr val="CC0000"/>
                </a:solidFill>
              </a:rPr>
              <a:t>生成</a:t>
            </a:r>
            <a:r>
              <a:rPr lang="zh-CN" altLang="en-US"/>
              <a:t>灵活的</a:t>
            </a:r>
            <a:r>
              <a:rPr lang="zh-CN" altLang="en-US">
                <a:solidFill>
                  <a:srgbClr val="CC0000"/>
                </a:solidFill>
              </a:rPr>
              <a:t>报表</a:t>
            </a:r>
            <a:r>
              <a:rPr lang="zh-CN" altLang="en-US"/>
              <a:t>。</a:t>
            </a:r>
            <a:endParaRPr lang="zh-CN" altLang="en-US"/>
          </a:p>
          <a:p>
            <a:r>
              <a:rPr lang="zh-CN" altLang="en-US"/>
              <a:t>相关的</a:t>
            </a:r>
            <a:r>
              <a:rPr lang="zh-CN" altLang="en-US">
                <a:solidFill>
                  <a:srgbClr val="0000FF"/>
                </a:solidFill>
              </a:rPr>
              <a:t>经理人员</a:t>
            </a:r>
            <a:r>
              <a:rPr lang="zh-CN" altLang="en-US"/>
              <a:t>能够通过报帐系统</a:t>
            </a:r>
            <a:r>
              <a:rPr lang="zh-CN" altLang="en-US">
                <a:solidFill>
                  <a:srgbClr val="CC0000"/>
                </a:solidFill>
              </a:rPr>
              <a:t>批复或拒绝</a:t>
            </a:r>
            <a:r>
              <a:rPr lang="zh-CN" altLang="en-US"/>
              <a:t>。每个月</a:t>
            </a:r>
            <a:r>
              <a:rPr lang="zh-CN" altLang="en-US">
                <a:solidFill>
                  <a:srgbClr val="CC0000"/>
                </a:solidFill>
              </a:rPr>
              <a:t>自动结算</a:t>
            </a:r>
            <a:r>
              <a:rPr lang="zh-CN" altLang="en-US"/>
              <a:t>应该返还员工的</a:t>
            </a:r>
            <a:r>
              <a:rPr lang="zh-CN" altLang="en-US">
                <a:solidFill>
                  <a:srgbClr val="CC0000"/>
                </a:solidFill>
              </a:rPr>
              <a:t>补偿金额</a:t>
            </a:r>
            <a:r>
              <a:rPr lang="zh-CN" altLang="en-US"/>
              <a:t>，补偿金额会直接</a:t>
            </a:r>
            <a:r>
              <a:rPr lang="zh-CN" altLang="en-US">
                <a:solidFill>
                  <a:srgbClr val="CC0000"/>
                </a:solidFill>
              </a:rPr>
              <a:t>存入</a:t>
            </a:r>
            <a:r>
              <a:rPr lang="zh-CN" altLang="en-US">
                <a:solidFill>
                  <a:srgbClr val="0000FF"/>
                </a:solidFill>
              </a:rPr>
              <a:t>员工的工资帐户</a:t>
            </a:r>
            <a:r>
              <a:rPr lang="zh-CN" altLang="en-US"/>
              <a:t>中。</a:t>
            </a:r>
            <a:endParaRPr lang="zh-CN" altLang="en-US"/>
          </a:p>
          <a:p>
            <a:r>
              <a:rPr lang="zh-CN" altLang="en-US"/>
              <a:t>同时</a:t>
            </a:r>
            <a:r>
              <a:rPr lang="zh-CN" altLang="en-US">
                <a:solidFill>
                  <a:srgbClr val="CC0000"/>
                </a:solidFill>
              </a:rPr>
              <a:t>保存</a:t>
            </a:r>
            <a:r>
              <a:rPr lang="zh-CN" altLang="en-US"/>
              <a:t>全部员工的</a:t>
            </a:r>
            <a:r>
              <a:rPr lang="zh-CN" altLang="en-US">
                <a:solidFill>
                  <a:srgbClr val="CC0000"/>
                </a:solidFill>
              </a:rPr>
              <a:t>报帐信息</a:t>
            </a:r>
            <a:r>
              <a:rPr lang="zh-CN" altLang="en-US"/>
              <a:t>。</a:t>
            </a:r>
            <a:r>
              <a:rPr lang="zh-CN" altLang="en-US">
                <a:solidFill>
                  <a:srgbClr val="0000FF"/>
                </a:solidFill>
              </a:rPr>
              <a:t>员工</a:t>
            </a:r>
            <a:r>
              <a:rPr lang="zh-CN" altLang="en-US"/>
              <a:t>可以通过他们自己的电脑来使用报帐系统。由于牵涉到财务信息，报帐系统必须提供可信的</a:t>
            </a:r>
            <a:r>
              <a:rPr lang="zh-CN" altLang="en-US">
                <a:solidFill>
                  <a:srgbClr val="CC0000"/>
                </a:solidFill>
              </a:rPr>
              <a:t>安全机制</a:t>
            </a:r>
            <a:r>
              <a:rPr lang="zh-CN" altLang="en-US"/>
              <a:t>。</a:t>
            </a:r>
            <a:endParaRPr lang="zh-CN" altLang="en-US"/>
          </a:p>
        </p:txBody>
      </p:sp>
      <p:pic>
        <p:nvPicPr>
          <p:cNvPr id="97286" name="Picture 6"/>
          <p:cNvPicPr>
            <a:picLocks noChangeAspect="1" noChangeArrowheads="1"/>
          </p:cNvPicPr>
          <p:nvPr/>
        </p:nvPicPr>
        <p:blipFill>
          <a:blip r:embed="rId1" cstate="print"/>
          <a:srcRect/>
          <a:stretch>
            <a:fillRect/>
          </a:stretch>
        </p:blipFill>
        <p:spPr bwMode="auto">
          <a:xfrm>
            <a:off x="7227888" y="4419600"/>
            <a:ext cx="1916112" cy="2224088"/>
          </a:xfrm>
          <a:prstGeom prst="rect">
            <a:avLst/>
          </a:prstGeom>
          <a:solidFill>
            <a:schemeClr val="bg1"/>
          </a:solidFill>
          <a:ln w="9525" algn="ctr">
            <a:solidFill>
              <a:srgbClr val="0000FF"/>
            </a:solidFill>
            <a:miter lim="800000"/>
            <a:headEnd/>
            <a:tailEnd/>
          </a:ln>
          <a:effectLst/>
        </p:spPr>
      </p:pic>
      <p:pic>
        <p:nvPicPr>
          <p:cNvPr id="97287" name="Picture 7"/>
          <p:cNvPicPr>
            <a:picLocks noChangeAspect="1" noChangeArrowheads="1"/>
          </p:cNvPicPr>
          <p:nvPr/>
        </p:nvPicPr>
        <p:blipFill>
          <a:blip r:embed="rId2" cstate="print"/>
          <a:srcRect/>
          <a:stretch>
            <a:fillRect/>
          </a:stretch>
        </p:blipFill>
        <p:spPr bwMode="auto">
          <a:xfrm>
            <a:off x="5029200" y="4419600"/>
            <a:ext cx="1651000" cy="2224088"/>
          </a:xfrm>
          <a:prstGeom prst="rect">
            <a:avLst/>
          </a:prstGeom>
          <a:solidFill>
            <a:schemeClr val="bg1"/>
          </a:solidFill>
          <a:ln w="9525" algn="ctr">
            <a:solidFill>
              <a:srgbClr val="FF0000"/>
            </a:solidFill>
            <a:miter lim="800000"/>
            <a:headEnd/>
            <a:tailEnd/>
          </a:ln>
          <a:effectLst/>
        </p:spPr>
      </p:pic>
      <p:pic>
        <p:nvPicPr>
          <p:cNvPr id="97288" name="Picture 8"/>
          <p:cNvPicPr>
            <a:picLocks noChangeAspect="1" noChangeArrowheads="1"/>
          </p:cNvPicPr>
          <p:nvPr/>
        </p:nvPicPr>
        <p:blipFill>
          <a:blip r:embed="rId3" cstate="print"/>
          <a:srcRect/>
          <a:stretch>
            <a:fillRect/>
          </a:stretch>
        </p:blipFill>
        <p:spPr bwMode="auto">
          <a:xfrm>
            <a:off x="2362200" y="4343400"/>
            <a:ext cx="1655763" cy="2232025"/>
          </a:xfrm>
          <a:prstGeom prst="rect">
            <a:avLst/>
          </a:prstGeom>
          <a:solidFill>
            <a:schemeClr val="bg1"/>
          </a:solidFill>
          <a:ln w="9525">
            <a:solidFill>
              <a:srgbClr val="FF000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strips(downRight)">
                                      <p:cBhvr>
                                        <p:cTn id="7" dur="500"/>
                                        <p:tgtEl>
                                          <p:spTgt spid="9728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97283">
                                            <p:txEl>
                                              <p:pRg st="1" end="1"/>
                                            </p:txEl>
                                          </p:spTgt>
                                        </p:tgtEl>
                                        <p:attrNameLst>
                                          <p:attrName>style.visibility</p:attrName>
                                        </p:attrNameLst>
                                      </p:cBhvr>
                                      <p:to>
                                        <p:strVal val="visible"/>
                                      </p:to>
                                    </p:set>
                                    <p:animEffect transition="in" filter="strips(downRight)">
                                      <p:cBhvr>
                                        <p:cTn id="10" dur="500"/>
                                        <p:tgtEl>
                                          <p:spTgt spid="9728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97283">
                                            <p:txEl>
                                              <p:pRg st="2" end="2"/>
                                            </p:txEl>
                                          </p:spTgt>
                                        </p:tgtEl>
                                        <p:attrNameLst>
                                          <p:attrName>style.visibility</p:attrName>
                                        </p:attrNameLst>
                                      </p:cBhvr>
                                      <p:to>
                                        <p:strVal val="visible"/>
                                      </p:to>
                                    </p:set>
                                    <p:animEffect transition="in" filter="strips(downRight)">
                                      <p:cBhvr>
                                        <p:cTn id="15" dur="500"/>
                                        <p:tgtEl>
                                          <p:spTgt spid="9728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97283">
                                            <p:txEl>
                                              <p:pRg st="3" end="3"/>
                                            </p:txEl>
                                          </p:spTgt>
                                        </p:tgtEl>
                                        <p:attrNameLst>
                                          <p:attrName>style.visibility</p:attrName>
                                        </p:attrNameLst>
                                      </p:cBhvr>
                                      <p:to>
                                        <p:strVal val="visible"/>
                                      </p:to>
                                    </p:set>
                                    <p:animEffect transition="in" filter="strips(downRight)">
                                      <p:cBhvr>
                                        <p:cTn id="20" dur="500"/>
                                        <p:tgtEl>
                                          <p:spTgt spid="9728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7288"/>
                                        </p:tgtEl>
                                        <p:attrNameLst>
                                          <p:attrName>style.visibility</p:attrName>
                                        </p:attrNameLst>
                                      </p:cBhvr>
                                      <p:to>
                                        <p:strVal val="visible"/>
                                      </p:to>
                                    </p:set>
                                    <p:anim calcmode="lin" valueType="num">
                                      <p:cBhvr additive="base">
                                        <p:cTn id="25" dur="500" fill="hold"/>
                                        <p:tgtEl>
                                          <p:spTgt spid="97288"/>
                                        </p:tgtEl>
                                        <p:attrNameLst>
                                          <p:attrName>ppt_x</p:attrName>
                                        </p:attrNameLst>
                                      </p:cBhvr>
                                      <p:tavLst>
                                        <p:tav tm="0">
                                          <p:val>
                                            <p:strVal val="#ppt_x"/>
                                          </p:val>
                                        </p:tav>
                                        <p:tav tm="100000">
                                          <p:val>
                                            <p:strVal val="#ppt_x"/>
                                          </p:val>
                                        </p:tav>
                                      </p:tavLst>
                                    </p:anim>
                                    <p:anim calcmode="lin" valueType="num">
                                      <p:cBhvr additive="base">
                                        <p:cTn id="26" dur="500" fill="hold"/>
                                        <p:tgtEl>
                                          <p:spTgt spid="9728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7287"/>
                                        </p:tgtEl>
                                        <p:attrNameLst>
                                          <p:attrName>style.visibility</p:attrName>
                                        </p:attrNameLst>
                                      </p:cBhvr>
                                      <p:to>
                                        <p:strVal val="visible"/>
                                      </p:to>
                                    </p:set>
                                    <p:anim calcmode="lin" valueType="num">
                                      <p:cBhvr additive="base">
                                        <p:cTn id="31" dur="500" fill="hold"/>
                                        <p:tgtEl>
                                          <p:spTgt spid="97287"/>
                                        </p:tgtEl>
                                        <p:attrNameLst>
                                          <p:attrName>ppt_x</p:attrName>
                                        </p:attrNameLst>
                                      </p:cBhvr>
                                      <p:tavLst>
                                        <p:tav tm="0">
                                          <p:val>
                                            <p:strVal val="#ppt_x"/>
                                          </p:val>
                                        </p:tav>
                                        <p:tav tm="100000">
                                          <p:val>
                                            <p:strVal val="#ppt_x"/>
                                          </p:val>
                                        </p:tav>
                                      </p:tavLst>
                                    </p:anim>
                                    <p:anim calcmode="lin" valueType="num">
                                      <p:cBhvr additive="base">
                                        <p:cTn id="32" dur="500" fill="hold"/>
                                        <p:tgtEl>
                                          <p:spTgt spid="9728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7286"/>
                                        </p:tgtEl>
                                        <p:attrNameLst>
                                          <p:attrName>style.visibility</p:attrName>
                                        </p:attrNameLst>
                                      </p:cBhvr>
                                      <p:to>
                                        <p:strVal val="visible"/>
                                      </p:to>
                                    </p:set>
                                    <p:anim calcmode="lin" valueType="num">
                                      <p:cBhvr additive="base">
                                        <p:cTn id="37" dur="500" fill="hold"/>
                                        <p:tgtEl>
                                          <p:spTgt spid="97286"/>
                                        </p:tgtEl>
                                        <p:attrNameLst>
                                          <p:attrName>ppt_x</p:attrName>
                                        </p:attrNameLst>
                                      </p:cBhvr>
                                      <p:tavLst>
                                        <p:tav tm="0">
                                          <p:val>
                                            <p:strVal val="#ppt_x"/>
                                          </p:val>
                                        </p:tav>
                                        <p:tav tm="100000">
                                          <p:val>
                                            <p:strVal val="#ppt_x"/>
                                          </p:val>
                                        </p:tav>
                                      </p:tavLst>
                                    </p:anim>
                                    <p:anim calcmode="lin" valueType="num">
                                      <p:cBhvr additive="base">
                                        <p:cTn id="38" dur="500" fill="hold"/>
                                        <p:tgtEl>
                                          <p:spTgt spid="97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AD5BA0CD-179D-4442-AE1D-A303828A73EA}" type="datetime1">
              <a:rPr lang="zh-CN" altLang="en-US"/>
            </a:fld>
            <a:endParaRPr lang="en-US" altLang="zh-CN"/>
          </a:p>
        </p:txBody>
      </p:sp>
      <p:sp>
        <p:nvSpPr>
          <p:cNvPr id="9" name="灯片编号占位符 4"/>
          <p:cNvSpPr>
            <a:spLocks noGrp="1"/>
          </p:cNvSpPr>
          <p:nvPr>
            <p:ph type="sldNum" sz="quarter" idx="11"/>
          </p:nvPr>
        </p:nvSpPr>
        <p:spPr/>
        <p:txBody>
          <a:bodyPr/>
          <a:lstStyle/>
          <a:p>
            <a:fld id="{3B717C59-B4EE-4FF2-9CD7-23FEAEA6C24E}" type="slidenum">
              <a:rPr lang="en-US" altLang="zh-CN"/>
            </a:fld>
            <a:endParaRPr lang="en-US" altLang="zh-CN"/>
          </a:p>
        </p:txBody>
      </p:sp>
      <p:sp>
        <p:nvSpPr>
          <p:cNvPr id="99330"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99331" name="Rectangle 3"/>
          <p:cNvSpPr>
            <a:spLocks noGrp="1" noChangeArrowheads="1"/>
          </p:cNvSpPr>
          <p:nvPr>
            <p:ph type="body" idx="1"/>
          </p:nvPr>
        </p:nvSpPr>
        <p:spPr/>
        <p:txBody>
          <a:bodyPr/>
          <a:lstStyle/>
          <a:p>
            <a:r>
              <a:rPr lang="zh-CN" altLang="en-US"/>
              <a:t>财务部门将指定一位</a:t>
            </a:r>
            <a:r>
              <a:rPr lang="zh-CN" altLang="en-US">
                <a:solidFill>
                  <a:srgbClr val="0000FF"/>
                </a:solidFill>
              </a:rPr>
              <a:t>报帐系统管理员</a:t>
            </a:r>
            <a:r>
              <a:rPr lang="zh-CN" altLang="en-US"/>
              <a:t>监管拟建系统中的信息，</a:t>
            </a:r>
            <a:r>
              <a:rPr lang="zh-CN" altLang="en-US">
                <a:solidFill>
                  <a:srgbClr val="CC0000"/>
                </a:solidFill>
              </a:rPr>
              <a:t>负责日常维护</a:t>
            </a:r>
            <a:r>
              <a:rPr lang="zh-CN" altLang="en-US"/>
              <a:t>和</a:t>
            </a:r>
            <a:r>
              <a:rPr lang="zh-CN" altLang="en-US">
                <a:solidFill>
                  <a:srgbClr val="CC0000"/>
                </a:solidFill>
              </a:rPr>
              <a:t>调整特定的分类报账额度</a:t>
            </a:r>
            <a:r>
              <a:rPr lang="zh-CN" altLang="en-US"/>
              <a:t>，并能够定期或随机地向各部门负责人</a:t>
            </a:r>
            <a:r>
              <a:rPr lang="zh-CN" altLang="en-US">
                <a:solidFill>
                  <a:srgbClr val="CC0000"/>
                </a:solidFill>
              </a:rPr>
              <a:t>提交报帐情况的统计报告</a:t>
            </a:r>
            <a:r>
              <a:rPr lang="zh-CN" altLang="en-US"/>
              <a:t>。</a:t>
            </a:r>
            <a:endParaRPr lang="zh-CN" altLang="en-US"/>
          </a:p>
          <a:p>
            <a:r>
              <a:rPr lang="zh-CN" altLang="en-US"/>
              <a:t>报帐系统在</a:t>
            </a:r>
            <a:r>
              <a:rPr lang="zh-CN" altLang="en-US">
                <a:solidFill>
                  <a:srgbClr val="0000FF"/>
                </a:solidFill>
              </a:rPr>
              <a:t>每月的</a:t>
            </a:r>
            <a:r>
              <a:rPr lang="en-US" altLang="zh-CN">
                <a:solidFill>
                  <a:srgbClr val="0000FF"/>
                </a:solidFill>
              </a:rPr>
              <a:t>25</a:t>
            </a:r>
            <a:r>
              <a:rPr lang="zh-CN" altLang="en-US">
                <a:solidFill>
                  <a:srgbClr val="0000FF"/>
                </a:solidFill>
              </a:rPr>
              <a:t>日</a:t>
            </a:r>
            <a:r>
              <a:rPr lang="zh-CN" altLang="en-US"/>
              <a:t>对通过审批的报帐申请</a:t>
            </a:r>
            <a:r>
              <a:rPr lang="zh-CN" altLang="en-US">
                <a:solidFill>
                  <a:srgbClr val="CC0000"/>
                </a:solidFill>
              </a:rPr>
              <a:t>自动作一次结算</a:t>
            </a:r>
            <a:r>
              <a:rPr lang="zh-CN" altLang="en-US"/>
              <a:t>，</a:t>
            </a:r>
            <a:r>
              <a:rPr lang="zh-CN" altLang="en-US">
                <a:solidFill>
                  <a:srgbClr val="CC0000"/>
                </a:solidFill>
              </a:rPr>
              <a:t>生成一份统计报告传送</a:t>
            </a:r>
            <a:r>
              <a:rPr lang="zh-CN" altLang="en-US"/>
              <a:t>给财务部门的</a:t>
            </a:r>
            <a:r>
              <a:rPr lang="zh-CN" altLang="en-US">
                <a:solidFill>
                  <a:srgbClr val="0000FF"/>
                </a:solidFill>
              </a:rPr>
              <a:t>系统监管人员</a:t>
            </a:r>
            <a:r>
              <a:rPr lang="zh-CN" altLang="en-US">
                <a:solidFill>
                  <a:srgbClr val="CC0000"/>
                </a:solidFill>
              </a:rPr>
              <a:t>审核</a:t>
            </a:r>
            <a:r>
              <a:rPr lang="zh-CN" altLang="en-US"/>
              <a:t>，然后以</a:t>
            </a:r>
            <a:r>
              <a:rPr lang="zh-CN" altLang="en-US">
                <a:solidFill>
                  <a:srgbClr val="0000FF"/>
                </a:solidFill>
              </a:rPr>
              <a:t>电子邮件</a:t>
            </a:r>
            <a:r>
              <a:rPr lang="zh-CN" altLang="en-US">
                <a:solidFill>
                  <a:srgbClr val="CC0000"/>
                </a:solidFill>
              </a:rPr>
              <a:t>的方式通知应该得到补偿的员工</a:t>
            </a:r>
            <a:r>
              <a:rPr lang="zh-CN" altLang="en-US"/>
              <a:t>。</a:t>
            </a:r>
            <a:endParaRPr lang="zh-CN" altLang="en-US"/>
          </a:p>
        </p:txBody>
      </p:sp>
      <p:pic>
        <p:nvPicPr>
          <p:cNvPr id="99332" name="Picture 4"/>
          <p:cNvPicPr>
            <a:picLocks noChangeAspect="1" noChangeArrowheads="1"/>
          </p:cNvPicPr>
          <p:nvPr/>
        </p:nvPicPr>
        <p:blipFill>
          <a:blip r:embed="rId1" cstate="print"/>
          <a:srcRect/>
          <a:stretch>
            <a:fillRect/>
          </a:stretch>
        </p:blipFill>
        <p:spPr bwMode="auto">
          <a:xfrm>
            <a:off x="522288" y="4867275"/>
            <a:ext cx="1992312" cy="1670050"/>
          </a:xfrm>
          <a:prstGeom prst="rect">
            <a:avLst/>
          </a:prstGeom>
          <a:solidFill>
            <a:schemeClr val="bg1"/>
          </a:solidFill>
          <a:ln w="9525" algn="ctr">
            <a:solidFill>
              <a:srgbClr val="FF0000"/>
            </a:solidFill>
            <a:miter lim="800000"/>
            <a:headEnd/>
            <a:tailEnd/>
          </a:ln>
          <a:effectLst/>
        </p:spPr>
      </p:pic>
      <p:pic>
        <p:nvPicPr>
          <p:cNvPr id="99333" name="Picture 5"/>
          <p:cNvPicPr>
            <a:picLocks noChangeAspect="1" noChangeArrowheads="1"/>
          </p:cNvPicPr>
          <p:nvPr/>
        </p:nvPicPr>
        <p:blipFill>
          <a:blip r:embed="rId2" cstate="print"/>
          <a:srcRect/>
          <a:stretch>
            <a:fillRect/>
          </a:stretch>
        </p:blipFill>
        <p:spPr bwMode="auto">
          <a:xfrm>
            <a:off x="7086600" y="4953000"/>
            <a:ext cx="1808163" cy="1670050"/>
          </a:xfrm>
          <a:prstGeom prst="rect">
            <a:avLst/>
          </a:prstGeom>
          <a:solidFill>
            <a:schemeClr val="bg1"/>
          </a:solidFill>
          <a:ln w="9525" algn="ctr">
            <a:solidFill>
              <a:srgbClr val="0000FF"/>
            </a:solidFill>
            <a:miter lim="800000"/>
            <a:headEnd/>
            <a:tailEnd/>
          </a:ln>
          <a:effectLst/>
        </p:spPr>
      </p:pic>
      <p:pic>
        <p:nvPicPr>
          <p:cNvPr id="99334" name="Picture 6"/>
          <p:cNvPicPr>
            <a:picLocks noChangeAspect="1" noChangeArrowheads="1"/>
          </p:cNvPicPr>
          <p:nvPr/>
        </p:nvPicPr>
        <p:blipFill>
          <a:blip r:embed="rId3" cstate="print"/>
          <a:srcRect/>
          <a:stretch>
            <a:fillRect/>
          </a:stretch>
        </p:blipFill>
        <p:spPr bwMode="auto">
          <a:xfrm>
            <a:off x="2514600" y="4876800"/>
            <a:ext cx="1992313" cy="1670050"/>
          </a:xfrm>
          <a:prstGeom prst="rect">
            <a:avLst/>
          </a:prstGeom>
          <a:solidFill>
            <a:schemeClr val="bg1"/>
          </a:solidFill>
          <a:ln w="9525" algn="ctr">
            <a:solidFill>
              <a:srgbClr val="FF0000"/>
            </a:solidFill>
            <a:miter lim="800000"/>
            <a:headEnd/>
            <a:tailEnd/>
          </a:ln>
          <a:effectLst/>
        </p:spPr>
      </p:pic>
      <p:pic>
        <p:nvPicPr>
          <p:cNvPr id="99335" name="Picture 7"/>
          <p:cNvPicPr>
            <a:picLocks noChangeAspect="1" noChangeArrowheads="1"/>
          </p:cNvPicPr>
          <p:nvPr/>
        </p:nvPicPr>
        <p:blipFill>
          <a:blip r:embed="rId4" cstate="print"/>
          <a:srcRect/>
          <a:stretch>
            <a:fillRect/>
          </a:stretch>
        </p:blipFill>
        <p:spPr bwMode="auto">
          <a:xfrm>
            <a:off x="4495800" y="4876800"/>
            <a:ext cx="1438275" cy="1670050"/>
          </a:xfrm>
          <a:prstGeom prst="rect">
            <a:avLst/>
          </a:prstGeom>
          <a:solidFill>
            <a:schemeClr val="bg1"/>
          </a:solidFill>
          <a:ln w="9525" algn="ctr">
            <a:solidFill>
              <a:srgbClr val="FF000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strips(downRight)">
                                      <p:cBhvr>
                                        <p:cTn id="7" dur="500"/>
                                        <p:tgtEl>
                                          <p:spTgt spid="99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9332"/>
                                        </p:tgtEl>
                                        <p:attrNameLst>
                                          <p:attrName>style.visibility</p:attrName>
                                        </p:attrNameLst>
                                      </p:cBhvr>
                                      <p:to>
                                        <p:strVal val="visible"/>
                                      </p:to>
                                    </p:set>
                                    <p:anim calcmode="lin" valueType="num">
                                      <p:cBhvr additive="base">
                                        <p:cTn id="12" dur="500" fill="hold"/>
                                        <p:tgtEl>
                                          <p:spTgt spid="99332"/>
                                        </p:tgtEl>
                                        <p:attrNameLst>
                                          <p:attrName>ppt_x</p:attrName>
                                        </p:attrNameLst>
                                      </p:cBhvr>
                                      <p:tavLst>
                                        <p:tav tm="0">
                                          <p:val>
                                            <p:strVal val="#ppt_x"/>
                                          </p:val>
                                        </p:tav>
                                        <p:tav tm="100000">
                                          <p:val>
                                            <p:strVal val="#ppt_x"/>
                                          </p:val>
                                        </p:tav>
                                      </p:tavLst>
                                    </p:anim>
                                    <p:anim calcmode="lin" valueType="num">
                                      <p:cBhvr additive="base">
                                        <p:cTn id="13"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99331">
                                            <p:txEl>
                                              <p:pRg st="1" end="1"/>
                                            </p:txEl>
                                          </p:spTgt>
                                        </p:tgtEl>
                                        <p:attrNameLst>
                                          <p:attrName>style.visibility</p:attrName>
                                        </p:attrNameLst>
                                      </p:cBhvr>
                                      <p:to>
                                        <p:strVal val="visible"/>
                                      </p:to>
                                    </p:set>
                                    <p:animEffect transition="in" filter="strips(downRight)">
                                      <p:cBhvr>
                                        <p:cTn id="18" dur="500"/>
                                        <p:tgtEl>
                                          <p:spTgt spid="9933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9335"/>
                                        </p:tgtEl>
                                        <p:attrNameLst>
                                          <p:attrName>style.visibility</p:attrName>
                                        </p:attrNameLst>
                                      </p:cBhvr>
                                      <p:to>
                                        <p:strVal val="visible"/>
                                      </p:to>
                                    </p:set>
                                    <p:anim calcmode="lin" valueType="num">
                                      <p:cBhvr additive="base">
                                        <p:cTn id="23" dur="500" fill="hold"/>
                                        <p:tgtEl>
                                          <p:spTgt spid="99335"/>
                                        </p:tgtEl>
                                        <p:attrNameLst>
                                          <p:attrName>ppt_x</p:attrName>
                                        </p:attrNameLst>
                                      </p:cBhvr>
                                      <p:tavLst>
                                        <p:tav tm="0">
                                          <p:val>
                                            <p:strVal val="#ppt_x"/>
                                          </p:val>
                                        </p:tav>
                                        <p:tav tm="100000">
                                          <p:val>
                                            <p:strVal val="#ppt_x"/>
                                          </p:val>
                                        </p:tav>
                                      </p:tavLst>
                                    </p:anim>
                                    <p:anim calcmode="lin" valueType="num">
                                      <p:cBhvr additive="base">
                                        <p:cTn id="24" dur="500" fill="hold"/>
                                        <p:tgtEl>
                                          <p:spTgt spid="9933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9334"/>
                                        </p:tgtEl>
                                        <p:attrNameLst>
                                          <p:attrName>style.visibility</p:attrName>
                                        </p:attrNameLst>
                                      </p:cBhvr>
                                      <p:to>
                                        <p:strVal val="visible"/>
                                      </p:to>
                                    </p:set>
                                    <p:anim calcmode="lin" valueType="num">
                                      <p:cBhvr additive="base">
                                        <p:cTn id="29" dur="500" fill="hold"/>
                                        <p:tgtEl>
                                          <p:spTgt spid="99334"/>
                                        </p:tgtEl>
                                        <p:attrNameLst>
                                          <p:attrName>ppt_x</p:attrName>
                                        </p:attrNameLst>
                                      </p:cBhvr>
                                      <p:tavLst>
                                        <p:tav tm="0">
                                          <p:val>
                                            <p:strVal val="#ppt_x"/>
                                          </p:val>
                                        </p:tav>
                                        <p:tav tm="100000">
                                          <p:val>
                                            <p:strVal val="#ppt_x"/>
                                          </p:val>
                                        </p:tav>
                                      </p:tavLst>
                                    </p:anim>
                                    <p:anim calcmode="lin" valueType="num">
                                      <p:cBhvr additive="base">
                                        <p:cTn id="30" dur="500" fill="hold"/>
                                        <p:tgtEl>
                                          <p:spTgt spid="9933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9333"/>
                                        </p:tgtEl>
                                        <p:attrNameLst>
                                          <p:attrName>style.visibility</p:attrName>
                                        </p:attrNameLst>
                                      </p:cBhvr>
                                      <p:to>
                                        <p:strVal val="visible"/>
                                      </p:to>
                                    </p:set>
                                    <p:anim calcmode="lin" valueType="num">
                                      <p:cBhvr additive="base">
                                        <p:cTn id="35" dur="500" fill="hold"/>
                                        <p:tgtEl>
                                          <p:spTgt spid="99333"/>
                                        </p:tgtEl>
                                        <p:attrNameLst>
                                          <p:attrName>ppt_x</p:attrName>
                                        </p:attrNameLst>
                                      </p:cBhvr>
                                      <p:tavLst>
                                        <p:tav tm="0">
                                          <p:val>
                                            <p:strVal val="#ppt_x"/>
                                          </p:val>
                                        </p:tav>
                                        <p:tav tm="100000">
                                          <p:val>
                                            <p:strVal val="#ppt_x"/>
                                          </p:val>
                                        </p:tav>
                                      </p:tavLst>
                                    </p:anim>
                                    <p:anim calcmode="lin" valueType="num">
                                      <p:cBhvr additive="base">
                                        <p:cTn id="36" dur="500" fill="hold"/>
                                        <p:tgtEl>
                                          <p:spTgt spid="993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half" idx="10"/>
          </p:nvPr>
        </p:nvSpPr>
        <p:spPr/>
        <p:txBody>
          <a:bodyPr/>
          <a:lstStyle/>
          <a:p>
            <a:fld id="{80CB52E0-578D-425A-9BF8-8854A3223871}" type="datetime1">
              <a:rPr lang="zh-CN" altLang="en-US"/>
            </a:fld>
            <a:endParaRPr lang="en-US" altLang="zh-CN"/>
          </a:p>
        </p:txBody>
      </p:sp>
      <p:sp>
        <p:nvSpPr>
          <p:cNvPr id="14" name="灯片编号占位符 4"/>
          <p:cNvSpPr>
            <a:spLocks noGrp="1"/>
          </p:cNvSpPr>
          <p:nvPr>
            <p:ph type="sldNum" sz="quarter" idx="11"/>
          </p:nvPr>
        </p:nvSpPr>
        <p:spPr/>
        <p:txBody>
          <a:bodyPr/>
          <a:lstStyle/>
          <a:p>
            <a:fld id="{D03786BF-A855-450F-A803-5854C21380D4}" type="slidenum">
              <a:rPr lang="en-US" altLang="zh-CN"/>
            </a:fld>
            <a:endParaRPr lang="en-US" altLang="zh-CN"/>
          </a:p>
        </p:txBody>
      </p:sp>
      <p:sp>
        <p:nvSpPr>
          <p:cNvPr id="101378"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01379"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作业：</a:t>
            </a:r>
            <a:r>
              <a:rPr lang="zh-CN" altLang="en-US" u="sng">
                <a:solidFill>
                  <a:srgbClr val="0000FF"/>
                </a:solidFill>
              </a:rPr>
              <a:t>员工报帐系统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1</a:t>
            </a:r>
            <a:r>
              <a:rPr lang="zh-CN" altLang="en-US" u="sng">
                <a:solidFill>
                  <a:srgbClr val="CC0000"/>
                </a:solidFill>
              </a:rPr>
              <a:t>：</a:t>
            </a:r>
            <a:r>
              <a:rPr lang="zh-CN" altLang="en-US"/>
              <a:t>找出拟建系统以外的</a:t>
            </a:r>
            <a:r>
              <a:rPr lang="en-US" altLang="zh-CN" u="sng">
                <a:solidFill>
                  <a:srgbClr val="CC0000"/>
                </a:solidFill>
              </a:rPr>
              <a:t>Actor</a:t>
            </a:r>
            <a:endParaRPr lang="en-US" altLang="zh-CN" u="sng">
              <a:solidFill>
                <a:srgbClr val="CC0000"/>
              </a:solidFill>
            </a:endParaRPr>
          </a:p>
        </p:txBody>
      </p:sp>
      <p:pic>
        <p:nvPicPr>
          <p:cNvPr id="101381" name="Picture 5"/>
          <p:cNvPicPr>
            <a:picLocks noChangeAspect="1" noChangeArrowheads="1"/>
          </p:cNvPicPr>
          <p:nvPr/>
        </p:nvPicPr>
        <p:blipFill>
          <a:blip r:embed="rId1" cstate="print"/>
          <a:srcRect/>
          <a:stretch>
            <a:fillRect/>
          </a:stretch>
        </p:blipFill>
        <p:spPr bwMode="auto">
          <a:xfrm>
            <a:off x="446088" y="2554288"/>
            <a:ext cx="1655762" cy="2232025"/>
          </a:xfrm>
          <a:prstGeom prst="rect">
            <a:avLst/>
          </a:prstGeom>
          <a:noFill/>
          <a:ln w="9525">
            <a:noFill/>
            <a:miter lim="800000"/>
            <a:headEnd/>
            <a:tailEnd/>
          </a:ln>
          <a:effectLst/>
        </p:spPr>
      </p:pic>
      <p:pic>
        <p:nvPicPr>
          <p:cNvPr id="101382" name="Picture 6"/>
          <p:cNvPicPr>
            <a:picLocks noChangeAspect="1" noChangeArrowheads="1"/>
          </p:cNvPicPr>
          <p:nvPr/>
        </p:nvPicPr>
        <p:blipFill>
          <a:blip r:embed="rId2" cstate="print"/>
          <a:srcRect/>
          <a:stretch>
            <a:fillRect/>
          </a:stretch>
        </p:blipFill>
        <p:spPr bwMode="auto">
          <a:xfrm>
            <a:off x="1676400" y="2576513"/>
            <a:ext cx="1651000" cy="2224087"/>
          </a:xfrm>
          <a:prstGeom prst="rect">
            <a:avLst/>
          </a:prstGeom>
          <a:noFill/>
          <a:ln w="9525" algn="ctr">
            <a:noFill/>
            <a:miter lim="800000"/>
            <a:headEnd/>
            <a:tailEnd/>
          </a:ln>
          <a:effectLst/>
        </p:spPr>
      </p:pic>
      <p:pic>
        <p:nvPicPr>
          <p:cNvPr id="101384" name="Picture 8"/>
          <p:cNvPicPr>
            <a:picLocks noChangeAspect="1" noChangeArrowheads="1"/>
          </p:cNvPicPr>
          <p:nvPr/>
        </p:nvPicPr>
        <p:blipFill>
          <a:blip r:embed="rId3" cstate="print"/>
          <a:srcRect/>
          <a:stretch>
            <a:fillRect/>
          </a:stretch>
        </p:blipFill>
        <p:spPr bwMode="auto">
          <a:xfrm>
            <a:off x="2667000" y="2576513"/>
            <a:ext cx="2657475" cy="2224087"/>
          </a:xfrm>
          <a:prstGeom prst="rect">
            <a:avLst/>
          </a:prstGeom>
          <a:noFill/>
          <a:ln w="9525">
            <a:noFill/>
            <a:miter lim="800000"/>
            <a:headEnd/>
            <a:tailEnd/>
          </a:ln>
          <a:effectLst/>
        </p:spPr>
      </p:pic>
      <p:pic>
        <p:nvPicPr>
          <p:cNvPr id="101385" name="Picture 9"/>
          <p:cNvPicPr>
            <a:picLocks noChangeAspect="1" noChangeArrowheads="1"/>
          </p:cNvPicPr>
          <p:nvPr/>
        </p:nvPicPr>
        <p:blipFill>
          <a:blip r:embed="rId4" cstate="print"/>
          <a:srcRect/>
          <a:stretch>
            <a:fillRect/>
          </a:stretch>
        </p:blipFill>
        <p:spPr bwMode="auto">
          <a:xfrm>
            <a:off x="609600" y="4343400"/>
            <a:ext cx="2657475" cy="2224088"/>
          </a:xfrm>
          <a:prstGeom prst="rect">
            <a:avLst/>
          </a:prstGeom>
          <a:solidFill>
            <a:schemeClr val="bg1"/>
          </a:solidFill>
          <a:ln w="9525" algn="ctr">
            <a:solidFill>
              <a:srgbClr val="0000FF"/>
            </a:solidFill>
            <a:miter lim="800000"/>
            <a:headEnd/>
            <a:tailEnd/>
          </a:ln>
          <a:effectLst/>
        </p:spPr>
      </p:pic>
      <p:pic>
        <p:nvPicPr>
          <p:cNvPr id="101386" name="Picture 10"/>
          <p:cNvPicPr>
            <a:picLocks noChangeAspect="1" noChangeArrowheads="1"/>
          </p:cNvPicPr>
          <p:nvPr/>
        </p:nvPicPr>
        <p:blipFill>
          <a:blip r:embed="rId5" cstate="print"/>
          <a:srcRect/>
          <a:stretch>
            <a:fillRect/>
          </a:stretch>
        </p:blipFill>
        <p:spPr bwMode="auto">
          <a:xfrm>
            <a:off x="3533775" y="4343400"/>
            <a:ext cx="2409825" cy="2224088"/>
          </a:xfrm>
          <a:prstGeom prst="rect">
            <a:avLst/>
          </a:prstGeom>
          <a:solidFill>
            <a:schemeClr val="bg1"/>
          </a:solidFill>
          <a:ln w="9525" algn="ctr">
            <a:solidFill>
              <a:srgbClr val="0000FF"/>
            </a:solidFill>
            <a:miter lim="800000"/>
            <a:headEnd/>
            <a:tailEnd/>
          </a:ln>
          <a:effectLst/>
        </p:spPr>
      </p:pic>
      <p:pic>
        <p:nvPicPr>
          <p:cNvPr id="101387" name="Picture 11"/>
          <p:cNvPicPr>
            <a:picLocks noChangeAspect="1" noChangeArrowheads="1"/>
          </p:cNvPicPr>
          <p:nvPr/>
        </p:nvPicPr>
        <p:blipFill>
          <a:blip r:embed="rId6" cstate="print"/>
          <a:srcRect/>
          <a:stretch>
            <a:fillRect/>
          </a:stretch>
        </p:blipFill>
        <p:spPr bwMode="auto">
          <a:xfrm>
            <a:off x="6694488" y="4343400"/>
            <a:ext cx="1916112" cy="2224088"/>
          </a:xfrm>
          <a:prstGeom prst="rect">
            <a:avLst/>
          </a:prstGeom>
          <a:solidFill>
            <a:schemeClr val="bg1"/>
          </a:solidFill>
          <a:ln w="9525" algn="ctr">
            <a:solidFill>
              <a:srgbClr val="0000FF"/>
            </a:solidFill>
            <a:miter lim="800000"/>
            <a:headEnd/>
            <a:tailEnd/>
          </a:ln>
          <a:effectLst/>
        </p:spPr>
      </p:pic>
      <p:pic>
        <p:nvPicPr>
          <p:cNvPr id="101388" name="Picture 12"/>
          <p:cNvPicPr>
            <a:picLocks noChangeAspect="1" noChangeArrowheads="1"/>
          </p:cNvPicPr>
          <p:nvPr/>
        </p:nvPicPr>
        <p:blipFill>
          <a:blip r:embed="rId7" cstate="print"/>
          <a:srcRect/>
          <a:stretch>
            <a:fillRect/>
          </a:stretch>
        </p:blipFill>
        <p:spPr bwMode="auto">
          <a:xfrm>
            <a:off x="4800600" y="2576513"/>
            <a:ext cx="1916113" cy="2224087"/>
          </a:xfrm>
          <a:prstGeom prst="rect">
            <a:avLst/>
          </a:prstGeom>
          <a:noFill/>
          <a:ln w="9525">
            <a:noFill/>
            <a:miter lim="800000"/>
            <a:headEnd/>
            <a:tailEnd/>
          </a:ln>
          <a:effectLst/>
        </p:spPr>
      </p:pic>
      <p:pic>
        <p:nvPicPr>
          <p:cNvPr id="101389" name="Picture 13"/>
          <p:cNvPicPr>
            <a:picLocks noChangeAspect="1" noChangeArrowheads="1"/>
          </p:cNvPicPr>
          <p:nvPr/>
        </p:nvPicPr>
        <p:blipFill>
          <a:blip r:embed="rId8" cstate="print"/>
          <a:srcRect/>
          <a:stretch>
            <a:fillRect/>
          </a:stretch>
        </p:blipFill>
        <p:spPr bwMode="auto">
          <a:xfrm>
            <a:off x="6096000" y="2576513"/>
            <a:ext cx="2655888" cy="2224087"/>
          </a:xfrm>
          <a:prstGeom prst="rect">
            <a:avLst/>
          </a:prstGeom>
          <a:noFill/>
          <a:ln w="9525">
            <a:noFill/>
            <a:miter lim="800000"/>
            <a:headEnd/>
            <a:tailEnd/>
          </a:ln>
          <a:effectLst/>
        </p:spPr>
      </p:pic>
      <p:sp>
        <p:nvSpPr>
          <p:cNvPr id="101391" name="Rectangle 15"/>
          <p:cNvSpPr>
            <a:spLocks noChangeArrowheads="1"/>
          </p:cNvSpPr>
          <p:nvPr/>
        </p:nvSpPr>
        <p:spPr bwMode="auto">
          <a:xfrm>
            <a:off x="2362200" y="2057400"/>
            <a:ext cx="4515980" cy="830997"/>
          </a:xfrm>
          <a:prstGeom prst="rect">
            <a:avLst/>
          </a:prstGeom>
          <a:solidFill>
            <a:srgbClr val="0000FF"/>
          </a:solidFill>
          <a:ln w="9525">
            <a:noFill/>
            <a:miter lim="800000"/>
          </a:ln>
          <a:effectLst/>
        </p:spPr>
        <p:txBody>
          <a:bodyPr wrap="none">
            <a:spAutoFit/>
          </a:bodyPr>
          <a:lstStyle/>
          <a:p>
            <a:pPr algn="l"/>
            <a:r>
              <a:rPr lang="zh-CN" altLang="en-US" sz="2400" b="1" dirty="0">
                <a:solidFill>
                  <a:schemeClr val="bg1"/>
                </a:solidFill>
                <a:ea typeface="黑体" panose="02010609060101010101" charset="-122"/>
              </a:rPr>
              <a:t>主导</a:t>
            </a:r>
            <a:r>
              <a:rPr lang="en-US" altLang="zh-CN" sz="2400" b="1" dirty="0">
                <a:solidFill>
                  <a:schemeClr val="bg1"/>
                </a:solidFill>
                <a:ea typeface="黑体" panose="02010609060101010101" charset="-122"/>
              </a:rPr>
              <a:t>Actor</a:t>
            </a:r>
            <a:r>
              <a:rPr lang="zh-CN" altLang="en-US" sz="2400" b="1" dirty="0">
                <a:solidFill>
                  <a:schemeClr val="bg1"/>
                </a:solidFill>
                <a:ea typeface="黑体" panose="02010609060101010101" charset="-122"/>
              </a:rPr>
              <a:t>：主动要求得到结果</a:t>
            </a:r>
            <a:endParaRPr lang="zh-CN" altLang="en-US" sz="2400" b="1" dirty="0">
              <a:solidFill>
                <a:schemeClr val="bg1"/>
              </a:solidFill>
              <a:ea typeface="黑体" panose="02010609060101010101" charset="-122"/>
            </a:endParaRPr>
          </a:p>
          <a:p>
            <a:pPr algn="l"/>
            <a:r>
              <a:rPr lang="zh-CN" altLang="en-US" sz="2400" b="1" dirty="0">
                <a:solidFill>
                  <a:schemeClr val="bg1"/>
                </a:solidFill>
                <a:ea typeface="黑体" panose="02010609060101010101" charset="-122"/>
              </a:rPr>
              <a:t>（触发交互活动</a:t>
            </a:r>
            <a:r>
              <a:rPr lang="zh-CN" altLang="en-US" sz="2400" b="1" dirty="0" smtClean="0">
                <a:solidFill>
                  <a:schemeClr val="bg1"/>
                </a:solidFill>
                <a:ea typeface="黑体" panose="02010609060101010101" charset="-122"/>
              </a:rPr>
              <a:t>；至少有</a:t>
            </a:r>
            <a:r>
              <a:rPr lang="zh-CN" altLang="en-US" sz="2400" b="1" dirty="0">
                <a:solidFill>
                  <a:schemeClr val="bg1"/>
                </a:solidFill>
                <a:ea typeface="黑体" panose="02010609060101010101" charset="-122"/>
              </a:rPr>
              <a:t>一个）</a:t>
            </a:r>
            <a:endParaRPr lang="zh-CN" altLang="en-US" sz="2400" b="1" dirty="0">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81"/>
                                        </p:tgtEl>
                                        <p:attrNameLst>
                                          <p:attrName>style.visibility</p:attrName>
                                        </p:attrNameLst>
                                      </p:cBhvr>
                                      <p:to>
                                        <p:strVal val="visible"/>
                                      </p:to>
                                    </p:set>
                                    <p:anim calcmode="lin" valueType="num">
                                      <p:cBhvr additive="base">
                                        <p:cTn id="7" dur="500" fill="hold"/>
                                        <p:tgtEl>
                                          <p:spTgt spid="101381"/>
                                        </p:tgtEl>
                                        <p:attrNameLst>
                                          <p:attrName>ppt_x</p:attrName>
                                        </p:attrNameLst>
                                      </p:cBhvr>
                                      <p:tavLst>
                                        <p:tav tm="0">
                                          <p:val>
                                            <p:strVal val="#ppt_x"/>
                                          </p:val>
                                        </p:tav>
                                        <p:tav tm="100000">
                                          <p:val>
                                            <p:strVal val="#ppt_x"/>
                                          </p:val>
                                        </p:tav>
                                      </p:tavLst>
                                    </p:anim>
                                    <p:anim calcmode="lin" valueType="num">
                                      <p:cBhvr additive="base">
                                        <p:cTn id="8" dur="500" fill="hold"/>
                                        <p:tgtEl>
                                          <p:spTgt spid="1013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1382"/>
                                        </p:tgtEl>
                                        <p:attrNameLst>
                                          <p:attrName>style.visibility</p:attrName>
                                        </p:attrNameLst>
                                      </p:cBhvr>
                                      <p:to>
                                        <p:strVal val="visible"/>
                                      </p:to>
                                    </p:set>
                                    <p:anim calcmode="lin" valueType="num">
                                      <p:cBhvr additive="base">
                                        <p:cTn id="13" dur="500" fill="hold"/>
                                        <p:tgtEl>
                                          <p:spTgt spid="101382"/>
                                        </p:tgtEl>
                                        <p:attrNameLst>
                                          <p:attrName>ppt_x</p:attrName>
                                        </p:attrNameLst>
                                      </p:cBhvr>
                                      <p:tavLst>
                                        <p:tav tm="0">
                                          <p:val>
                                            <p:strVal val="#ppt_x"/>
                                          </p:val>
                                        </p:tav>
                                        <p:tav tm="100000">
                                          <p:val>
                                            <p:strVal val="#ppt_x"/>
                                          </p:val>
                                        </p:tav>
                                      </p:tavLst>
                                    </p:anim>
                                    <p:anim calcmode="lin" valueType="num">
                                      <p:cBhvr additive="base">
                                        <p:cTn id="14" dur="500" fill="hold"/>
                                        <p:tgtEl>
                                          <p:spTgt spid="1013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384"/>
                                        </p:tgtEl>
                                        <p:attrNameLst>
                                          <p:attrName>style.visibility</p:attrName>
                                        </p:attrNameLst>
                                      </p:cBhvr>
                                      <p:to>
                                        <p:strVal val="visible"/>
                                      </p:to>
                                    </p:set>
                                    <p:anim calcmode="lin" valueType="num">
                                      <p:cBhvr additive="base">
                                        <p:cTn id="19" dur="500" fill="hold"/>
                                        <p:tgtEl>
                                          <p:spTgt spid="101384"/>
                                        </p:tgtEl>
                                        <p:attrNameLst>
                                          <p:attrName>ppt_x</p:attrName>
                                        </p:attrNameLst>
                                      </p:cBhvr>
                                      <p:tavLst>
                                        <p:tav tm="0">
                                          <p:val>
                                            <p:strVal val="#ppt_x"/>
                                          </p:val>
                                        </p:tav>
                                        <p:tav tm="100000">
                                          <p:val>
                                            <p:strVal val="#ppt_x"/>
                                          </p:val>
                                        </p:tav>
                                      </p:tavLst>
                                    </p:anim>
                                    <p:anim calcmode="lin" valueType="num">
                                      <p:cBhvr additive="base">
                                        <p:cTn id="20" dur="500" fill="hold"/>
                                        <p:tgtEl>
                                          <p:spTgt spid="10138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1388"/>
                                        </p:tgtEl>
                                        <p:attrNameLst>
                                          <p:attrName>style.visibility</p:attrName>
                                        </p:attrNameLst>
                                      </p:cBhvr>
                                      <p:to>
                                        <p:strVal val="visible"/>
                                      </p:to>
                                    </p:set>
                                    <p:anim calcmode="lin" valueType="num">
                                      <p:cBhvr additive="base">
                                        <p:cTn id="25" dur="500" fill="hold"/>
                                        <p:tgtEl>
                                          <p:spTgt spid="101388"/>
                                        </p:tgtEl>
                                        <p:attrNameLst>
                                          <p:attrName>ppt_x</p:attrName>
                                        </p:attrNameLst>
                                      </p:cBhvr>
                                      <p:tavLst>
                                        <p:tav tm="0">
                                          <p:val>
                                            <p:strVal val="#ppt_x"/>
                                          </p:val>
                                        </p:tav>
                                        <p:tav tm="100000">
                                          <p:val>
                                            <p:strVal val="#ppt_x"/>
                                          </p:val>
                                        </p:tav>
                                      </p:tavLst>
                                    </p:anim>
                                    <p:anim calcmode="lin" valueType="num">
                                      <p:cBhvr additive="base">
                                        <p:cTn id="26" dur="500" fill="hold"/>
                                        <p:tgtEl>
                                          <p:spTgt spid="10138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1389"/>
                                        </p:tgtEl>
                                        <p:attrNameLst>
                                          <p:attrName>style.visibility</p:attrName>
                                        </p:attrNameLst>
                                      </p:cBhvr>
                                      <p:to>
                                        <p:strVal val="visible"/>
                                      </p:to>
                                    </p:set>
                                    <p:anim calcmode="lin" valueType="num">
                                      <p:cBhvr additive="base">
                                        <p:cTn id="31" dur="500" fill="hold"/>
                                        <p:tgtEl>
                                          <p:spTgt spid="101389"/>
                                        </p:tgtEl>
                                        <p:attrNameLst>
                                          <p:attrName>ppt_x</p:attrName>
                                        </p:attrNameLst>
                                      </p:cBhvr>
                                      <p:tavLst>
                                        <p:tav tm="0">
                                          <p:val>
                                            <p:strVal val="#ppt_x"/>
                                          </p:val>
                                        </p:tav>
                                        <p:tav tm="100000">
                                          <p:val>
                                            <p:strVal val="#ppt_x"/>
                                          </p:val>
                                        </p:tav>
                                      </p:tavLst>
                                    </p:anim>
                                    <p:anim calcmode="lin" valueType="num">
                                      <p:cBhvr additive="base">
                                        <p:cTn id="32" dur="500" fill="hold"/>
                                        <p:tgtEl>
                                          <p:spTgt spid="10138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1385"/>
                                        </p:tgtEl>
                                        <p:attrNameLst>
                                          <p:attrName>style.visibility</p:attrName>
                                        </p:attrNameLst>
                                      </p:cBhvr>
                                      <p:to>
                                        <p:strVal val="visible"/>
                                      </p:to>
                                    </p:set>
                                    <p:anim calcmode="lin" valueType="num">
                                      <p:cBhvr additive="base">
                                        <p:cTn id="37" dur="500" fill="hold"/>
                                        <p:tgtEl>
                                          <p:spTgt spid="101385"/>
                                        </p:tgtEl>
                                        <p:attrNameLst>
                                          <p:attrName>ppt_x</p:attrName>
                                        </p:attrNameLst>
                                      </p:cBhvr>
                                      <p:tavLst>
                                        <p:tav tm="0">
                                          <p:val>
                                            <p:strVal val="#ppt_x"/>
                                          </p:val>
                                        </p:tav>
                                        <p:tav tm="100000">
                                          <p:val>
                                            <p:strVal val="#ppt_x"/>
                                          </p:val>
                                        </p:tav>
                                      </p:tavLst>
                                    </p:anim>
                                    <p:anim calcmode="lin" valueType="num">
                                      <p:cBhvr additive="base">
                                        <p:cTn id="38" dur="500" fill="hold"/>
                                        <p:tgtEl>
                                          <p:spTgt spid="10138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1386"/>
                                        </p:tgtEl>
                                        <p:attrNameLst>
                                          <p:attrName>style.visibility</p:attrName>
                                        </p:attrNameLst>
                                      </p:cBhvr>
                                      <p:to>
                                        <p:strVal val="visible"/>
                                      </p:to>
                                    </p:set>
                                    <p:anim calcmode="lin" valueType="num">
                                      <p:cBhvr additive="base">
                                        <p:cTn id="43" dur="500" fill="hold"/>
                                        <p:tgtEl>
                                          <p:spTgt spid="101386"/>
                                        </p:tgtEl>
                                        <p:attrNameLst>
                                          <p:attrName>ppt_x</p:attrName>
                                        </p:attrNameLst>
                                      </p:cBhvr>
                                      <p:tavLst>
                                        <p:tav tm="0">
                                          <p:val>
                                            <p:strVal val="#ppt_x"/>
                                          </p:val>
                                        </p:tav>
                                        <p:tav tm="100000">
                                          <p:val>
                                            <p:strVal val="#ppt_x"/>
                                          </p:val>
                                        </p:tav>
                                      </p:tavLst>
                                    </p:anim>
                                    <p:anim calcmode="lin" valueType="num">
                                      <p:cBhvr additive="base">
                                        <p:cTn id="44" dur="500" fill="hold"/>
                                        <p:tgtEl>
                                          <p:spTgt spid="10138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1387"/>
                                        </p:tgtEl>
                                        <p:attrNameLst>
                                          <p:attrName>style.visibility</p:attrName>
                                        </p:attrNameLst>
                                      </p:cBhvr>
                                      <p:to>
                                        <p:strVal val="visible"/>
                                      </p:to>
                                    </p:set>
                                    <p:anim calcmode="lin" valueType="num">
                                      <p:cBhvr additive="base">
                                        <p:cTn id="49" dur="500" fill="hold"/>
                                        <p:tgtEl>
                                          <p:spTgt spid="101387"/>
                                        </p:tgtEl>
                                        <p:attrNameLst>
                                          <p:attrName>ppt_x</p:attrName>
                                        </p:attrNameLst>
                                      </p:cBhvr>
                                      <p:tavLst>
                                        <p:tav tm="0">
                                          <p:val>
                                            <p:strVal val="#ppt_x"/>
                                          </p:val>
                                        </p:tav>
                                        <p:tav tm="100000">
                                          <p:val>
                                            <p:strVal val="#ppt_x"/>
                                          </p:val>
                                        </p:tav>
                                      </p:tavLst>
                                    </p:anim>
                                    <p:anim calcmode="lin" valueType="num">
                                      <p:cBhvr additive="base">
                                        <p:cTn id="50" dur="500" fill="hold"/>
                                        <p:tgtEl>
                                          <p:spTgt spid="10138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1391"/>
                                        </p:tgtEl>
                                        <p:attrNameLst>
                                          <p:attrName>style.visibility</p:attrName>
                                        </p:attrNameLst>
                                      </p:cBhvr>
                                      <p:to>
                                        <p:strVal val="visible"/>
                                      </p:to>
                                    </p:set>
                                    <p:anim calcmode="lin" valueType="num">
                                      <p:cBhvr additive="base">
                                        <p:cTn id="55" dur="500" fill="hold"/>
                                        <p:tgtEl>
                                          <p:spTgt spid="101391"/>
                                        </p:tgtEl>
                                        <p:attrNameLst>
                                          <p:attrName>ppt_x</p:attrName>
                                        </p:attrNameLst>
                                      </p:cBhvr>
                                      <p:tavLst>
                                        <p:tav tm="0">
                                          <p:val>
                                            <p:strVal val="#ppt_x"/>
                                          </p:val>
                                        </p:tav>
                                        <p:tav tm="100000">
                                          <p:val>
                                            <p:strVal val="#ppt_x"/>
                                          </p:val>
                                        </p:tav>
                                      </p:tavLst>
                                    </p:anim>
                                    <p:anim calcmode="lin" valueType="num">
                                      <p:cBhvr additive="base">
                                        <p:cTn id="56" dur="500" fill="hold"/>
                                        <p:tgtEl>
                                          <p:spTgt spid="101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9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3A4D2592-5498-4D8E-A928-C38D62B97868}" type="datetime1">
              <a:rPr lang="zh-CN" altLang="en-US"/>
            </a:fld>
            <a:endParaRPr lang="en-US" altLang="zh-CN"/>
          </a:p>
        </p:txBody>
      </p:sp>
      <p:sp>
        <p:nvSpPr>
          <p:cNvPr id="7" name="灯片编号占位符 4"/>
          <p:cNvSpPr>
            <a:spLocks noGrp="1"/>
          </p:cNvSpPr>
          <p:nvPr>
            <p:ph type="sldNum" sz="quarter" idx="11"/>
          </p:nvPr>
        </p:nvSpPr>
        <p:spPr/>
        <p:txBody>
          <a:bodyPr/>
          <a:lstStyle/>
          <a:p>
            <a:fld id="{85D2B845-9AF0-443F-A4F3-07104621B419}" type="slidenum">
              <a:rPr lang="en-US" altLang="zh-CN"/>
            </a:fld>
            <a:endParaRPr lang="en-US" altLang="zh-CN"/>
          </a:p>
        </p:txBody>
      </p:sp>
      <p:sp>
        <p:nvSpPr>
          <p:cNvPr id="10240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02403"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作业：</a:t>
            </a:r>
            <a:r>
              <a:rPr lang="zh-CN" altLang="en-US" u="sng">
                <a:solidFill>
                  <a:srgbClr val="0000FF"/>
                </a:solidFill>
              </a:rPr>
              <a:t>员工报帐系统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2</a:t>
            </a:r>
            <a:r>
              <a:rPr lang="zh-CN" altLang="en-US" u="sng">
                <a:solidFill>
                  <a:srgbClr val="CC0000"/>
                </a:solidFill>
              </a:rPr>
              <a:t>：</a:t>
            </a:r>
            <a:r>
              <a:rPr lang="zh-CN" altLang="zh-CN"/>
              <a:t>发现</a:t>
            </a:r>
            <a:r>
              <a:rPr lang="en-US" altLang="zh-CN" u="sng">
                <a:solidFill>
                  <a:srgbClr val="0000FF"/>
                </a:solidFill>
              </a:rPr>
              <a:t>Use Case</a:t>
            </a:r>
            <a:endParaRPr lang="en-US" altLang="zh-CN" u="sng">
              <a:solidFill>
                <a:srgbClr val="0000FF"/>
              </a:solidFill>
            </a:endParaRPr>
          </a:p>
          <a:p>
            <a:pPr lvl="2"/>
            <a:r>
              <a:rPr lang="zh-CN" altLang="en-US">
                <a:solidFill>
                  <a:srgbClr val="0000FF"/>
                </a:solidFill>
              </a:rPr>
              <a:t>员工</a:t>
            </a:r>
            <a:r>
              <a:rPr lang="zh-CN" altLang="en-US"/>
              <a:t>可以通过报帐系统</a:t>
            </a:r>
            <a:r>
              <a:rPr lang="zh-CN" altLang="en-US">
                <a:solidFill>
                  <a:srgbClr val="CC0000"/>
                </a:solidFill>
              </a:rPr>
              <a:t>报销合理的业务活动费用</a:t>
            </a:r>
            <a:r>
              <a:rPr lang="zh-CN" altLang="en-US"/>
              <a:t>。</a:t>
            </a:r>
            <a:endParaRPr lang="zh-CN" altLang="en-US"/>
          </a:p>
          <a:p>
            <a:pPr lvl="3"/>
            <a:r>
              <a:rPr lang="zh-CN" altLang="en-US"/>
              <a:t>报帐系统将支持</a:t>
            </a:r>
            <a:r>
              <a:rPr lang="zh-CN" altLang="en-US">
                <a:solidFill>
                  <a:srgbClr val="0000FF"/>
                </a:solidFill>
              </a:rPr>
              <a:t>员工</a:t>
            </a:r>
            <a:r>
              <a:rPr lang="zh-CN" altLang="en-US">
                <a:solidFill>
                  <a:srgbClr val="CC0000"/>
                </a:solidFill>
              </a:rPr>
              <a:t>记录</a:t>
            </a:r>
            <a:r>
              <a:rPr lang="zh-CN" altLang="en-US"/>
              <a:t>日常业务活动的</a:t>
            </a:r>
            <a:r>
              <a:rPr lang="zh-CN" altLang="en-US">
                <a:solidFill>
                  <a:srgbClr val="CC0000"/>
                </a:solidFill>
              </a:rPr>
              <a:t>开销</a:t>
            </a:r>
            <a:r>
              <a:rPr lang="en-US" altLang="zh-CN"/>
              <a:t>…</a:t>
            </a:r>
            <a:r>
              <a:rPr lang="zh-CN" altLang="en-US">
                <a:solidFill>
                  <a:srgbClr val="CC0000"/>
                </a:solidFill>
              </a:rPr>
              <a:t>输入业务活动的种类和简短描述</a:t>
            </a:r>
            <a:r>
              <a:rPr lang="zh-CN" altLang="en-US"/>
              <a:t>，</a:t>
            </a:r>
            <a:r>
              <a:rPr lang="zh-CN" altLang="en-US">
                <a:solidFill>
                  <a:srgbClr val="CC0000"/>
                </a:solidFill>
              </a:rPr>
              <a:t>选择不同的支付方式</a:t>
            </a:r>
            <a:r>
              <a:rPr lang="zh-CN" altLang="en-US"/>
              <a:t>，并可以</a:t>
            </a:r>
            <a:r>
              <a:rPr lang="zh-CN" altLang="en-US">
                <a:solidFill>
                  <a:srgbClr val="CC0000"/>
                </a:solidFill>
              </a:rPr>
              <a:t>生成</a:t>
            </a:r>
            <a:r>
              <a:rPr lang="zh-CN" altLang="en-US"/>
              <a:t>灵活的</a:t>
            </a:r>
            <a:r>
              <a:rPr lang="zh-CN" altLang="en-US">
                <a:solidFill>
                  <a:srgbClr val="CC0000"/>
                </a:solidFill>
              </a:rPr>
              <a:t>报表</a:t>
            </a:r>
            <a:r>
              <a:rPr lang="zh-CN" altLang="en-US"/>
              <a:t>。</a:t>
            </a:r>
            <a:endParaRPr lang="zh-CN" altLang="en-US"/>
          </a:p>
        </p:txBody>
      </p:sp>
      <p:pic>
        <p:nvPicPr>
          <p:cNvPr id="102404" name="Picture 4"/>
          <p:cNvPicPr>
            <a:picLocks noChangeAspect="1" noChangeArrowheads="1"/>
          </p:cNvPicPr>
          <p:nvPr/>
        </p:nvPicPr>
        <p:blipFill>
          <a:blip r:embed="rId1" cstate="print"/>
          <a:srcRect/>
          <a:stretch>
            <a:fillRect/>
          </a:stretch>
        </p:blipFill>
        <p:spPr bwMode="auto">
          <a:xfrm>
            <a:off x="2209800" y="3863975"/>
            <a:ext cx="1655763" cy="2232025"/>
          </a:xfrm>
          <a:prstGeom prst="rect">
            <a:avLst/>
          </a:prstGeom>
          <a:noFill/>
          <a:ln w="9525">
            <a:noFill/>
            <a:miter lim="800000"/>
            <a:headEnd/>
            <a:tailEnd/>
          </a:ln>
          <a:effectLst/>
        </p:spPr>
      </p:pic>
      <p:pic>
        <p:nvPicPr>
          <p:cNvPr id="102405" name="Picture 5"/>
          <p:cNvPicPr>
            <a:picLocks noChangeAspect="1" noChangeArrowheads="1"/>
          </p:cNvPicPr>
          <p:nvPr/>
        </p:nvPicPr>
        <p:blipFill>
          <a:blip r:embed="rId2" cstate="print"/>
          <a:srcRect/>
          <a:stretch>
            <a:fillRect/>
          </a:stretch>
        </p:blipFill>
        <p:spPr bwMode="auto">
          <a:xfrm>
            <a:off x="3505200" y="4038600"/>
            <a:ext cx="3094038" cy="159861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04"/>
                                        </p:tgtEl>
                                        <p:attrNameLst>
                                          <p:attrName>style.visibility</p:attrName>
                                        </p:attrNameLst>
                                      </p:cBhvr>
                                      <p:to>
                                        <p:strVal val="visible"/>
                                      </p:to>
                                    </p:set>
                                    <p:anim calcmode="lin" valueType="num">
                                      <p:cBhvr additive="base">
                                        <p:cTn id="7" dur="500" fill="hold"/>
                                        <p:tgtEl>
                                          <p:spTgt spid="102404"/>
                                        </p:tgtEl>
                                        <p:attrNameLst>
                                          <p:attrName>ppt_x</p:attrName>
                                        </p:attrNameLst>
                                      </p:cBhvr>
                                      <p:tavLst>
                                        <p:tav tm="0">
                                          <p:val>
                                            <p:strVal val="#ppt_x"/>
                                          </p:val>
                                        </p:tav>
                                        <p:tav tm="100000">
                                          <p:val>
                                            <p:strVal val="#ppt_x"/>
                                          </p:val>
                                        </p:tav>
                                      </p:tavLst>
                                    </p:anim>
                                    <p:anim calcmode="lin" valueType="num">
                                      <p:cBhvr additive="base">
                                        <p:cTn id="8" dur="500" fill="hold"/>
                                        <p:tgtEl>
                                          <p:spTgt spid="1024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102403">
                                            <p:txEl>
                                              <p:pRg st="2" end="2"/>
                                            </p:txEl>
                                          </p:spTgt>
                                        </p:tgtEl>
                                        <p:attrNameLst>
                                          <p:attrName>style.visibility</p:attrName>
                                        </p:attrNameLst>
                                      </p:cBhvr>
                                      <p:to>
                                        <p:strVal val="visible"/>
                                      </p:to>
                                    </p:set>
                                    <p:animEffect transition="in" filter="strips(downRight)">
                                      <p:cBhvr>
                                        <p:cTn id="13" dur="500"/>
                                        <p:tgtEl>
                                          <p:spTgt spid="102403">
                                            <p:txEl>
                                              <p:pRg st="2" end="2"/>
                                            </p:txEl>
                                          </p:spTgt>
                                        </p:tgtEl>
                                      </p:cBhvr>
                                    </p:animEffect>
                                  </p:childTnLst>
                                </p:cTn>
                              </p:par>
                              <p:par>
                                <p:cTn id="14" presetID="2" presetClass="entr" presetSubtype="4" fill="hold" nodeType="withEffect">
                                  <p:stCondLst>
                                    <p:cond delay="0"/>
                                  </p:stCondLst>
                                  <p:childTnLst>
                                    <p:set>
                                      <p:cBhvr>
                                        <p:cTn id="15" dur="1" fill="hold">
                                          <p:stCondLst>
                                            <p:cond delay="0"/>
                                          </p:stCondLst>
                                        </p:cTn>
                                        <p:tgtEl>
                                          <p:spTgt spid="102405"/>
                                        </p:tgtEl>
                                        <p:attrNameLst>
                                          <p:attrName>style.visibility</p:attrName>
                                        </p:attrNameLst>
                                      </p:cBhvr>
                                      <p:to>
                                        <p:strVal val="visible"/>
                                      </p:to>
                                    </p:set>
                                    <p:anim calcmode="lin" valueType="num">
                                      <p:cBhvr additive="base">
                                        <p:cTn id="16" dur="500" fill="hold"/>
                                        <p:tgtEl>
                                          <p:spTgt spid="102405"/>
                                        </p:tgtEl>
                                        <p:attrNameLst>
                                          <p:attrName>ppt_x</p:attrName>
                                        </p:attrNameLst>
                                      </p:cBhvr>
                                      <p:tavLst>
                                        <p:tav tm="0">
                                          <p:val>
                                            <p:strVal val="#ppt_x"/>
                                          </p:val>
                                        </p:tav>
                                        <p:tav tm="100000">
                                          <p:val>
                                            <p:strVal val="#ppt_x"/>
                                          </p:val>
                                        </p:tav>
                                      </p:tavLst>
                                    </p:anim>
                                    <p:anim calcmode="lin" valueType="num">
                                      <p:cBhvr additive="base">
                                        <p:cTn id="17" dur="500" fill="hold"/>
                                        <p:tgtEl>
                                          <p:spTgt spid="10240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2403">
                                            <p:txEl>
                                              <p:pRg st="3" end="3"/>
                                            </p:txEl>
                                          </p:spTgt>
                                        </p:tgtEl>
                                        <p:attrNameLst>
                                          <p:attrName>style.visibility</p:attrName>
                                        </p:attrNameLst>
                                      </p:cBhvr>
                                      <p:to>
                                        <p:strVal val="visible"/>
                                      </p:to>
                                    </p:set>
                                    <p:animEffect transition="in" filter="strips(downRight)">
                                      <p:cBhvr>
                                        <p:cTn id="22" dur="500"/>
                                        <p:tgtEl>
                                          <p:spTgt spid="1024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13EB05AD-EA76-4C51-9686-40A0451AD47E}" type="datetime1">
              <a:rPr lang="zh-CN" altLang="en-US"/>
            </a:fld>
            <a:endParaRPr lang="en-US" altLang="zh-CN"/>
          </a:p>
        </p:txBody>
      </p:sp>
      <p:sp>
        <p:nvSpPr>
          <p:cNvPr id="10" name="灯片编号占位符 4"/>
          <p:cNvSpPr>
            <a:spLocks noGrp="1"/>
          </p:cNvSpPr>
          <p:nvPr>
            <p:ph type="sldNum" sz="quarter" idx="11"/>
          </p:nvPr>
        </p:nvSpPr>
        <p:spPr/>
        <p:txBody>
          <a:bodyPr/>
          <a:lstStyle/>
          <a:p>
            <a:fld id="{4B16F5AA-9D07-4140-92B2-C8B2A2DCBFD9}" type="slidenum">
              <a:rPr lang="en-US" altLang="zh-CN"/>
            </a:fld>
            <a:endParaRPr lang="en-US" altLang="zh-CN"/>
          </a:p>
        </p:txBody>
      </p:sp>
      <p:sp>
        <p:nvSpPr>
          <p:cNvPr id="19458" name="Rectangle 2"/>
          <p:cNvSpPr>
            <a:spLocks noGrp="1" noChangeArrowheads="1"/>
          </p:cNvSpPr>
          <p:nvPr>
            <p:ph type="title"/>
          </p:nvPr>
        </p:nvSpPr>
        <p:spPr/>
        <p:txBody>
          <a:bodyPr/>
          <a:lstStyle/>
          <a:p>
            <a:r>
              <a:rPr kumimoji="1" lang="en-US" altLang="zh-CN"/>
              <a:t>9.1</a:t>
            </a:r>
            <a:r>
              <a:rPr kumimoji="1" lang="zh-CN" altLang="en-US"/>
              <a:t>概述</a:t>
            </a:r>
            <a:endParaRPr kumimoji="1" lang="zh-CN" altLang="en-US"/>
          </a:p>
        </p:txBody>
      </p:sp>
      <p:sp>
        <p:nvSpPr>
          <p:cNvPr id="1945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结构化设计实例</a:t>
            </a:r>
            <a:r>
              <a:rPr lang="en-US" altLang="zh-CN">
                <a:solidFill>
                  <a:srgbClr val="CC0000"/>
                </a:solidFill>
              </a:rPr>
              <a:t>】</a:t>
            </a:r>
            <a:endParaRPr lang="en-US" altLang="zh-CN">
              <a:solidFill>
                <a:srgbClr val="CC0000"/>
              </a:solidFill>
            </a:endParaRPr>
          </a:p>
          <a:p>
            <a:endParaRPr lang="en-US" altLang="zh-CN">
              <a:solidFill>
                <a:srgbClr val="CC0000"/>
              </a:solidFill>
            </a:endParaRPr>
          </a:p>
        </p:txBody>
      </p:sp>
      <p:sp>
        <p:nvSpPr>
          <p:cNvPr id="19460" name="Rectangle 4"/>
          <p:cNvSpPr>
            <a:spLocks noChangeArrowheads="1"/>
          </p:cNvSpPr>
          <p:nvPr/>
        </p:nvSpPr>
        <p:spPr bwMode="auto">
          <a:xfrm>
            <a:off x="5292725" y="1052513"/>
            <a:ext cx="3556000" cy="476250"/>
          </a:xfrm>
          <a:prstGeom prst="rect">
            <a:avLst/>
          </a:prstGeom>
          <a:solidFill>
            <a:srgbClr val="FF0000"/>
          </a:solidFill>
          <a:ln w="19050" algn="ctr">
            <a:solidFill>
              <a:srgbClr val="FF0000"/>
            </a:solidFill>
            <a:miter lim="800000"/>
          </a:ln>
          <a:effectLst/>
        </p:spPr>
        <p:txBody>
          <a:bodyPr wrap="none">
            <a:spAutoFit/>
          </a:bodyPr>
          <a:lstStyle/>
          <a:p>
            <a:pPr algn="l"/>
            <a:r>
              <a:rPr lang="zh-CN" altLang="en-US" sz="2400" b="1">
                <a:solidFill>
                  <a:schemeClr val="bg1"/>
                </a:solidFill>
              </a:rPr>
              <a:t>自顶向下地进行功能分解</a:t>
            </a:r>
            <a:endParaRPr lang="zh-CN" altLang="en-US" sz="2400" b="1">
              <a:solidFill>
                <a:schemeClr val="bg1"/>
              </a:solidFill>
            </a:endParaRPr>
          </a:p>
        </p:txBody>
      </p:sp>
      <p:pic>
        <p:nvPicPr>
          <p:cNvPr id="19461" name="Picture 5" descr="1"/>
          <p:cNvPicPr>
            <a:picLocks noChangeAspect="1" noChangeArrowheads="1"/>
          </p:cNvPicPr>
          <p:nvPr/>
        </p:nvPicPr>
        <p:blipFill>
          <a:blip r:embed="rId1" cstate="print"/>
          <a:srcRect/>
          <a:stretch>
            <a:fillRect/>
          </a:stretch>
        </p:blipFill>
        <p:spPr bwMode="auto">
          <a:xfrm>
            <a:off x="53975" y="1700213"/>
            <a:ext cx="9055100" cy="1285875"/>
          </a:xfrm>
          <a:prstGeom prst="rect">
            <a:avLst/>
          </a:prstGeom>
          <a:noFill/>
        </p:spPr>
      </p:pic>
      <p:pic>
        <p:nvPicPr>
          <p:cNvPr id="19462" name="Picture 6" descr="2"/>
          <p:cNvPicPr>
            <a:picLocks noChangeAspect="1" noChangeArrowheads="1"/>
          </p:cNvPicPr>
          <p:nvPr/>
        </p:nvPicPr>
        <p:blipFill>
          <a:blip r:embed="rId2" cstate="print"/>
          <a:srcRect/>
          <a:stretch>
            <a:fillRect/>
          </a:stretch>
        </p:blipFill>
        <p:spPr bwMode="auto">
          <a:xfrm>
            <a:off x="9525" y="2935288"/>
            <a:ext cx="9134475" cy="2009775"/>
          </a:xfrm>
          <a:prstGeom prst="rect">
            <a:avLst/>
          </a:prstGeom>
          <a:noFill/>
        </p:spPr>
      </p:pic>
      <p:pic>
        <p:nvPicPr>
          <p:cNvPr id="19463" name="Picture 7" descr="3"/>
          <p:cNvPicPr>
            <a:picLocks noChangeAspect="1" noChangeArrowheads="1"/>
          </p:cNvPicPr>
          <p:nvPr/>
        </p:nvPicPr>
        <p:blipFill>
          <a:blip r:embed="rId3" cstate="print"/>
          <a:srcRect/>
          <a:stretch>
            <a:fillRect/>
          </a:stretch>
        </p:blipFill>
        <p:spPr bwMode="auto">
          <a:xfrm>
            <a:off x="-19050" y="4941888"/>
            <a:ext cx="9163050" cy="2095500"/>
          </a:xfrm>
          <a:prstGeom prst="rect">
            <a:avLst/>
          </a:prstGeom>
          <a:noFill/>
        </p:spPr>
      </p:pic>
      <p:sp>
        <p:nvSpPr>
          <p:cNvPr id="19464" name="AutoShape 8"/>
          <p:cNvSpPr>
            <a:spLocks noChangeArrowheads="1"/>
          </p:cNvSpPr>
          <p:nvPr/>
        </p:nvSpPr>
        <p:spPr bwMode="auto">
          <a:xfrm>
            <a:off x="8316913" y="2205038"/>
            <a:ext cx="358775" cy="2519362"/>
          </a:xfrm>
          <a:prstGeom prst="downArrow">
            <a:avLst>
              <a:gd name="adj1" fmla="val 50000"/>
              <a:gd name="adj2" fmla="val 175553"/>
            </a:avLst>
          </a:prstGeom>
          <a:solidFill>
            <a:srgbClr val="FFFF99"/>
          </a:solidFill>
          <a:ln w="9525">
            <a:solidFill>
              <a:schemeClr val="tx1"/>
            </a:solidFill>
            <a:miter lim="800000"/>
          </a:ln>
          <a:effectLst/>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wheel(4)">
                                      <p:cBhvr>
                                        <p:cTn id="7" dur="500"/>
                                        <p:tgtEl>
                                          <p:spTgt spid="1946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19462"/>
                                        </p:tgtEl>
                                        <p:attrNameLst>
                                          <p:attrName>style.visibility</p:attrName>
                                        </p:attrNameLst>
                                      </p:cBhvr>
                                      <p:to>
                                        <p:strVal val="visible"/>
                                      </p:to>
                                    </p:set>
                                    <p:animEffect transition="in" filter="wheel(4)">
                                      <p:cBhvr>
                                        <p:cTn id="12" dur="500"/>
                                        <p:tgtEl>
                                          <p:spTgt spid="1946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19463"/>
                                        </p:tgtEl>
                                        <p:attrNameLst>
                                          <p:attrName>style.visibility</p:attrName>
                                        </p:attrNameLst>
                                      </p:cBhvr>
                                      <p:to>
                                        <p:strVal val="visible"/>
                                      </p:to>
                                    </p:set>
                                    <p:animEffect transition="in" filter="wheel(4)">
                                      <p:cBhvr>
                                        <p:cTn id="17" dur="500"/>
                                        <p:tgtEl>
                                          <p:spTgt spid="1946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9464"/>
                                        </p:tgtEl>
                                        <p:attrNameLst>
                                          <p:attrName>style.visibility</p:attrName>
                                        </p:attrNameLst>
                                      </p:cBhvr>
                                      <p:to>
                                        <p:strVal val="visible"/>
                                      </p:to>
                                    </p:set>
                                    <p:animEffect transition="in" filter="strips(downLeft)">
                                      <p:cBhvr>
                                        <p:cTn id="22" dur="5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37986303-2690-485B-8DE3-E4273F7EDC13}" type="datetime1">
              <a:rPr lang="zh-CN" altLang="en-US"/>
            </a:fld>
            <a:endParaRPr lang="en-US" altLang="zh-CN"/>
          </a:p>
        </p:txBody>
      </p:sp>
      <p:sp>
        <p:nvSpPr>
          <p:cNvPr id="7" name="灯片编号占位符 4"/>
          <p:cNvSpPr>
            <a:spLocks noGrp="1"/>
          </p:cNvSpPr>
          <p:nvPr>
            <p:ph type="sldNum" sz="quarter" idx="11"/>
          </p:nvPr>
        </p:nvSpPr>
        <p:spPr/>
        <p:txBody>
          <a:bodyPr/>
          <a:lstStyle/>
          <a:p>
            <a:fld id="{C7ED39AD-C3E8-42B7-8120-21EC633D9E04}" type="slidenum">
              <a:rPr lang="en-US" altLang="zh-CN"/>
            </a:fld>
            <a:endParaRPr lang="en-US" altLang="zh-CN"/>
          </a:p>
        </p:txBody>
      </p:sp>
      <p:sp>
        <p:nvSpPr>
          <p:cNvPr id="107522"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07523"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作业：</a:t>
            </a:r>
            <a:r>
              <a:rPr lang="zh-CN" altLang="en-US" u="sng">
                <a:solidFill>
                  <a:srgbClr val="0000FF"/>
                </a:solidFill>
              </a:rPr>
              <a:t>员工报帐系统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2</a:t>
            </a:r>
            <a:r>
              <a:rPr lang="zh-CN" altLang="en-US" u="sng">
                <a:solidFill>
                  <a:srgbClr val="CC0000"/>
                </a:solidFill>
              </a:rPr>
              <a:t>：</a:t>
            </a:r>
            <a:r>
              <a:rPr lang="zh-CN" altLang="zh-CN"/>
              <a:t>发现</a:t>
            </a:r>
            <a:r>
              <a:rPr lang="en-US" altLang="zh-CN" u="sng">
                <a:solidFill>
                  <a:srgbClr val="0000FF"/>
                </a:solidFill>
              </a:rPr>
              <a:t>Use Case</a:t>
            </a:r>
            <a:endParaRPr lang="en-US" altLang="zh-CN" u="sng">
              <a:solidFill>
                <a:srgbClr val="0000FF"/>
              </a:solidFill>
            </a:endParaRPr>
          </a:p>
          <a:p>
            <a:pPr lvl="2"/>
            <a:r>
              <a:rPr lang="en-US" altLang="zh-CN">
                <a:solidFill>
                  <a:srgbClr val="0000FF"/>
                </a:solidFill>
              </a:rPr>
              <a:t>……</a:t>
            </a:r>
            <a:r>
              <a:rPr lang="zh-CN" altLang="en-US"/>
              <a:t>相关的</a:t>
            </a:r>
            <a:r>
              <a:rPr lang="zh-CN" altLang="en-US">
                <a:solidFill>
                  <a:srgbClr val="0000FF"/>
                </a:solidFill>
              </a:rPr>
              <a:t>经理人员</a:t>
            </a:r>
            <a:r>
              <a:rPr lang="zh-CN" altLang="en-US"/>
              <a:t>能够通过报帐系统</a:t>
            </a:r>
            <a:r>
              <a:rPr lang="zh-CN" altLang="en-US">
                <a:solidFill>
                  <a:srgbClr val="CC0000"/>
                </a:solidFill>
              </a:rPr>
              <a:t>批复或拒绝</a:t>
            </a:r>
            <a:r>
              <a:rPr lang="zh-CN" altLang="en-US"/>
              <a:t>。</a:t>
            </a:r>
            <a:endParaRPr lang="zh-CN" altLang="en-US"/>
          </a:p>
        </p:txBody>
      </p:sp>
      <p:pic>
        <p:nvPicPr>
          <p:cNvPr id="107527" name="Picture 7"/>
          <p:cNvPicPr>
            <a:picLocks noChangeAspect="1" noChangeArrowheads="1"/>
          </p:cNvPicPr>
          <p:nvPr/>
        </p:nvPicPr>
        <p:blipFill>
          <a:blip r:embed="rId1" cstate="print"/>
          <a:srcRect/>
          <a:stretch>
            <a:fillRect/>
          </a:stretch>
        </p:blipFill>
        <p:spPr bwMode="auto">
          <a:xfrm>
            <a:off x="2209800" y="4038600"/>
            <a:ext cx="1651000" cy="2224088"/>
          </a:xfrm>
          <a:prstGeom prst="rect">
            <a:avLst/>
          </a:prstGeom>
          <a:noFill/>
          <a:ln w="9525" algn="ctr">
            <a:noFill/>
            <a:miter lim="800000"/>
            <a:headEnd/>
            <a:tailEnd/>
          </a:ln>
          <a:effectLst/>
        </p:spPr>
      </p:pic>
      <p:pic>
        <p:nvPicPr>
          <p:cNvPr id="107528" name="Picture 8"/>
          <p:cNvPicPr>
            <a:picLocks noChangeAspect="1" noChangeArrowheads="1"/>
          </p:cNvPicPr>
          <p:nvPr/>
        </p:nvPicPr>
        <p:blipFill>
          <a:blip r:embed="rId2" cstate="print"/>
          <a:srcRect/>
          <a:stretch>
            <a:fillRect/>
          </a:stretch>
        </p:blipFill>
        <p:spPr bwMode="auto">
          <a:xfrm>
            <a:off x="3886200" y="4114800"/>
            <a:ext cx="3094038" cy="159861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7527"/>
                                        </p:tgtEl>
                                        <p:attrNameLst>
                                          <p:attrName>style.visibility</p:attrName>
                                        </p:attrNameLst>
                                      </p:cBhvr>
                                      <p:to>
                                        <p:strVal val="visible"/>
                                      </p:to>
                                    </p:set>
                                    <p:anim calcmode="lin" valueType="num">
                                      <p:cBhvr additive="base">
                                        <p:cTn id="7" dur="500" fill="hold"/>
                                        <p:tgtEl>
                                          <p:spTgt spid="107527"/>
                                        </p:tgtEl>
                                        <p:attrNameLst>
                                          <p:attrName>ppt_x</p:attrName>
                                        </p:attrNameLst>
                                      </p:cBhvr>
                                      <p:tavLst>
                                        <p:tav tm="0">
                                          <p:val>
                                            <p:strVal val="#ppt_x"/>
                                          </p:val>
                                        </p:tav>
                                        <p:tav tm="100000">
                                          <p:val>
                                            <p:strVal val="#ppt_x"/>
                                          </p:val>
                                        </p:tav>
                                      </p:tavLst>
                                    </p:anim>
                                    <p:anim calcmode="lin" valueType="num">
                                      <p:cBhvr additive="base">
                                        <p:cTn id="8" dur="500" fill="hold"/>
                                        <p:tgtEl>
                                          <p:spTgt spid="1075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107523">
                                            <p:txEl>
                                              <p:pRg st="2" end="2"/>
                                            </p:txEl>
                                          </p:spTgt>
                                        </p:tgtEl>
                                        <p:attrNameLst>
                                          <p:attrName>style.visibility</p:attrName>
                                        </p:attrNameLst>
                                      </p:cBhvr>
                                      <p:to>
                                        <p:strVal val="visible"/>
                                      </p:to>
                                    </p:set>
                                    <p:animEffect transition="in" filter="strips(downRight)">
                                      <p:cBhvr>
                                        <p:cTn id="13" dur="500"/>
                                        <p:tgtEl>
                                          <p:spTgt spid="10752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7528"/>
                                        </p:tgtEl>
                                        <p:attrNameLst>
                                          <p:attrName>style.visibility</p:attrName>
                                        </p:attrNameLst>
                                      </p:cBhvr>
                                      <p:to>
                                        <p:strVal val="visible"/>
                                      </p:to>
                                    </p:set>
                                    <p:anim calcmode="lin" valueType="num">
                                      <p:cBhvr additive="base">
                                        <p:cTn id="18" dur="500" fill="hold"/>
                                        <p:tgtEl>
                                          <p:spTgt spid="107528"/>
                                        </p:tgtEl>
                                        <p:attrNameLst>
                                          <p:attrName>ppt_x</p:attrName>
                                        </p:attrNameLst>
                                      </p:cBhvr>
                                      <p:tavLst>
                                        <p:tav tm="0">
                                          <p:val>
                                            <p:strVal val="#ppt_x"/>
                                          </p:val>
                                        </p:tav>
                                        <p:tav tm="100000">
                                          <p:val>
                                            <p:strVal val="#ppt_x"/>
                                          </p:val>
                                        </p:tav>
                                      </p:tavLst>
                                    </p:anim>
                                    <p:anim calcmode="lin" valueType="num">
                                      <p:cBhvr additive="base">
                                        <p:cTn id="19" dur="500" fill="hold"/>
                                        <p:tgtEl>
                                          <p:spTgt spid="1075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6FCBADD4-5443-4D30-BA62-AEB715DEBDB1}" type="datetime1">
              <a:rPr lang="zh-CN" altLang="en-US"/>
            </a:fld>
            <a:endParaRPr lang="en-US" altLang="zh-CN"/>
          </a:p>
        </p:txBody>
      </p:sp>
      <p:sp>
        <p:nvSpPr>
          <p:cNvPr id="9" name="灯片编号占位符 4"/>
          <p:cNvSpPr>
            <a:spLocks noGrp="1"/>
          </p:cNvSpPr>
          <p:nvPr>
            <p:ph type="sldNum" sz="quarter" idx="11"/>
          </p:nvPr>
        </p:nvSpPr>
        <p:spPr/>
        <p:txBody>
          <a:bodyPr/>
          <a:lstStyle/>
          <a:p>
            <a:fld id="{D2C9DE36-E1BA-40B2-B442-21386054F8A7}" type="slidenum">
              <a:rPr lang="en-US" altLang="zh-CN"/>
            </a:fld>
            <a:endParaRPr lang="en-US" altLang="zh-CN"/>
          </a:p>
        </p:txBody>
      </p:sp>
      <p:sp>
        <p:nvSpPr>
          <p:cNvPr id="105474"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05475"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作业：</a:t>
            </a:r>
            <a:r>
              <a:rPr lang="zh-CN" altLang="en-US" u="sng">
                <a:solidFill>
                  <a:srgbClr val="0000FF"/>
                </a:solidFill>
              </a:rPr>
              <a:t>员工报帐系统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2</a:t>
            </a:r>
            <a:r>
              <a:rPr lang="zh-CN" altLang="en-US" u="sng">
                <a:solidFill>
                  <a:srgbClr val="CC0000"/>
                </a:solidFill>
              </a:rPr>
              <a:t>：</a:t>
            </a:r>
            <a:r>
              <a:rPr lang="zh-CN" altLang="zh-CN"/>
              <a:t>发现</a:t>
            </a:r>
            <a:r>
              <a:rPr lang="en-US" altLang="zh-CN" u="sng">
                <a:solidFill>
                  <a:srgbClr val="0000FF"/>
                </a:solidFill>
              </a:rPr>
              <a:t>Use Case</a:t>
            </a:r>
            <a:endParaRPr lang="en-US" altLang="zh-CN" u="sng">
              <a:solidFill>
                <a:srgbClr val="0000FF"/>
              </a:solidFill>
            </a:endParaRPr>
          </a:p>
          <a:p>
            <a:pPr lvl="2"/>
            <a:r>
              <a:rPr lang="zh-CN" altLang="en-US"/>
              <a:t>财务部门将指定一位</a:t>
            </a:r>
            <a:r>
              <a:rPr lang="zh-CN" altLang="en-US">
                <a:solidFill>
                  <a:srgbClr val="0000FF"/>
                </a:solidFill>
              </a:rPr>
              <a:t>报帐系统管理员</a:t>
            </a:r>
            <a:endParaRPr lang="zh-CN" altLang="en-US">
              <a:solidFill>
                <a:srgbClr val="0000FF"/>
              </a:solidFill>
            </a:endParaRPr>
          </a:p>
          <a:p>
            <a:pPr lvl="2"/>
            <a:r>
              <a:rPr lang="zh-CN" altLang="en-US">
                <a:solidFill>
                  <a:srgbClr val="CC0000"/>
                </a:solidFill>
              </a:rPr>
              <a:t>负责日常维护</a:t>
            </a:r>
            <a:endParaRPr lang="zh-CN" altLang="en-US"/>
          </a:p>
          <a:p>
            <a:pPr lvl="2"/>
            <a:r>
              <a:rPr lang="zh-CN" altLang="en-US">
                <a:solidFill>
                  <a:srgbClr val="CC0000"/>
                </a:solidFill>
              </a:rPr>
              <a:t>调整特定的分类报账额度</a:t>
            </a:r>
            <a:endParaRPr lang="zh-CN" altLang="en-US"/>
          </a:p>
          <a:p>
            <a:pPr lvl="2"/>
            <a:r>
              <a:rPr lang="zh-CN" altLang="en-US"/>
              <a:t>定期或随机地向各部门负责人</a:t>
            </a:r>
            <a:r>
              <a:rPr lang="zh-CN" altLang="en-US">
                <a:solidFill>
                  <a:srgbClr val="CC0000"/>
                </a:solidFill>
              </a:rPr>
              <a:t>提交报帐情况的统计报告</a:t>
            </a:r>
            <a:r>
              <a:rPr lang="zh-CN" altLang="en-US"/>
              <a:t>。</a:t>
            </a:r>
            <a:endParaRPr lang="zh-CN" altLang="en-US"/>
          </a:p>
        </p:txBody>
      </p:sp>
      <p:pic>
        <p:nvPicPr>
          <p:cNvPr id="105481" name="Picture 9"/>
          <p:cNvPicPr>
            <a:picLocks noChangeAspect="1" noChangeArrowheads="1"/>
          </p:cNvPicPr>
          <p:nvPr/>
        </p:nvPicPr>
        <p:blipFill>
          <a:blip r:embed="rId1" cstate="print"/>
          <a:srcRect/>
          <a:stretch>
            <a:fillRect/>
          </a:stretch>
        </p:blipFill>
        <p:spPr bwMode="auto">
          <a:xfrm>
            <a:off x="762000" y="4267200"/>
            <a:ext cx="2657475" cy="2224088"/>
          </a:xfrm>
          <a:prstGeom prst="rect">
            <a:avLst/>
          </a:prstGeom>
          <a:noFill/>
          <a:ln w="9525">
            <a:noFill/>
            <a:miter lim="800000"/>
            <a:headEnd/>
            <a:tailEnd/>
          </a:ln>
          <a:effectLst/>
        </p:spPr>
      </p:pic>
      <p:pic>
        <p:nvPicPr>
          <p:cNvPr id="105484" name="Picture 12"/>
          <p:cNvPicPr>
            <a:picLocks noChangeAspect="1" noChangeArrowheads="1"/>
          </p:cNvPicPr>
          <p:nvPr/>
        </p:nvPicPr>
        <p:blipFill>
          <a:blip r:embed="rId2" cstate="print"/>
          <a:srcRect/>
          <a:stretch>
            <a:fillRect/>
          </a:stretch>
        </p:blipFill>
        <p:spPr bwMode="auto">
          <a:xfrm>
            <a:off x="3200400" y="3962400"/>
            <a:ext cx="3094038" cy="1598613"/>
          </a:xfrm>
          <a:prstGeom prst="rect">
            <a:avLst/>
          </a:prstGeom>
          <a:noFill/>
          <a:ln w="9525">
            <a:noFill/>
            <a:miter lim="800000"/>
            <a:headEnd/>
            <a:tailEnd/>
          </a:ln>
          <a:effectLst/>
        </p:spPr>
      </p:pic>
      <p:pic>
        <p:nvPicPr>
          <p:cNvPr id="105489" name="Picture 17"/>
          <p:cNvPicPr>
            <a:picLocks noChangeAspect="1" noChangeArrowheads="1"/>
          </p:cNvPicPr>
          <p:nvPr/>
        </p:nvPicPr>
        <p:blipFill>
          <a:blip r:embed="rId3" cstate="print"/>
          <a:srcRect/>
          <a:stretch>
            <a:fillRect/>
          </a:stretch>
        </p:blipFill>
        <p:spPr bwMode="auto">
          <a:xfrm>
            <a:off x="5791200" y="3962400"/>
            <a:ext cx="3098800" cy="1598613"/>
          </a:xfrm>
          <a:prstGeom prst="rect">
            <a:avLst/>
          </a:prstGeom>
          <a:noFill/>
          <a:ln w="9525">
            <a:noFill/>
            <a:miter lim="800000"/>
            <a:headEnd/>
            <a:tailEnd/>
          </a:ln>
          <a:effectLst/>
        </p:spPr>
      </p:pic>
      <p:pic>
        <p:nvPicPr>
          <p:cNvPr id="105490" name="Picture 18"/>
          <p:cNvPicPr>
            <a:picLocks noChangeAspect="1" noChangeArrowheads="1"/>
          </p:cNvPicPr>
          <p:nvPr/>
        </p:nvPicPr>
        <p:blipFill>
          <a:blip r:embed="rId4" cstate="print"/>
          <a:srcRect/>
          <a:stretch>
            <a:fillRect/>
          </a:stretch>
        </p:blipFill>
        <p:spPr bwMode="auto">
          <a:xfrm>
            <a:off x="3124200" y="5106988"/>
            <a:ext cx="3098800" cy="159861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5475">
                                            <p:txEl>
                                              <p:pRg st="3" end="3"/>
                                            </p:txEl>
                                          </p:spTgt>
                                        </p:tgtEl>
                                        <p:attrNameLst>
                                          <p:attrName>style.visibility</p:attrName>
                                        </p:attrNameLst>
                                      </p:cBhvr>
                                      <p:to>
                                        <p:strVal val="visible"/>
                                      </p:to>
                                    </p:set>
                                    <p:animEffect transition="in" filter="strips(downRight)">
                                      <p:cBhvr>
                                        <p:cTn id="7" dur="500"/>
                                        <p:tgtEl>
                                          <p:spTgt spid="10547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5475">
                                            <p:txEl>
                                              <p:pRg st="4" end="4"/>
                                            </p:txEl>
                                          </p:spTgt>
                                        </p:tgtEl>
                                        <p:attrNameLst>
                                          <p:attrName>style.visibility</p:attrName>
                                        </p:attrNameLst>
                                      </p:cBhvr>
                                      <p:to>
                                        <p:strVal val="visible"/>
                                      </p:to>
                                    </p:set>
                                    <p:animEffect transition="in" filter="strips(downRight)">
                                      <p:cBhvr>
                                        <p:cTn id="12" dur="500"/>
                                        <p:tgtEl>
                                          <p:spTgt spid="10547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5484"/>
                                        </p:tgtEl>
                                        <p:attrNameLst>
                                          <p:attrName>style.visibility</p:attrName>
                                        </p:attrNameLst>
                                      </p:cBhvr>
                                      <p:to>
                                        <p:strVal val="visible"/>
                                      </p:to>
                                    </p:set>
                                    <p:anim calcmode="lin" valueType="num">
                                      <p:cBhvr additive="base">
                                        <p:cTn id="17" dur="500" fill="hold"/>
                                        <p:tgtEl>
                                          <p:spTgt spid="105484"/>
                                        </p:tgtEl>
                                        <p:attrNameLst>
                                          <p:attrName>ppt_x</p:attrName>
                                        </p:attrNameLst>
                                      </p:cBhvr>
                                      <p:tavLst>
                                        <p:tav tm="0">
                                          <p:val>
                                            <p:strVal val="#ppt_x"/>
                                          </p:val>
                                        </p:tav>
                                        <p:tav tm="100000">
                                          <p:val>
                                            <p:strVal val="#ppt_x"/>
                                          </p:val>
                                        </p:tav>
                                      </p:tavLst>
                                    </p:anim>
                                    <p:anim calcmode="lin" valueType="num">
                                      <p:cBhvr additive="base">
                                        <p:cTn id="18" dur="500" fill="hold"/>
                                        <p:tgtEl>
                                          <p:spTgt spid="10548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5489"/>
                                        </p:tgtEl>
                                        <p:attrNameLst>
                                          <p:attrName>style.visibility</p:attrName>
                                        </p:attrNameLst>
                                      </p:cBhvr>
                                      <p:to>
                                        <p:strVal val="visible"/>
                                      </p:to>
                                    </p:set>
                                    <p:anim calcmode="lin" valueType="num">
                                      <p:cBhvr additive="base">
                                        <p:cTn id="21" dur="500" fill="hold"/>
                                        <p:tgtEl>
                                          <p:spTgt spid="105489"/>
                                        </p:tgtEl>
                                        <p:attrNameLst>
                                          <p:attrName>ppt_x</p:attrName>
                                        </p:attrNameLst>
                                      </p:cBhvr>
                                      <p:tavLst>
                                        <p:tav tm="0">
                                          <p:val>
                                            <p:strVal val="#ppt_x"/>
                                          </p:val>
                                        </p:tav>
                                        <p:tav tm="100000">
                                          <p:val>
                                            <p:strVal val="#ppt_x"/>
                                          </p:val>
                                        </p:tav>
                                      </p:tavLst>
                                    </p:anim>
                                    <p:anim calcmode="lin" valueType="num">
                                      <p:cBhvr additive="base">
                                        <p:cTn id="22" dur="500" fill="hold"/>
                                        <p:tgtEl>
                                          <p:spTgt spid="10548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05475">
                                            <p:txEl>
                                              <p:pRg st="5" end="5"/>
                                            </p:txEl>
                                          </p:spTgt>
                                        </p:tgtEl>
                                        <p:attrNameLst>
                                          <p:attrName>style.visibility</p:attrName>
                                        </p:attrNameLst>
                                      </p:cBhvr>
                                      <p:to>
                                        <p:strVal val="visible"/>
                                      </p:to>
                                    </p:set>
                                    <p:animEffect transition="in" filter="strips(downRight)">
                                      <p:cBhvr>
                                        <p:cTn id="27" dur="500"/>
                                        <p:tgtEl>
                                          <p:spTgt spid="10547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5490"/>
                                        </p:tgtEl>
                                        <p:attrNameLst>
                                          <p:attrName>style.visibility</p:attrName>
                                        </p:attrNameLst>
                                      </p:cBhvr>
                                      <p:to>
                                        <p:strVal val="visible"/>
                                      </p:to>
                                    </p:set>
                                    <p:anim calcmode="lin" valueType="num">
                                      <p:cBhvr additive="base">
                                        <p:cTn id="32" dur="500" fill="hold"/>
                                        <p:tgtEl>
                                          <p:spTgt spid="105490"/>
                                        </p:tgtEl>
                                        <p:attrNameLst>
                                          <p:attrName>ppt_x</p:attrName>
                                        </p:attrNameLst>
                                      </p:cBhvr>
                                      <p:tavLst>
                                        <p:tav tm="0">
                                          <p:val>
                                            <p:strVal val="#ppt_x"/>
                                          </p:val>
                                        </p:tav>
                                        <p:tav tm="100000">
                                          <p:val>
                                            <p:strVal val="#ppt_x"/>
                                          </p:val>
                                        </p:tav>
                                      </p:tavLst>
                                    </p:anim>
                                    <p:anim calcmode="lin" valueType="num">
                                      <p:cBhvr additive="base">
                                        <p:cTn id="33" dur="500" fill="hold"/>
                                        <p:tgtEl>
                                          <p:spTgt spid="1054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B46AC4B4-C0FA-419C-B646-AD70540EE99A}" type="datetime1">
              <a:rPr lang="zh-CN" altLang="en-US"/>
            </a:fld>
            <a:endParaRPr lang="en-US" altLang="zh-CN"/>
          </a:p>
        </p:txBody>
      </p:sp>
      <p:sp>
        <p:nvSpPr>
          <p:cNvPr id="9" name="灯片编号占位符 4"/>
          <p:cNvSpPr>
            <a:spLocks noGrp="1"/>
          </p:cNvSpPr>
          <p:nvPr>
            <p:ph type="sldNum" sz="quarter" idx="11"/>
          </p:nvPr>
        </p:nvSpPr>
        <p:spPr/>
        <p:txBody>
          <a:bodyPr/>
          <a:lstStyle/>
          <a:p>
            <a:fld id="{8865135B-5D53-412A-B8B3-029D98D37BD0}" type="slidenum">
              <a:rPr lang="en-US" altLang="zh-CN"/>
            </a:fld>
            <a:endParaRPr lang="en-US" altLang="zh-CN"/>
          </a:p>
        </p:txBody>
      </p:sp>
      <p:sp>
        <p:nvSpPr>
          <p:cNvPr id="108546"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08547"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作业：</a:t>
            </a:r>
            <a:r>
              <a:rPr lang="zh-CN" altLang="en-US" u="sng">
                <a:solidFill>
                  <a:srgbClr val="0000FF"/>
                </a:solidFill>
              </a:rPr>
              <a:t>员工报帐系统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2</a:t>
            </a:r>
            <a:r>
              <a:rPr lang="zh-CN" altLang="en-US" u="sng">
                <a:solidFill>
                  <a:srgbClr val="CC0000"/>
                </a:solidFill>
              </a:rPr>
              <a:t>：</a:t>
            </a:r>
            <a:r>
              <a:rPr lang="zh-CN" altLang="zh-CN"/>
              <a:t>发现</a:t>
            </a:r>
            <a:r>
              <a:rPr lang="en-US" altLang="zh-CN" u="sng">
                <a:solidFill>
                  <a:srgbClr val="0000FF"/>
                </a:solidFill>
              </a:rPr>
              <a:t>Use Case</a:t>
            </a:r>
            <a:endParaRPr lang="en-US" altLang="zh-CN" u="sng">
              <a:solidFill>
                <a:srgbClr val="0000FF"/>
              </a:solidFill>
            </a:endParaRPr>
          </a:p>
          <a:p>
            <a:pPr lvl="2"/>
            <a:r>
              <a:rPr lang="zh-CN" altLang="en-US"/>
              <a:t>报帐系统在</a:t>
            </a:r>
            <a:r>
              <a:rPr lang="zh-CN" altLang="en-US">
                <a:solidFill>
                  <a:srgbClr val="0000FF"/>
                </a:solidFill>
              </a:rPr>
              <a:t>每月的</a:t>
            </a:r>
            <a:r>
              <a:rPr lang="en-US" altLang="zh-CN">
                <a:solidFill>
                  <a:srgbClr val="0000FF"/>
                </a:solidFill>
              </a:rPr>
              <a:t>25</a:t>
            </a:r>
            <a:r>
              <a:rPr lang="zh-CN" altLang="en-US">
                <a:solidFill>
                  <a:srgbClr val="0000FF"/>
                </a:solidFill>
              </a:rPr>
              <a:t>日</a:t>
            </a:r>
            <a:r>
              <a:rPr lang="zh-CN" altLang="en-US"/>
              <a:t>对通过审批的报帐申请</a:t>
            </a:r>
            <a:r>
              <a:rPr lang="zh-CN" altLang="en-US">
                <a:solidFill>
                  <a:srgbClr val="CC0000"/>
                </a:solidFill>
              </a:rPr>
              <a:t>自动作一次结算</a:t>
            </a:r>
            <a:r>
              <a:rPr lang="zh-CN" altLang="en-US"/>
              <a:t>，</a:t>
            </a:r>
            <a:r>
              <a:rPr lang="zh-CN" altLang="en-US">
                <a:solidFill>
                  <a:srgbClr val="CC0000"/>
                </a:solidFill>
              </a:rPr>
              <a:t>生成一份统计报告传送</a:t>
            </a:r>
            <a:r>
              <a:rPr lang="zh-CN" altLang="en-US"/>
              <a:t>给财务部门的</a:t>
            </a:r>
            <a:r>
              <a:rPr lang="zh-CN" altLang="en-US">
                <a:solidFill>
                  <a:srgbClr val="0000FF"/>
                </a:solidFill>
              </a:rPr>
              <a:t>系统监管人员</a:t>
            </a:r>
            <a:r>
              <a:rPr lang="zh-CN" altLang="en-US">
                <a:solidFill>
                  <a:srgbClr val="CC0000"/>
                </a:solidFill>
              </a:rPr>
              <a:t>审核</a:t>
            </a:r>
            <a:r>
              <a:rPr lang="zh-CN" altLang="en-US"/>
              <a:t>，然后以</a:t>
            </a:r>
            <a:r>
              <a:rPr lang="zh-CN" altLang="en-US">
                <a:solidFill>
                  <a:srgbClr val="0000FF"/>
                </a:solidFill>
              </a:rPr>
              <a:t>电子邮件</a:t>
            </a:r>
            <a:r>
              <a:rPr lang="zh-CN" altLang="en-US">
                <a:solidFill>
                  <a:srgbClr val="CC0000"/>
                </a:solidFill>
              </a:rPr>
              <a:t>的方式通知应该得到补偿的员工</a:t>
            </a:r>
            <a:endParaRPr lang="zh-CN" altLang="en-US">
              <a:solidFill>
                <a:srgbClr val="CC0000"/>
              </a:solidFill>
            </a:endParaRPr>
          </a:p>
        </p:txBody>
      </p:sp>
      <p:pic>
        <p:nvPicPr>
          <p:cNvPr id="108552" name="Picture 8"/>
          <p:cNvPicPr>
            <a:picLocks noChangeAspect="1" noChangeArrowheads="1"/>
          </p:cNvPicPr>
          <p:nvPr/>
        </p:nvPicPr>
        <p:blipFill>
          <a:blip r:embed="rId1" cstate="print"/>
          <a:srcRect/>
          <a:stretch>
            <a:fillRect/>
          </a:stretch>
        </p:blipFill>
        <p:spPr bwMode="auto">
          <a:xfrm>
            <a:off x="5410200" y="3581400"/>
            <a:ext cx="2655888" cy="2224088"/>
          </a:xfrm>
          <a:prstGeom prst="rect">
            <a:avLst/>
          </a:prstGeom>
          <a:noFill/>
          <a:ln w="9525">
            <a:noFill/>
            <a:miter lim="800000"/>
            <a:headEnd/>
            <a:tailEnd/>
          </a:ln>
          <a:effectLst/>
        </p:spPr>
      </p:pic>
      <p:pic>
        <p:nvPicPr>
          <p:cNvPr id="108553" name="Picture 9"/>
          <p:cNvPicPr>
            <a:picLocks noChangeAspect="1" noChangeArrowheads="1"/>
          </p:cNvPicPr>
          <p:nvPr/>
        </p:nvPicPr>
        <p:blipFill>
          <a:blip r:embed="rId2" cstate="print"/>
          <a:srcRect/>
          <a:stretch>
            <a:fillRect/>
          </a:stretch>
        </p:blipFill>
        <p:spPr bwMode="auto">
          <a:xfrm>
            <a:off x="5184775" y="5259388"/>
            <a:ext cx="3094038" cy="1598612"/>
          </a:xfrm>
          <a:prstGeom prst="rect">
            <a:avLst/>
          </a:prstGeom>
          <a:noFill/>
          <a:ln w="9525">
            <a:noFill/>
            <a:miter lim="800000"/>
            <a:headEnd/>
            <a:tailEnd/>
          </a:ln>
          <a:effectLst/>
        </p:spPr>
      </p:pic>
      <p:pic>
        <p:nvPicPr>
          <p:cNvPr id="108554" name="Picture 10"/>
          <p:cNvPicPr>
            <a:picLocks noChangeAspect="1" noChangeArrowheads="1"/>
          </p:cNvPicPr>
          <p:nvPr/>
        </p:nvPicPr>
        <p:blipFill>
          <a:blip r:embed="rId3" cstate="print"/>
          <a:srcRect/>
          <a:stretch>
            <a:fillRect/>
          </a:stretch>
        </p:blipFill>
        <p:spPr bwMode="auto">
          <a:xfrm>
            <a:off x="1016000" y="5259388"/>
            <a:ext cx="3795713" cy="1598612"/>
          </a:xfrm>
          <a:prstGeom prst="rect">
            <a:avLst/>
          </a:prstGeom>
          <a:noFill/>
          <a:ln w="9525">
            <a:noFill/>
            <a:miter lim="800000"/>
            <a:headEnd/>
            <a:tailEnd/>
          </a:ln>
          <a:effectLst/>
        </p:spPr>
      </p:pic>
      <p:pic>
        <p:nvPicPr>
          <p:cNvPr id="108555" name="Picture 11"/>
          <p:cNvPicPr>
            <a:picLocks noChangeAspect="1" noChangeArrowheads="1"/>
          </p:cNvPicPr>
          <p:nvPr/>
        </p:nvPicPr>
        <p:blipFill>
          <a:blip r:embed="rId4" cstate="print"/>
          <a:srcRect/>
          <a:stretch>
            <a:fillRect/>
          </a:stretch>
        </p:blipFill>
        <p:spPr bwMode="auto">
          <a:xfrm>
            <a:off x="1905000" y="3505200"/>
            <a:ext cx="1916113" cy="22240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552"/>
                                        </p:tgtEl>
                                        <p:attrNameLst>
                                          <p:attrName>style.visibility</p:attrName>
                                        </p:attrNameLst>
                                      </p:cBhvr>
                                      <p:to>
                                        <p:strVal val="visible"/>
                                      </p:to>
                                    </p:set>
                                    <p:anim calcmode="lin" valueType="num">
                                      <p:cBhvr additive="base">
                                        <p:cTn id="7" dur="500" fill="hold"/>
                                        <p:tgtEl>
                                          <p:spTgt spid="108552"/>
                                        </p:tgtEl>
                                        <p:attrNameLst>
                                          <p:attrName>ppt_x</p:attrName>
                                        </p:attrNameLst>
                                      </p:cBhvr>
                                      <p:tavLst>
                                        <p:tav tm="0">
                                          <p:val>
                                            <p:strVal val="#ppt_x"/>
                                          </p:val>
                                        </p:tav>
                                        <p:tav tm="100000">
                                          <p:val>
                                            <p:strVal val="#ppt_x"/>
                                          </p:val>
                                        </p:tav>
                                      </p:tavLst>
                                    </p:anim>
                                    <p:anim calcmode="lin" valueType="num">
                                      <p:cBhvr additive="base">
                                        <p:cTn id="8" dur="500" fill="hold"/>
                                        <p:tgtEl>
                                          <p:spTgt spid="1085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8555"/>
                                        </p:tgtEl>
                                        <p:attrNameLst>
                                          <p:attrName>style.visibility</p:attrName>
                                        </p:attrNameLst>
                                      </p:cBhvr>
                                      <p:to>
                                        <p:strVal val="visible"/>
                                      </p:to>
                                    </p:set>
                                    <p:anim calcmode="lin" valueType="num">
                                      <p:cBhvr additive="base">
                                        <p:cTn id="11" dur="500" fill="hold"/>
                                        <p:tgtEl>
                                          <p:spTgt spid="108555"/>
                                        </p:tgtEl>
                                        <p:attrNameLst>
                                          <p:attrName>ppt_x</p:attrName>
                                        </p:attrNameLst>
                                      </p:cBhvr>
                                      <p:tavLst>
                                        <p:tav tm="0">
                                          <p:val>
                                            <p:strVal val="#ppt_x"/>
                                          </p:val>
                                        </p:tav>
                                        <p:tav tm="100000">
                                          <p:val>
                                            <p:strVal val="#ppt_x"/>
                                          </p:val>
                                        </p:tav>
                                      </p:tavLst>
                                    </p:anim>
                                    <p:anim calcmode="lin" valueType="num">
                                      <p:cBhvr additive="base">
                                        <p:cTn id="12" dur="500" fill="hold"/>
                                        <p:tgtEl>
                                          <p:spTgt spid="10855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8554"/>
                                        </p:tgtEl>
                                        <p:attrNameLst>
                                          <p:attrName>style.visibility</p:attrName>
                                        </p:attrNameLst>
                                      </p:cBhvr>
                                      <p:to>
                                        <p:strVal val="visible"/>
                                      </p:to>
                                    </p:set>
                                    <p:anim calcmode="lin" valueType="num">
                                      <p:cBhvr additive="base">
                                        <p:cTn id="17" dur="500" fill="hold"/>
                                        <p:tgtEl>
                                          <p:spTgt spid="108554"/>
                                        </p:tgtEl>
                                        <p:attrNameLst>
                                          <p:attrName>ppt_x</p:attrName>
                                        </p:attrNameLst>
                                      </p:cBhvr>
                                      <p:tavLst>
                                        <p:tav tm="0">
                                          <p:val>
                                            <p:strVal val="#ppt_x"/>
                                          </p:val>
                                        </p:tav>
                                        <p:tav tm="100000">
                                          <p:val>
                                            <p:strVal val="#ppt_x"/>
                                          </p:val>
                                        </p:tav>
                                      </p:tavLst>
                                    </p:anim>
                                    <p:anim calcmode="lin" valueType="num">
                                      <p:cBhvr additive="base">
                                        <p:cTn id="18" dur="500" fill="hold"/>
                                        <p:tgtEl>
                                          <p:spTgt spid="10855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8553"/>
                                        </p:tgtEl>
                                        <p:attrNameLst>
                                          <p:attrName>style.visibility</p:attrName>
                                        </p:attrNameLst>
                                      </p:cBhvr>
                                      <p:to>
                                        <p:strVal val="visible"/>
                                      </p:to>
                                    </p:set>
                                    <p:anim calcmode="lin" valueType="num">
                                      <p:cBhvr additive="base">
                                        <p:cTn id="23" dur="500" fill="hold"/>
                                        <p:tgtEl>
                                          <p:spTgt spid="108553"/>
                                        </p:tgtEl>
                                        <p:attrNameLst>
                                          <p:attrName>ppt_x</p:attrName>
                                        </p:attrNameLst>
                                      </p:cBhvr>
                                      <p:tavLst>
                                        <p:tav tm="0">
                                          <p:val>
                                            <p:strVal val="#ppt_x"/>
                                          </p:val>
                                        </p:tav>
                                        <p:tav tm="100000">
                                          <p:val>
                                            <p:strVal val="#ppt_x"/>
                                          </p:val>
                                        </p:tav>
                                      </p:tavLst>
                                    </p:anim>
                                    <p:anim calcmode="lin" valueType="num">
                                      <p:cBhvr additive="base">
                                        <p:cTn id="24" dur="500" fill="hold"/>
                                        <p:tgtEl>
                                          <p:spTgt spid="1085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half" idx="10"/>
          </p:nvPr>
        </p:nvSpPr>
        <p:spPr/>
        <p:txBody>
          <a:bodyPr/>
          <a:lstStyle/>
          <a:p>
            <a:fld id="{1BF0E02C-458C-46DC-90B9-FFC96812C3A3}" type="datetime1">
              <a:rPr lang="zh-CN" altLang="en-US"/>
            </a:fld>
            <a:endParaRPr lang="en-US" altLang="zh-CN"/>
          </a:p>
        </p:txBody>
      </p:sp>
      <p:sp>
        <p:nvSpPr>
          <p:cNvPr id="17" name="灯片编号占位符 4"/>
          <p:cNvSpPr>
            <a:spLocks noGrp="1"/>
          </p:cNvSpPr>
          <p:nvPr>
            <p:ph type="sldNum" sz="quarter" idx="11"/>
          </p:nvPr>
        </p:nvSpPr>
        <p:spPr/>
        <p:txBody>
          <a:bodyPr/>
          <a:lstStyle/>
          <a:p>
            <a:fld id="{B58AB261-E49A-43FB-BCFB-BE8FB6C6A9AA}" type="slidenum">
              <a:rPr lang="en-US" altLang="zh-CN"/>
            </a:fld>
            <a:endParaRPr lang="en-US" altLang="zh-CN"/>
          </a:p>
        </p:txBody>
      </p:sp>
      <p:sp>
        <p:nvSpPr>
          <p:cNvPr id="104450"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04451"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作业：</a:t>
            </a:r>
            <a:r>
              <a:rPr lang="zh-CN" altLang="en-US" u="sng">
                <a:solidFill>
                  <a:srgbClr val="0000FF"/>
                </a:solidFill>
              </a:rPr>
              <a:t>员工报帐系统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3</a:t>
            </a:r>
            <a:r>
              <a:rPr lang="zh-CN" altLang="en-US" u="sng">
                <a:solidFill>
                  <a:srgbClr val="CC0000"/>
                </a:solidFill>
              </a:rPr>
              <a:t>：</a:t>
            </a:r>
            <a:r>
              <a:rPr lang="zh-CN" altLang="en-US"/>
              <a:t>建立</a:t>
            </a:r>
            <a:r>
              <a:rPr lang="en-US" altLang="zh-CN" u="sng">
                <a:solidFill>
                  <a:srgbClr val="0000FF"/>
                </a:solidFill>
              </a:rPr>
              <a:t>Use Case</a:t>
            </a:r>
            <a:r>
              <a:rPr lang="zh-CN" altLang="en-US" u="sng">
                <a:solidFill>
                  <a:srgbClr val="0000FF"/>
                </a:solidFill>
              </a:rPr>
              <a:t>图</a:t>
            </a:r>
            <a:endParaRPr lang="zh-CN" altLang="en-US">
              <a:solidFill>
                <a:srgbClr val="FF0000"/>
              </a:solidFill>
            </a:endParaRPr>
          </a:p>
        </p:txBody>
      </p:sp>
      <p:pic>
        <p:nvPicPr>
          <p:cNvPr id="104453" name="Picture 5"/>
          <p:cNvPicPr>
            <a:picLocks noChangeAspect="1" noChangeArrowheads="1"/>
          </p:cNvPicPr>
          <p:nvPr/>
        </p:nvPicPr>
        <p:blipFill>
          <a:blip r:embed="rId1" cstate="print"/>
          <a:srcRect/>
          <a:stretch>
            <a:fillRect/>
          </a:stretch>
        </p:blipFill>
        <p:spPr bwMode="auto">
          <a:xfrm>
            <a:off x="685800" y="3025775"/>
            <a:ext cx="1655763" cy="2232025"/>
          </a:xfrm>
          <a:prstGeom prst="rect">
            <a:avLst/>
          </a:prstGeom>
          <a:noFill/>
          <a:ln w="9525">
            <a:noFill/>
            <a:miter lim="800000"/>
            <a:headEnd/>
            <a:tailEnd/>
          </a:ln>
          <a:effectLst/>
        </p:spPr>
      </p:pic>
      <p:sp>
        <p:nvSpPr>
          <p:cNvPr id="104454" name="Oval 6"/>
          <p:cNvSpPr>
            <a:spLocks noChangeArrowheads="1"/>
          </p:cNvSpPr>
          <p:nvPr/>
        </p:nvSpPr>
        <p:spPr bwMode="auto">
          <a:xfrm>
            <a:off x="2971800" y="3760788"/>
            <a:ext cx="2209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提交报销申请</a:t>
            </a:r>
            <a:endParaRPr lang="zh-CN" altLang="en-US" sz="2000" b="1">
              <a:solidFill>
                <a:srgbClr val="CC0000"/>
              </a:solidFill>
              <a:ea typeface="黑体" panose="02010609060101010101" charset="-122"/>
            </a:endParaRPr>
          </a:p>
        </p:txBody>
      </p:sp>
      <p:pic>
        <p:nvPicPr>
          <p:cNvPr id="104456" name="Picture 8"/>
          <p:cNvPicPr>
            <a:picLocks noChangeAspect="1" noChangeArrowheads="1"/>
          </p:cNvPicPr>
          <p:nvPr/>
        </p:nvPicPr>
        <p:blipFill>
          <a:blip r:embed="rId2" cstate="print"/>
          <a:srcRect/>
          <a:stretch>
            <a:fillRect/>
          </a:stretch>
        </p:blipFill>
        <p:spPr bwMode="auto">
          <a:xfrm>
            <a:off x="5953125" y="3033713"/>
            <a:ext cx="2657475" cy="2224087"/>
          </a:xfrm>
          <a:prstGeom prst="rect">
            <a:avLst/>
          </a:prstGeom>
          <a:noFill/>
          <a:ln w="9525">
            <a:noFill/>
            <a:miter lim="800000"/>
            <a:headEnd/>
            <a:tailEnd/>
          </a:ln>
          <a:effectLst/>
        </p:spPr>
      </p:pic>
      <p:sp>
        <p:nvSpPr>
          <p:cNvPr id="104457" name="Oval 9"/>
          <p:cNvSpPr>
            <a:spLocks noChangeArrowheads="1"/>
          </p:cNvSpPr>
          <p:nvPr/>
        </p:nvSpPr>
        <p:spPr bwMode="auto">
          <a:xfrm>
            <a:off x="2971800" y="5576888"/>
            <a:ext cx="2209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批复报账申请</a:t>
            </a:r>
            <a:endParaRPr lang="zh-CN" altLang="en-US" sz="2000" b="1">
              <a:solidFill>
                <a:srgbClr val="CC0000"/>
              </a:solidFill>
              <a:ea typeface="黑体" panose="02010609060101010101" charset="-122"/>
            </a:endParaRPr>
          </a:p>
        </p:txBody>
      </p:sp>
      <p:pic>
        <p:nvPicPr>
          <p:cNvPr id="104458" name="Picture 10"/>
          <p:cNvPicPr>
            <a:picLocks noChangeAspect="1" noChangeArrowheads="1"/>
          </p:cNvPicPr>
          <p:nvPr/>
        </p:nvPicPr>
        <p:blipFill>
          <a:blip r:embed="rId3" cstate="print"/>
          <a:srcRect/>
          <a:stretch>
            <a:fillRect/>
          </a:stretch>
        </p:blipFill>
        <p:spPr bwMode="auto">
          <a:xfrm>
            <a:off x="698500" y="4862513"/>
            <a:ext cx="1651000" cy="2224087"/>
          </a:xfrm>
          <a:prstGeom prst="rect">
            <a:avLst/>
          </a:prstGeom>
          <a:noFill/>
          <a:ln w="9525" algn="ctr">
            <a:noFill/>
            <a:miter lim="800000"/>
            <a:headEnd/>
            <a:tailEnd/>
          </a:ln>
          <a:effectLst/>
        </p:spPr>
      </p:pic>
      <p:pic>
        <p:nvPicPr>
          <p:cNvPr id="104459" name="Picture 11"/>
          <p:cNvPicPr>
            <a:picLocks noChangeAspect="1" noChangeArrowheads="1"/>
          </p:cNvPicPr>
          <p:nvPr/>
        </p:nvPicPr>
        <p:blipFill>
          <a:blip r:embed="rId4" cstate="print"/>
          <a:srcRect/>
          <a:stretch>
            <a:fillRect/>
          </a:stretch>
        </p:blipFill>
        <p:spPr bwMode="auto">
          <a:xfrm>
            <a:off x="6019800" y="4814888"/>
            <a:ext cx="2409825" cy="2224087"/>
          </a:xfrm>
          <a:prstGeom prst="rect">
            <a:avLst/>
          </a:prstGeom>
          <a:noFill/>
          <a:ln w="9525">
            <a:noFill/>
            <a:miter lim="800000"/>
            <a:headEnd/>
            <a:tailEnd/>
          </a:ln>
          <a:effectLst/>
        </p:spPr>
      </p:pic>
      <p:cxnSp>
        <p:nvCxnSpPr>
          <p:cNvPr id="104460" name="AutoShape 12"/>
          <p:cNvCxnSpPr>
            <a:cxnSpLocks noChangeShapeType="1"/>
            <a:stCxn id="0" idx="3"/>
            <a:endCxn id="104454" idx="2"/>
          </p:cNvCxnSpPr>
          <p:nvPr/>
        </p:nvCxnSpPr>
        <p:spPr bwMode="auto">
          <a:xfrm>
            <a:off x="2341563" y="4141788"/>
            <a:ext cx="630237" cy="0"/>
          </a:xfrm>
          <a:prstGeom prst="straightConnector1">
            <a:avLst/>
          </a:prstGeom>
          <a:noFill/>
          <a:ln w="38100">
            <a:solidFill>
              <a:srgbClr val="CC0000"/>
            </a:solidFill>
            <a:round/>
            <a:tailEnd type="arrow" w="med" len="med"/>
          </a:ln>
          <a:effectLst/>
        </p:spPr>
      </p:cxnSp>
      <p:cxnSp>
        <p:nvCxnSpPr>
          <p:cNvPr id="104462" name="AutoShape 14"/>
          <p:cNvCxnSpPr>
            <a:cxnSpLocks noChangeShapeType="1"/>
            <a:stCxn id="0" idx="3"/>
            <a:endCxn id="104457" idx="2"/>
          </p:cNvCxnSpPr>
          <p:nvPr/>
        </p:nvCxnSpPr>
        <p:spPr bwMode="auto">
          <a:xfrm flipV="1">
            <a:off x="2349500" y="5957888"/>
            <a:ext cx="622300" cy="17462"/>
          </a:xfrm>
          <a:prstGeom prst="straightConnector1">
            <a:avLst/>
          </a:prstGeom>
          <a:noFill/>
          <a:ln w="38100">
            <a:solidFill>
              <a:srgbClr val="CC0000"/>
            </a:solidFill>
            <a:round/>
            <a:tailEnd type="arrow" w="med" len="med"/>
          </a:ln>
          <a:effectLst/>
        </p:spPr>
      </p:cxnSp>
      <p:cxnSp>
        <p:nvCxnSpPr>
          <p:cNvPr id="104463" name="AutoShape 15"/>
          <p:cNvCxnSpPr>
            <a:cxnSpLocks noChangeShapeType="1"/>
            <a:stCxn id="104454" idx="6"/>
            <a:endCxn id="0" idx="1"/>
          </p:cNvCxnSpPr>
          <p:nvPr/>
        </p:nvCxnSpPr>
        <p:spPr bwMode="auto">
          <a:xfrm>
            <a:off x="5181600" y="4141788"/>
            <a:ext cx="771525" cy="4762"/>
          </a:xfrm>
          <a:prstGeom prst="straightConnector1">
            <a:avLst/>
          </a:prstGeom>
          <a:noFill/>
          <a:ln w="38100">
            <a:solidFill>
              <a:srgbClr val="CC0000"/>
            </a:solidFill>
            <a:round/>
          </a:ln>
          <a:effectLst/>
        </p:spPr>
      </p:cxnSp>
      <p:cxnSp>
        <p:nvCxnSpPr>
          <p:cNvPr id="104465" name="AutoShape 17"/>
          <p:cNvCxnSpPr>
            <a:cxnSpLocks noChangeShapeType="1"/>
            <a:stCxn id="104454" idx="6"/>
            <a:endCxn id="0" idx="1"/>
          </p:cNvCxnSpPr>
          <p:nvPr/>
        </p:nvCxnSpPr>
        <p:spPr bwMode="auto">
          <a:xfrm>
            <a:off x="5181600" y="4141788"/>
            <a:ext cx="838200" cy="1785937"/>
          </a:xfrm>
          <a:prstGeom prst="straightConnector1">
            <a:avLst/>
          </a:prstGeom>
          <a:noFill/>
          <a:ln w="38100">
            <a:solidFill>
              <a:srgbClr val="CC0000"/>
            </a:solidFill>
            <a:round/>
          </a:ln>
          <a:effectLst/>
        </p:spPr>
      </p:cxnSp>
      <p:cxnSp>
        <p:nvCxnSpPr>
          <p:cNvPr id="104467" name="AutoShape 19"/>
          <p:cNvCxnSpPr>
            <a:cxnSpLocks noChangeShapeType="1"/>
            <a:stCxn id="104457" idx="6"/>
            <a:endCxn id="0" idx="1"/>
          </p:cNvCxnSpPr>
          <p:nvPr/>
        </p:nvCxnSpPr>
        <p:spPr bwMode="auto">
          <a:xfrm flipV="1">
            <a:off x="5181600" y="5927725"/>
            <a:ext cx="838200" cy="30163"/>
          </a:xfrm>
          <a:prstGeom prst="straightConnector1">
            <a:avLst/>
          </a:prstGeom>
          <a:noFill/>
          <a:ln w="38100">
            <a:solidFill>
              <a:srgbClr val="CC0000"/>
            </a:solidFill>
            <a:round/>
          </a:ln>
          <a:effectLst/>
        </p:spPr>
      </p:cxnSp>
      <p:sp>
        <p:nvSpPr>
          <p:cNvPr id="104469" name="Rectangle 21"/>
          <p:cNvSpPr>
            <a:spLocks noChangeArrowheads="1"/>
          </p:cNvSpPr>
          <p:nvPr/>
        </p:nvSpPr>
        <p:spPr bwMode="auto">
          <a:xfrm>
            <a:off x="838200" y="2209800"/>
            <a:ext cx="7010400" cy="946150"/>
          </a:xfrm>
          <a:prstGeom prst="rect">
            <a:avLst/>
          </a:prstGeom>
          <a:solidFill>
            <a:srgbClr val="FF0000"/>
          </a:solidFill>
          <a:ln w="9525">
            <a:noFill/>
            <a:miter lim="800000"/>
          </a:ln>
          <a:effectLst/>
        </p:spPr>
        <p:txBody>
          <a:bodyPr>
            <a:spAutoFit/>
          </a:bodyPr>
          <a:lstStyle/>
          <a:p>
            <a:r>
              <a:rPr lang="zh-CN" altLang="en-US" sz="2800" b="1">
                <a:solidFill>
                  <a:srgbClr val="FFFFFF"/>
                </a:solidFill>
                <a:ea typeface="黑体" panose="02010609060101010101" charset="-122"/>
              </a:rPr>
              <a:t>用例图分析应用领域的业务</a:t>
            </a:r>
            <a:endParaRPr lang="zh-CN" altLang="en-US" sz="2800" b="1">
              <a:solidFill>
                <a:srgbClr val="FFFFFF"/>
              </a:solidFill>
              <a:ea typeface="黑体" panose="02010609060101010101" charset="-122"/>
            </a:endParaRPr>
          </a:p>
          <a:p>
            <a:r>
              <a:rPr lang="zh-CN" altLang="en-US" sz="2800" b="1">
                <a:solidFill>
                  <a:srgbClr val="FFFFFF"/>
                </a:solidFill>
                <a:ea typeface="黑体" panose="02010609060101010101" charset="-122"/>
              </a:rPr>
              <a:t>确定目标系统的需求，即系统功能和边界。</a:t>
            </a:r>
            <a:endParaRPr lang="zh-CN" altLang="en-US" sz="2800" b="1">
              <a:solidFill>
                <a:srgbClr val="FFFFFF"/>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04460"/>
                                        </p:tgtEl>
                                        <p:attrNameLst>
                                          <p:attrName>style.visibility</p:attrName>
                                        </p:attrNameLst>
                                      </p:cBhvr>
                                      <p:to>
                                        <p:strVal val="visible"/>
                                      </p:to>
                                    </p:set>
                                    <p:animEffect transition="in" filter="strips(upRight)">
                                      <p:cBhvr>
                                        <p:cTn id="7" dur="500"/>
                                        <p:tgtEl>
                                          <p:spTgt spid="10446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4463"/>
                                        </p:tgtEl>
                                        <p:attrNameLst>
                                          <p:attrName>style.visibility</p:attrName>
                                        </p:attrNameLst>
                                      </p:cBhvr>
                                      <p:to>
                                        <p:strVal val="visible"/>
                                      </p:to>
                                    </p:set>
                                    <p:animEffect transition="in" filter="strips(downRight)">
                                      <p:cBhvr>
                                        <p:cTn id="12" dur="500"/>
                                        <p:tgtEl>
                                          <p:spTgt spid="10446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04465"/>
                                        </p:tgtEl>
                                        <p:attrNameLst>
                                          <p:attrName>style.visibility</p:attrName>
                                        </p:attrNameLst>
                                      </p:cBhvr>
                                      <p:to>
                                        <p:strVal val="visible"/>
                                      </p:to>
                                    </p:set>
                                    <p:animEffect transition="in" filter="strips(downRight)">
                                      <p:cBhvr>
                                        <p:cTn id="17" dur="500"/>
                                        <p:tgtEl>
                                          <p:spTgt spid="10446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4462"/>
                                        </p:tgtEl>
                                        <p:attrNameLst>
                                          <p:attrName>style.visibility</p:attrName>
                                        </p:attrNameLst>
                                      </p:cBhvr>
                                      <p:to>
                                        <p:strVal val="visible"/>
                                      </p:to>
                                    </p:set>
                                    <p:animEffect transition="in" filter="strips(downRight)">
                                      <p:cBhvr>
                                        <p:cTn id="22" dur="500"/>
                                        <p:tgtEl>
                                          <p:spTgt spid="10446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9" fill="hold" nodeType="clickEffect">
                                  <p:stCondLst>
                                    <p:cond delay="0"/>
                                  </p:stCondLst>
                                  <p:childTnLst>
                                    <p:set>
                                      <p:cBhvr>
                                        <p:cTn id="26" dur="1" fill="hold">
                                          <p:stCondLst>
                                            <p:cond delay="0"/>
                                          </p:stCondLst>
                                        </p:cTn>
                                        <p:tgtEl>
                                          <p:spTgt spid="104467"/>
                                        </p:tgtEl>
                                        <p:attrNameLst>
                                          <p:attrName>style.visibility</p:attrName>
                                        </p:attrNameLst>
                                      </p:cBhvr>
                                      <p:to>
                                        <p:strVal val="visible"/>
                                      </p:to>
                                    </p:set>
                                    <p:animEffect transition="in" filter="strips(upLeft)">
                                      <p:cBhvr>
                                        <p:cTn id="27" dur="500"/>
                                        <p:tgtEl>
                                          <p:spTgt spid="104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half" idx="10"/>
          </p:nvPr>
        </p:nvSpPr>
        <p:spPr/>
        <p:txBody>
          <a:bodyPr/>
          <a:lstStyle/>
          <a:p>
            <a:fld id="{9093070A-DB62-4BF1-9313-9BB19D8BA75C}" type="datetime1">
              <a:rPr lang="zh-CN" altLang="en-US"/>
            </a:fld>
            <a:endParaRPr lang="en-US" altLang="zh-CN"/>
          </a:p>
        </p:txBody>
      </p:sp>
      <p:sp>
        <p:nvSpPr>
          <p:cNvPr id="16" name="灯片编号占位符 4"/>
          <p:cNvSpPr>
            <a:spLocks noGrp="1"/>
          </p:cNvSpPr>
          <p:nvPr>
            <p:ph type="sldNum" sz="quarter" idx="11"/>
          </p:nvPr>
        </p:nvSpPr>
        <p:spPr/>
        <p:txBody>
          <a:bodyPr/>
          <a:lstStyle/>
          <a:p>
            <a:fld id="{B1B48ADF-E7F5-40F5-9822-FFA6F7869062}" type="slidenum">
              <a:rPr lang="en-US" altLang="zh-CN"/>
            </a:fld>
            <a:endParaRPr lang="en-US" altLang="zh-CN"/>
          </a:p>
        </p:txBody>
      </p:sp>
      <p:sp>
        <p:nvSpPr>
          <p:cNvPr id="109570"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09571"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作业：</a:t>
            </a:r>
            <a:r>
              <a:rPr lang="zh-CN" altLang="en-US" u="sng">
                <a:solidFill>
                  <a:srgbClr val="0000FF"/>
                </a:solidFill>
              </a:rPr>
              <a:t>员工报帐系统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3</a:t>
            </a:r>
            <a:r>
              <a:rPr lang="zh-CN" altLang="en-US" u="sng">
                <a:solidFill>
                  <a:srgbClr val="CC0000"/>
                </a:solidFill>
              </a:rPr>
              <a:t>：</a:t>
            </a:r>
            <a:r>
              <a:rPr lang="zh-CN" altLang="en-US"/>
              <a:t>建立</a:t>
            </a:r>
            <a:r>
              <a:rPr lang="en-US" altLang="zh-CN" u="sng">
                <a:solidFill>
                  <a:srgbClr val="0000FF"/>
                </a:solidFill>
              </a:rPr>
              <a:t>Use Case</a:t>
            </a:r>
            <a:r>
              <a:rPr lang="zh-CN" altLang="en-US" u="sng">
                <a:solidFill>
                  <a:srgbClr val="0000FF"/>
                </a:solidFill>
              </a:rPr>
              <a:t>图</a:t>
            </a:r>
            <a:r>
              <a:rPr lang="zh-CN" altLang="en-US">
                <a:solidFill>
                  <a:srgbClr val="FF0000"/>
                </a:solidFill>
              </a:rPr>
              <a:t>（确定系统的需求）</a:t>
            </a:r>
            <a:endParaRPr lang="zh-CN" altLang="en-US">
              <a:solidFill>
                <a:srgbClr val="FF0000"/>
              </a:solidFill>
            </a:endParaRPr>
          </a:p>
        </p:txBody>
      </p:sp>
      <p:sp>
        <p:nvSpPr>
          <p:cNvPr id="109573" name="Oval 5"/>
          <p:cNvSpPr>
            <a:spLocks noChangeArrowheads="1"/>
          </p:cNvSpPr>
          <p:nvPr/>
        </p:nvSpPr>
        <p:spPr bwMode="auto">
          <a:xfrm>
            <a:off x="2971800" y="2857500"/>
            <a:ext cx="2590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结算当月报销费用</a:t>
            </a:r>
            <a:endParaRPr lang="zh-CN" altLang="en-US" sz="2000" b="1">
              <a:solidFill>
                <a:srgbClr val="CC0000"/>
              </a:solidFill>
              <a:ea typeface="黑体" panose="02010609060101010101" charset="-122"/>
            </a:endParaRPr>
          </a:p>
        </p:txBody>
      </p:sp>
      <p:sp>
        <p:nvSpPr>
          <p:cNvPr id="109576" name="Oval 8"/>
          <p:cNvSpPr>
            <a:spLocks noChangeArrowheads="1"/>
          </p:cNvSpPr>
          <p:nvPr/>
        </p:nvSpPr>
        <p:spPr bwMode="auto">
          <a:xfrm>
            <a:off x="3352800" y="5105400"/>
            <a:ext cx="2209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审核报账申请</a:t>
            </a:r>
            <a:endParaRPr lang="zh-CN" altLang="en-US" sz="2000" b="1">
              <a:solidFill>
                <a:srgbClr val="CC0000"/>
              </a:solidFill>
              <a:ea typeface="黑体" panose="02010609060101010101" charset="-122"/>
            </a:endParaRPr>
          </a:p>
        </p:txBody>
      </p:sp>
      <p:cxnSp>
        <p:nvCxnSpPr>
          <p:cNvPr id="109579" name="AutoShape 11"/>
          <p:cNvCxnSpPr>
            <a:cxnSpLocks noChangeShapeType="1"/>
            <a:stCxn id="0" idx="3"/>
            <a:endCxn id="109573" idx="2"/>
          </p:cNvCxnSpPr>
          <p:nvPr/>
        </p:nvCxnSpPr>
        <p:spPr bwMode="auto">
          <a:xfrm>
            <a:off x="2373313" y="3232150"/>
            <a:ext cx="598487" cy="6350"/>
          </a:xfrm>
          <a:prstGeom prst="straightConnector1">
            <a:avLst/>
          </a:prstGeom>
          <a:noFill/>
          <a:ln w="38100">
            <a:solidFill>
              <a:srgbClr val="CC0000"/>
            </a:solidFill>
            <a:round/>
            <a:tailEnd type="arrow" w="med" len="med"/>
          </a:ln>
          <a:effectLst/>
        </p:spPr>
      </p:cxnSp>
      <p:cxnSp>
        <p:nvCxnSpPr>
          <p:cNvPr id="109581" name="AutoShape 13"/>
          <p:cNvCxnSpPr>
            <a:cxnSpLocks noChangeShapeType="1"/>
            <a:stCxn id="0" idx="3"/>
            <a:endCxn id="109576" idx="2"/>
          </p:cNvCxnSpPr>
          <p:nvPr/>
        </p:nvCxnSpPr>
        <p:spPr bwMode="auto">
          <a:xfrm>
            <a:off x="2667000" y="5475288"/>
            <a:ext cx="685800" cy="11112"/>
          </a:xfrm>
          <a:prstGeom prst="straightConnector1">
            <a:avLst/>
          </a:prstGeom>
          <a:noFill/>
          <a:ln w="38100">
            <a:solidFill>
              <a:srgbClr val="CC0000"/>
            </a:solidFill>
            <a:round/>
            <a:tailEnd type="arrow" w="med" len="med"/>
          </a:ln>
          <a:effectLst/>
        </p:spPr>
      </p:cxnSp>
      <p:cxnSp>
        <p:nvCxnSpPr>
          <p:cNvPr id="109582" name="AutoShape 14"/>
          <p:cNvCxnSpPr>
            <a:cxnSpLocks noChangeShapeType="1"/>
            <a:stCxn id="109573" idx="6"/>
            <a:endCxn id="0" idx="1"/>
          </p:cNvCxnSpPr>
          <p:nvPr/>
        </p:nvCxnSpPr>
        <p:spPr bwMode="auto">
          <a:xfrm>
            <a:off x="5562600" y="3238500"/>
            <a:ext cx="762000" cy="312738"/>
          </a:xfrm>
          <a:prstGeom prst="straightConnector1">
            <a:avLst/>
          </a:prstGeom>
          <a:noFill/>
          <a:ln w="38100">
            <a:solidFill>
              <a:srgbClr val="CC0000"/>
            </a:solidFill>
            <a:round/>
          </a:ln>
          <a:effectLst/>
        </p:spPr>
      </p:cxnSp>
      <p:cxnSp>
        <p:nvCxnSpPr>
          <p:cNvPr id="109584" name="AutoShape 16"/>
          <p:cNvCxnSpPr>
            <a:cxnSpLocks noChangeShapeType="1"/>
            <a:stCxn id="0" idx="1"/>
            <a:endCxn id="109576" idx="6"/>
          </p:cNvCxnSpPr>
          <p:nvPr/>
        </p:nvCxnSpPr>
        <p:spPr bwMode="auto">
          <a:xfrm flipH="1">
            <a:off x="5562600" y="3551238"/>
            <a:ext cx="762000" cy="1935162"/>
          </a:xfrm>
          <a:prstGeom prst="straightConnector1">
            <a:avLst/>
          </a:prstGeom>
          <a:noFill/>
          <a:ln w="38100">
            <a:solidFill>
              <a:srgbClr val="CC0000"/>
            </a:solidFill>
            <a:round/>
          </a:ln>
          <a:effectLst/>
        </p:spPr>
      </p:cxnSp>
      <p:cxnSp>
        <p:nvCxnSpPr>
          <p:cNvPr id="109586" name="AutoShape 18"/>
          <p:cNvCxnSpPr>
            <a:cxnSpLocks noChangeShapeType="1"/>
            <a:stCxn id="109576" idx="6"/>
            <a:endCxn id="0" idx="1"/>
          </p:cNvCxnSpPr>
          <p:nvPr/>
        </p:nvCxnSpPr>
        <p:spPr bwMode="auto">
          <a:xfrm flipV="1">
            <a:off x="5562600" y="5456238"/>
            <a:ext cx="1066800" cy="30162"/>
          </a:xfrm>
          <a:prstGeom prst="straightConnector1">
            <a:avLst/>
          </a:prstGeom>
          <a:noFill/>
          <a:ln w="38100">
            <a:solidFill>
              <a:srgbClr val="CC0000"/>
            </a:solidFill>
            <a:round/>
          </a:ln>
          <a:effectLst/>
        </p:spPr>
      </p:cxnSp>
      <p:pic>
        <p:nvPicPr>
          <p:cNvPr id="109587" name="Picture 19"/>
          <p:cNvPicPr>
            <a:picLocks noChangeAspect="1" noChangeArrowheads="1"/>
          </p:cNvPicPr>
          <p:nvPr/>
        </p:nvPicPr>
        <p:blipFill>
          <a:blip r:embed="rId1" cstate="print"/>
          <a:srcRect/>
          <a:stretch>
            <a:fillRect/>
          </a:stretch>
        </p:blipFill>
        <p:spPr bwMode="auto">
          <a:xfrm>
            <a:off x="457200" y="2119313"/>
            <a:ext cx="1916113" cy="2224087"/>
          </a:xfrm>
          <a:prstGeom prst="rect">
            <a:avLst/>
          </a:prstGeom>
          <a:noFill/>
          <a:ln w="9525">
            <a:noFill/>
            <a:miter lim="800000"/>
            <a:headEnd/>
            <a:tailEnd/>
          </a:ln>
          <a:effectLst/>
        </p:spPr>
      </p:pic>
      <p:pic>
        <p:nvPicPr>
          <p:cNvPr id="109588" name="Picture 20"/>
          <p:cNvPicPr>
            <a:picLocks noChangeAspect="1" noChangeArrowheads="1"/>
          </p:cNvPicPr>
          <p:nvPr/>
        </p:nvPicPr>
        <p:blipFill>
          <a:blip r:embed="rId2" cstate="print"/>
          <a:srcRect/>
          <a:stretch>
            <a:fillRect/>
          </a:stretch>
        </p:blipFill>
        <p:spPr bwMode="auto">
          <a:xfrm>
            <a:off x="11113" y="4362450"/>
            <a:ext cx="2655887" cy="2224088"/>
          </a:xfrm>
          <a:prstGeom prst="rect">
            <a:avLst/>
          </a:prstGeom>
          <a:noFill/>
          <a:ln w="9525">
            <a:noFill/>
            <a:miter lim="800000"/>
            <a:headEnd/>
            <a:tailEnd/>
          </a:ln>
          <a:effectLst/>
        </p:spPr>
      </p:pic>
      <p:pic>
        <p:nvPicPr>
          <p:cNvPr id="109589" name="Picture 21"/>
          <p:cNvPicPr>
            <a:picLocks noChangeAspect="1" noChangeArrowheads="1"/>
          </p:cNvPicPr>
          <p:nvPr/>
        </p:nvPicPr>
        <p:blipFill>
          <a:blip r:embed="rId3" cstate="print"/>
          <a:srcRect/>
          <a:stretch>
            <a:fillRect/>
          </a:stretch>
        </p:blipFill>
        <p:spPr bwMode="auto">
          <a:xfrm>
            <a:off x="6324600" y="2438400"/>
            <a:ext cx="2409825" cy="2224088"/>
          </a:xfrm>
          <a:prstGeom prst="rect">
            <a:avLst/>
          </a:prstGeom>
          <a:noFill/>
          <a:ln w="9525">
            <a:noFill/>
            <a:miter lim="800000"/>
            <a:headEnd/>
            <a:tailEnd/>
          </a:ln>
          <a:effectLst/>
        </p:spPr>
      </p:pic>
      <p:pic>
        <p:nvPicPr>
          <p:cNvPr id="109590" name="Picture 22"/>
          <p:cNvPicPr>
            <a:picLocks noChangeAspect="1" noChangeArrowheads="1"/>
          </p:cNvPicPr>
          <p:nvPr/>
        </p:nvPicPr>
        <p:blipFill>
          <a:blip r:embed="rId4" cstate="print"/>
          <a:srcRect/>
          <a:stretch>
            <a:fillRect/>
          </a:stretch>
        </p:blipFill>
        <p:spPr bwMode="auto">
          <a:xfrm>
            <a:off x="6629400" y="4343400"/>
            <a:ext cx="1916113" cy="22240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09579"/>
                                        </p:tgtEl>
                                        <p:attrNameLst>
                                          <p:attrName>style.visibility</p:attrName>
                                        </p:attrNameLst>
                                      </p:cBhvr>
                                      <p:to>
                                        <p:strVal val="visible"/>
                                      </p:to>
                                    </p:set>
                                    <p:animEffect transition="in" filter="strips(upRight)">
                                      <p:cBhvr>
                                        <p:cTn id="7" dur="500"/>
                                        <p:tgtEl>
                                          <p:spTgt spid="10957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9582"/>
                                        </p:tgtEl>
                                        <p:attrNameLst>
                                          <p:attrName>style.visibility</p:attrName>
                                        </p:attrNameLst>
                                      </p:cBhvr>
                                      <p:to>
                                        <p:strVal val="visible"/>
                                      </p:to>
                                    </p:set>
                                    <p:animEffect transition="in" filter="strips(downRight)">
                                      <p:cBhvr>
                                        <p:cTn id="12" dur="500"/>
                                        <p:tgtEl>
                                          <p:spTgt spid="10958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09581"/>
                                        </p:tgtEl>
                                        <p:attrNameLst>
                                          <p:attrName>style.visibility</p:attrName>
                                        </p:attrNameLst>
                                      </p:cBhvr>
                                      <p:to>
                                        <p:strVal val="visible"/>
                                      </p:to>
                                    </p:set>
                                    <p:animEffect transition="in" filter="strips(downRight)">
                                      <p:cBhvr>
                                        <p:cTn id="17" dur="500"/>
                                        <p:tgtEl>
                                          <p:spTgt spid="10958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9586"/>
                                        </p:tgtEl>
                                        <p:attrNameLst>
                                          <p:attrName>style.visibility</p:attrName>
                                        </p:attrNameLst>
                                      </p:cBhvr>
                                      <p:to>
                                        <p:strVal val="visible"/>
                                      </p:to>
                                    </p:set>
                                    <p:animEffect transition="in" filter="strips(downRight)">
                                      <p:cBhvr>
                                        <p:cTn id="22" dur="500"/>
                                        <p:tgtEl>
                                          <p:spTgt spid="10958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09584"/>
                                        </p:tgtEl>
                                        <p:attrNameLst>
                                          <p:attrName>style.visibility</p:attrName>
                                        </p:attrNameLst>
                                      </p:cBhvr>
                                      <p:to>
                                        <p:strVal val="visible"/>
                                      </p:to>
                                    </p:set>
                                    <p:animEffect transition="in" filter="strips(downLeft)">
                                      <p:cBhvr>
                                        <p:cTn id="27" dur="500"/>
                                        <p:tgtEl>
                                          <p:spTgt spid="109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D8A2280C-76FE-4B02-8569-09FF50845FBD}" type="datetime1">
              <a:rPr lang="zh-CN" altLang="en-US"/>
            </a:fld>
            <a:endParaRPr lang="en-US" altLang="zh-CN"/>
          </a:p>
        </p:txBody>
      </p:sp>
      <p:sp>
        <p:nvSpPr>
          <p:cNvPr id="12" name="灯片编号占位符 4"/>
          <p:cNvSpPr>
            <a:spLocks noGrp="1"/>
          </p:cNvSpPr>
          <p:nvPr>
            <p:ph type="sldNum" sz="quarter" idx="11"/>
          </p:nvPr>
        </p:nvSpPr>
        <p:spPr/>
        <p:txBody>
          <a:bodyPr/>
          <a:lstStyle/>
          <a:p>
            <a:fld id="{B50DC734-2725-4B84-962F-549903F3B102}" type="slidenum">
              <a:rPr lang="en-US" altLang="zh-CN"/>
            </a:fld>
            <a:endParaRPr lang="en-US" altLang="zh-CN"/>
          </a:p>
        </p:txBody>
      </p:sp>
      <p:sp>
        <p:nvSpPr>
          <p:cNvPr id="110594"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10595"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作业：</a:t>
            </a:r>
            <a:r>
              <a:rPr lang="zh-CN" altLang="en-US" u="sng">
                <a:solidFill>
                  <a:srgbClr val="0000FF"/>
                </a:solidFill>
              </a:rPr>
              <a:t>员工报帐系统</a:t>
            </a:r>
            <a:r>
              <a:rPr lang="en-US" altLang="zh-CN">
                <a:solidFill>
                  <a:srgbClr val="0000FF"/>
                </a:solidFill>
              </a:rPr>
              <a:t>】</a:t>
            </a:r>
            <a:r>
              <a:rPr lang="zh-CN" altLang="en-US">
                <a:solidFill>
                  <a:srgbClr val="CC0000"/>
                </a:solidFill>
              </a:rPr>
              <a:t>建立</a:t>
            </a:r>
            <a:r>
              <a:rPr lang="en-US" altLang="zh-CN" u="sng">
                <a:solidFill>
                  <a:srgbClr val="CC0000"/>
                </a:solidFill>
              </a:rPr>
              <a:t>Use Case</a:t>
            </a:r>
            <a:r>
              <a:rPr lang="zh-CN" altLang="en-US" u="sng">
                <a:solidFill>
                  <a:srgbClr val="CC0000"/>
                </a:solidFill>
              </a:rPr>
              <a:t>图</a:t>
            </a:r>
            <a:endParaRPr lang="zh-CN" altLang="en-US" u="sng">
              <a:solidFill>
                <a:srgbClr val="CC0000"/>
              </a:solidFill>
            </a:endParaRPr>
          </a:p>
          <a:p>
            <a:pPr lvl="1"/>
            <a:r>
              <a:rPr lang="zh-CN" altLang="en-US" u="sng">
                <a:solidFill>
                  <a:srgbClr val="CC0000"/>
                </a:solidFill>
              </a:rPr>
              <a:t>步骤</a:t>
            </a:r>
            <a:r>
              <a:rPr lang="en-US" altLang="zh-CN" u="sng">
                <a:solidFill>
                  <a:srgbClr val="CC0000"/>
                </a:solidFill>
              </a:rPr>
              <a:t>3</a:t>
            </a:r>
            <a:r>
              <a:rPr lang="zh-CN" altLang="en-US" u="sng">
                <a:solidFill>
                  <a:srgbClr val="CC0000"/>
                </a:solidFill>
              </a:rPr>
              <a:t>：</a:t>
            </a:r>
            <a:r>
              <a:rPr lang="zh-CN" altLang="en-US"/>
              <a:t>建立</a:t>
            </a:r>
            <a:r>
              <a:rPr lang="en-US" altLang="zh-CN" u="sng">
                <a:solidFill>
                  <a:srgbClr val="0000FF"/>
                </a:solidFill>
              </a:rPr>
              <a:t>Use Case</a:t>
            </a:r>
            <a:r>
              <a:rPr lang="zh-CN" altLang="en-US" u="sng">
                <a:solidFill>
                  <a:srgbClr val="0000FF"/>
                </a:solidFill>
              </a:rPr>
              <a:t>图</a:t>
            </a:r>
            <a:r>
              <a:rPr lang="zh-CN" altLang="en-US">
                <a:solidFill>
                  <a:srgbClr val="FF0000"/>
                </a:solidFill>
              </a:rPr>
              <a:t>（确定系统的需求）</a:t>
            </a:r>
            <a:endParaRPr lang="zh-CN" altLang="en-US"/>
          </a:p>
        </p:txBody>
      </p:sp>
      <p:sp>
        <p:nvSpPr>
          <p:cNvPr id="110597" name="Oval 5"/>
          <p:cNvSpPr>
            <a:spLocks noChangeArrowheads="1"/>
          </p:cNvSpPr>
          <p:nvPr/>
        </p:nvSpPr>
        <p:spPr bwMode="auto">
          <a:xfrm>
            <a:off x="5257800" y="2819400"/>
            <a:ext cx="2209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完成日常维护</a:t>
            </a:r>
            <a:endParaRPr lang="zh-CN" altLang="en-US" sz="2000" b="1">
              <a:solidFill>
                <a:srgbClr val="CC0000"/>
              </a:solidFill>
              <a:ea typeface="黑体" panose="02010609060101010101" charset="-122"/>
            </a:endParaRPr>
          </a:p>
        </p:txBody>
      </p:sp>
      <p:sp>
        <p:nvSpPr>
          <p:cNvPr id="110598" name="Oval 6"/>
          <p:cNvSpPr>
            <a:spLocks noChangeArrowheads="1"/>
          </p:cNvSpPr>
          <p:nvPr/>
        </p:nvSpPr>
        <p:spPr bwMode="auto">
          <a:xfrm>
            <a:off x="5257800" y="3962400"/>
            <a:ext cx="2209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调整报账额度</a:t>
            </a:r>
            <a:endParaRPr lang="zh-CN" altLang="en-US" sz="2000" b="1">
              <a:solidFill>
                <a:srgbClr val="CC0000"/>
              </a:solidFill>
              <a:ea typeface="黑体" panose="02010609060101010101" charset="-122"/>
            </a:endParaRPr>
          </a:p>
        </p:txBody>
      </p:sp>
      <p:sp>
        <p:nvSpPr>
          <p:cNvPr id="110600" name="Oval 8"/>
          <p:cNvSpPr>
            <a:spLocks noChangeArrowheads="1"/>
          </p:cNvSpPr>
          <p:nvPr/>
        </p:nvSpPr>
        <p:spPr bwMode="auto">
          <a:xfrm>
            <a:off x="5257800" y="5257800"/>
            <a:ext cx="2209800" cy="762000"/>
          </a:xfrm>
          <a:prstGeom prst="ellipse">
            <a:avLst/>
          </a:prstGeom>
          <a:solidFill>
            <a:srgbClr val="FFFF99"/>
          </a:solidFill>
          <a:ln w="9525">
            <a:solidFill>
              <a:schemeClr val="tx1"/>
            </a:solidFill>
            <a:round/>
          </a:ln>
          <a:effectLst/>
        </p:spPr>
        <p:txBody>
          <a:bodyPr wrap="none" anchor="ctr"/>
          <a:lstStyle/>
          <a:p>
            <a:r>
              <a:rPr lang="zh-CN" altLang="en-US" sz="2000" b="1">
                <a:solidFill>
                  <a:srgbClr val="CC0000"/>
                </a:solidFill>
                <a:ea typeface="黑体" panose="02010609060101010101" charset="-122"/>
              </a:rPr>
              <a:t>制作统计报表</a:t>
            </a:r>
            <a:endParaRPr lang="zh-CN" altLang="en-US" sz="2000" b="1">
              <a:solidFill>
                <a:srgbClr val="CC0000"/>
              </a:solidFill>
              <a:ea typeface="黑体" panose="02010609060101010101" charset="-122"/>
            </a:endParaRPr>
          </a:p>
        </p:txBody>
      </p:sp>
      <p:cxnSp>
        <p:nvCxnSpPr>
          <p:cNvPr id="110603" name="AutoShape 11"/>
          <p:cNvCxnSpPr>
            <a:cxnSpLocks noChangeShapeType="1"/>
            <a:stCxn id="0" idx="3"/>
            <a:endCxn id="110597" idx="2"/>
          </p:cNvCxnSpPr>
          <p:nvPr/>
        </p:nvCxnSpPr>
        <p:spPr bwMode="auto">
          <a:xfrm flipV="1">
            <a:off x="3762375" y="3200400"/>
            <a:ext cx="1495425" cy="1174750"/>
          </a:xfrm>
          <a:prstGeom prst="straightConnector1">
            <a:avLst/>
          </a:prstGeom>
          <a:noFill/>
          <a:ln w="38100">
            <a:solidFill>
              <a:srgbClr val="CC0000"/>
            </a:solidFill>
            <a:round/>
            <a:tailEnd type="arrow" w="med" len="med"/>
          </a:ln>
          <a:effectLst/>
        </p:spPr>
      </p:cxnSp>
      <p:cxnSp>
        <p:nvCxnSpPr>
          <p:cNvPr id="110604" name="AutoShape 12"/>
          <p:cNvCxnSpPr>
            <a:cxnSpLocks noChangeShapeType="1"/>
            <a:stCxn id="0" idx="3"/>
            <a:endCxn id="110598" idx="2"/>
          </p:cNvCxnSpPr>
          <p:nvPr/>
        </p:nvCxnSpPr>
        <p:spPr bwMode="auto">
          <a:xfrm flipV="1">
            <a:off x="3762375" y="4343400"/>
            <a:ext cx="1495425" cy="31750"/>
          </a:xfrm>
          <a:prstGeom prst="straightConnector1">
            <a:avLst/>
          </a:prstGeom>
          <a:noFill/>
          <a:ln w="38100">
            <a:solidFill>
              <a:srgbClr val="CC0000"/>
            </a:solidFill>
            <a:round/>
            <a:tailEnd type="arrow" w="med" len="med"/>
          </a:ln>
          <a:effectLst/>
        </p:spPr>
      </p:cxnSp>
      <p:cxnSp>
        <p:nvCxnSpPr>
          <p:cNvPr id="110605" name="AutoShape 13"/>
          <p:cNvCxnSpPr>
            <a:cxnSpLocks noChangeShapeType="1"/>
            <a:stCxn id="0" idx="3"/>
            <a:endCxn id="110600" idx="2"/>
          </p:cNvCxnSpPr>
          <p:nvPr/>
        </p:nvCxnSpPr>
        <p:spPr bwMode="auto">
          <a:xfrm>
            <a:off x="3762375" y="4375150"/>
            <a:ext cx="1495425" cy="1263650"/>
          </a:xfrm>
          <a:prstGeom prst="straightConnector1">
            <a:avLst/>
          </a:prstGeom>
          <a:noFill/>
          <a:ln w="38100">
            <a:solidFill>
              <a:srgbClr val="CC0000"/>
            </a:solidFill>
            <a:round/>
            <a:tailEnd type="arrow" w="med" len="med"/>
          </a:ln>
          <a:effectLst/>
        </p:spPr>
      </p:cxnSp>
      <p:pic>
        <p:nvPicPr>
          <p:cNvPr id="110611" name="Picture 19"/>
          <p:cNvPicPr>
            <a:picLocks noChangeAspect="1" noChangeArrowheads="1"/>
          </p:cNvPicPr>
          <p:nvPr/>
        </p:nvPicPr>
        <p:blipFill>
          <a:blip r:embed="rId1" cstate="print"/>
          <a:srcRect/>
          <a:stretch>
            <a:fillRect/>
          </a:stretch>
        </p:blipFill>
        <p:spPr bwMode="auto">
          <a:xfrm>
            <a:off x="1104900" y="3262313"/>
            <a:ext cx="2657475" cy="222408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10603"/>
                                        </p:tgtEl>
                                        <p:attrNameLst>
                                          <p:attrName>style.visibility</p:attrName>
                                        </p:attrNameLst>
                                      </p:cBhvr>
                                      <p:to>
                                        <p:strVal val="visible"/>
                                      </p:to>
                                    </p:set>
                                    <p:animEffect transition="in" filter="strips(upRight)">
                                      <p:cBhvr>
                                        <p:cTn id="7" dur="500"/>
                                        <p:tgtEl>
                                          <p:spTgt spid="11060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0604"/>
                                        </p:tgtEl>
                                        <p:attrNameLst>
                                          <p:attrName>style.visibility</p:attrName>
                                        </p:attrNameLst>
                                      </p:cBhvr>
                                      <p:to>
                                        <p:strVal val="visible"/>
                                      </p:to>
                                    </p:set>
                                    <p:animEffect transition="in" filter="strips(downRight)">
                                      <p:cBhvr>
                                        <p:cTn id="12" dur="500"/>
                                        <p:tgtEl>
                                          <p:spTgt spid="11060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0605"/>
                                        </p:tgtEl>
                                        <p:attrNameLst>
                                          <p:attrName>style.visibility</p:attrName>
                                        </p:attrNameLst>
                                      </p:cBhvr>
                                      <p:to>
                                        <p:strVal val="visible"/>
                                      </p:to>
                                    </p:set>
                                    <p:animEffect transition="in" filter="strips(downRight)">
                                      <p:cBhvr>
                                        <p:cTn id="17" dur="500"/>
                                        <p:tgtEl>
                                          <p:spTgt spid="110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9585BAF9-D66C-42D1-96CA-85490121A08D}" type="datetime1">
              <a:rPr lang="zh-CN" altLang="en-US"/>
            </a:fld>
            <a:endParaRPr lang="en-US" altLang="zh-CN"/>
          </a:p>
        </p:txBody>
      </p:sp>
      <p:sp>
        <p:nvSpPr>
          <p:cNvPr id="6" name="灯片编号占位符 4"/>
          <p:cNvSpPr>
            <a:spLocks noGrp="1"/>
          </p:cNvSpPr>
          <p:nvPr>
            <p:ph type="sldNum" sz="quarter" idx="11"/>
          </p:nvPr>
        </p:nvSpPr>
        <p:spPr/>
        <p:txBody>
          <a:bodyPr/>
          <a:lstStyle/>
          <a:p>
            <a:fld id="{972FBD5F-BB57-4BD0-ABA0-2C9EE4CF926F}" type="slidenum">
              <a:rPr lang="en-US" altLang="zh-CN"/>
            </a:fld>
            <a:endParaRPr lang="en-US" altLang="zh-CN"/>
          </a:p>
        </p:txBody>
      </p:sp>
      <p:sp>
        <p:nvSpPr>
          <p:cNvPr id="450562" name="Rectangle 2"/>
          <p:cNvSpPr>
            <a:spLocks noGrp="1" noChangeArrowheads="1"/>
          </p:cNvSpPr>
          <p:nvPr>
            <p:ph type="title"/>
          </p:nvPr>
        </p:nvSpPr>
        <p:spPr/>
        <p:txBody>
          <a:bodyPr/>
          <a:lstStyle/>
          <a:p>
            <a:endParaRPr lang="zh-CN" altLang="zh-CN"/>
          </a:p>
        </p:txBody>
      </p:sp>
      <p:sp>
        <p:nvSpPr>
          <p:cNvPr id="450563" name="Rectangle 3"/>
          <p:cNvSpPr>
            <a:spLocks noGrp="1" noChangeArrowheads="1"/>
          </p:cNvSpPr>
          <p:nvPr>
            <p:ph type="body" idx="1"/>
          </p:nvPr>
        </p:nvSpPr>
        <p:spPr/>
        <p:txBody>
          <a:bodyPr/>
          <a:lstStyle/>
          <a:p>
            <a:endParaRPr lang="zh-CN" altLang="zh-CN"/>
          </a:p>
        </p:txBody>
      </p:sp>
      <p:pic>
        <p:nvPicPr>
          <p:cNvPr id="450565" name="Picture 5" descr="员工保障系统Use Case图"/>
          <p:cNvPicPr>
            <a:picLocks noChangeAspect="1" noChangeArrowheads="1"/>
          </p:cNvPicPr>
          <p:nvPr/>
        </p:nvPicPr>
        <p:blipFill>
          <a:blip r:embed="rId1" cstate="print"/>
          <a:srcRect/>
          <a:stretch>
            <a:fillRect/>
          </a:stretch>
        </p:blipFill>
        <p:spPr bwMode="auto">
          <a:xfrm>
            <a:off x="1676400" y="0"/>
            <a:ext cx="5743575" cy="6553200"/>
          </a:xfrm>
          <a:prstGeom prst="rect">
            <a:avLst/>
          </a:prstGeo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DF29680-DD2E-4F91-99BD-9207E3AE7C17}" type="datetime1">
              <a:rPr lang="zh-CN" altLang="en-US"/>
            </a:fld>
            <a:endParaRPr lang="en-US" altLang="zh-CN"/>
          </a:p>
        </p:txBody>
      </p:sp>
      <p:sp>
        <p:nvSpPr>
          <p:cNvPr id="5" name="灯片编号占位符 4"/>
          <p:cNvSpPr>
            <a:spLocks noGrp="1"/>
          </p:cNvSpPr>
          <p:nvPr>
            <p:ph type="sldNum" sz="quarter" idx="11"/>
          </p:nvPr>
        </p:nvSpPr>
        <p:spPr/>
        <p:txBody>
          <a:bodyPr/>
          <a:lstStyle/>
          <a:p>
            <a:fld id="{2C5878CA-9958-4409-B7DB-338144C9354A}" type="slidenum">
              <a:rPr lang="en-US" altLang="zh-CN"/>
            </a:fld>
            <a:endParaRPr lang="en-US" altLang="zh-CN"/>
          </a:p>
        </p:txBody>
      </p:sp>
      <p:sp>
        <p:nvSpPr>
          <p:cNvPr id="111618"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11619" name="Rectangle 3"/>
          <p:cNvSpPr>
            <a:spLocks noGrp="1" noChangeArrowheads="1"/>
          </p:cNvSpPr>
          <p:nvPr>
            <p:ph type="body" idx="1"/>
          </p:nvPr>
        </p:nvSpPr>
        <p:spPr/>
        <p:txBody>
          <a:bodyPr/>
          <a:lstStyle/>
          <a:p>
            <a:pPr>
              <a:lnSpc>
                <a:spcPct val="90000"/>
              </a:lnSpc>
            </a:pPr>
            <a:r>
              <a:rPr lang="en-US" altLang="zh-CN">
                <a:solidFill>
                  <a:srgbClr val="CC0000"/>
                </a:solidFill>
              </a:rPr>
              <a:t>1</a:t>
            </a:r>
            <a:r>
              <a:rPr lang="zh-CN" altLang="en-US">
                <a:solidFill>
                  <a:srgbClr val="CC0000"/>
                </a:solidFill>
              </a:rPr>
              <a:t>、</a:t>
            </a:r>
            <a:r>
              <a:rPr lang="en-US" altLang="en-US">
                <a:solidFill>
                  <a:srgbClr val="CC0000"/>
                </a:solidFill>
              </a:rPr>
              <a:t> </a:t>
            </a:r>
            <a:r>
              <a:rPr lang="en-US" altLang="zh-CN">
                <a:solidFill>
                  <a:srgbClr val="0000FF"/>
                </a:solidFill>
                <a:cs typeface="Times New Roman" panose="02020603050405020304" pitchFamily="18" charset="0"/>
              </a:rPr>
              <a:t>Use Case</a:t>
            </a:r>
            <a:r>
              <a:rPr lang="zh-CN" altLang="en-US">
                <a:solidFill>
                  <a:srgbClr val="0000FF"/>
                </a:solidFill>
                <a:cs typeface="Times New Roman" panose="02020603050405020304" pitchFamily="18" charset="0"/>
              </a:rPr>
              <a:t>图</a:t>
            </a:r>
            <a:r>
              <a:rPr lang="zh-CN" altLang="en-US">
                <a:cs typeface="Times New Roman" panose="02020603050405020304" pitchFamily="18" charset="0"/>
              </a:rPr>
              <a:t>（</a:t>
            </a:r>
            <a:r>
              <a:rPr lang="en-US" altLang="zh-CN">
                <a:cs typeface="Times New Roman" panose="02020603050405020304" pitchFamily="18" charset="0"/>
              </a:rPr>
              <a:t>Use Case Diagram</a:t>
            </a:r>
            <a:r>
              <a:rPr lang="zh-CN" altLang="en-US">
                <a:cs typeface="Times New Roman" panose="02020603050405020304" pitchFamily="18" charset="0"/>
              </a:rPr>
              <a:t>）</a:t>
            </a:r>
            <a:endParaRPr lang="zh-CN" altLang="en-US">
              <a:cs typeface="Times New Roman" panose="02020603050405020304" pitchFamily="18" charset="0"/>
            </a:endParaRPr>
          </a:p>
          <a:p>
            <a:pPr lvl="1">
              <a:lnSpc>
                <a:spcPct val="90000"/>
              </a:lnSpc>
            </a:pPr>
            <a:r>
              <a:rPr lang="en-US" altLang="zh-CN">
                <a:solidFill>
                  <a:srgbClr val="CC0000"/>
                </a:solidFill>
              </a:rPr>
              <a:t>【</a:t>
            </a:r>
            <a:r>
              <a:rPr lang="zh-CN" altLang="en-US">
                <a:solidFill>
                  <a:srgbClr val="CC0000"/>
                </a:solidFill>
              </a:rPr>
              <a:t>作用</a:t>
            </a:r>
            <a:r>
              <a:rPr lang="en-US" altLang="zh-CN">
                <a:solidFill>
                  <a:srgbClr val="CC0000"/>
                </a:solidFill>
              </a:rPr>
              <a:t>】</a:t>
            </a:r>
            <a:endParaRPr lang="en-US" altLang="zh-CN">
              <a:solidFill>
                <a:srgbClr val="CC0000"/>
              </a:solidFill>
            </a:endParaRPr>
          </a:p>
          <a:p>
            <a:pPr lvl="2">
              <a:lnSpc>
                <a:spcPct val="90000"/>
              </a:lnSpc>
            </a:pPr>
            <a:r>
              <a:rPr lang="zh-CN" altLang="en-US"/>
              <a:t>用于描述</a:t>
            </a:r>
            <a:r>
              <a:rPr lang="zh-CN" altLang="en-US">
                <a:solidFill>
                  <a:srgbClr val="FF0000"/>
                </a:solidFill>
              </a:rPr>
              <a:t>拟建系统</a:t>
            </a:r>
            <a:r>
              <a:rPr lang="zh-CN" altLang="en-US"/>
              <a:t>和</a:t>
            </a:r>
            <a:r>
              <a:rPr lang="zh-CN" altLang="en-US">
                <a:solidFill>
                  <a:srgbClr val="FF0000"/>
                </a:solidFill>
              </a:rPr>
              <a:t>外部环境</a:t>
            </a:r>
            <a:r>
              <a:rPr lang="zh-CN" altLang="en-US"/>
              <a:t>的</a:t>
            </a:r>
            <a:r>
              <a:rPr lang="zh-CN" altLang="en-US">
                <a:solidFill>
                  <a:srgbClr val="FF0000"/>
                </a:solidFill>
              </a:rPr>
              <a:t>关系</a:t>
            </a:r>
            <a:r>
              <a:rPr lang="zh-CN" altLang="en-US"/>
              <a:t>。</a:t>
            </a:r>
            <a:endParaRPr lang="zh-CN" altLang="en-US"/>
          </a:p>
          <a:p>
            <a:pPr lvl="2">
              <a:lnSpc>
                <a:spcPct val="90000"/>
              </a:lnSpc>
            </a:pPr>
            <a:r>
              <a:rPr lang="zh-CN" altLang="en-US">
                <a:solidFill>
                  <a:srgbClr val="FF0000"/>
                </a:solidFill>
              </a:rPr>
              <a:t>确定目标系统的需求。</a:t>
            </a:r>
            <a:endParaRPr lang="zh-CN" altLang="en-US">
              <a:solidFill>
                <a:srgbClr val="FF0000"/>
              </a:solidFill>
            </a:endParaRPr>
          </a:p>
          <a:p>
            <a:pPr lvl="1">
              <a:lnSpc>
                <a:spcPct val="90000"/>
              </a:lnSpc>
            </a:pPr>
            <a:r>
              <a:rPr lang="en-US" altLang="zh-CN">
                <a:solidFill>
                  <a:srgbClr val="CC0000"/>
                </a:solidFill>
              </a:rPr>
              <a:t>【</a:t>
            </a:r>
            <a:r>
              <a:rPr lang="zh-CN" altLang="en-US">
                <a:solidFill>
                  <a:srgbClr val="CC0000"/>
                </a:solidFill>
              </a:rPr>
              <a:t>组成</a:t>
            </a:r>
            <a:r>
              <a:rPr lang="en-US" altLang="zh-CN">
                <a:solidFill>
                  <a:srgbClr val="CC0000"/>
                </a:solidFill>
              </a:rPr>
              <a:t>】</a:t>
            </a:r>
            <a:endParaRPr lang="en-US" altLang="zh-CN">
              <a:solidFill>
                <a:srgbClr val="CC0000"/>
              </a:solidFill>
            </a:endParaRPr>
          </a:p>
          <a:p>
            <a:pPr lvl="2">
              <a:lnSpc>
                <a:spcPct val="90000"/>
              </a:lnSpc>
            </a:pPr>
            <a:r>
              <a:rPr lang="en-US" altLang="zh-CN">
                <a:solidFill>
                  <a:srgbClr val="0000FF"/>
                </a:solidFill>
              </a:rPr>
              <a:t>Use Case</a:t>
            </a:r>
            <a:r>
              <a:rPr lang="zh-CN" altLang="en-US"/>
              <a:t>（用例）</a:t>
            </a:r>
            <a:endParaRPr lang="zh-CN" altLang="en-US"/>
          </a:p>
          <a:p>
            <a:pPr lvl="2">
              <a:lnSpc>
                <a:spcPct val="90000"/>
              </a:lnSpc>
            </a:pPr>
            <a:r>
              <a:rPr lang="en-US" altLang="zh-CN">
                <a:solidFill>
                  <a:srgbClr val="0000FF"/>
                </a:solidFill>
              </a:rPr>
              <a:t>Actor</a:t>
            </a:r>
            <a:r>
              <a:rPr lang="zh-CN" altLang="en-US"/>
              <a:t>（执行者）</a:t>
            </a:r>
            <a:endParaRPr lang="zh-CN" altLang="en-US"/>
          </a:p>
          <a:p>
            <a:pPr lvl="2">
              <a:lnSpc>
                <a:spcPct val="90000"/>
              </a:lnSpc>
            </a:pPr>
            <a:r>
              <a:rPr lang="zh-CN" altLang="en-US">
                <a:solidFill>
                  <a:srgbClr val="0000FF"/>
                </a:solidFill>
              </a:rPr>
              <a:t>通信关联</a:t>
            </a:r>
            <a:r>
              <a:rPr lang="zh-CN" altLang="en-US"/>
              <a:t>（</a:t>
            </a:r>
            <a:r>
              <a:rPr lang="en-US" altLang="zh-CN"/>
              <a:t>Communication Association</a:t>
            </a:r>
            <a:r>
              <a:rPr lang="zh-CN" altLang="en-US"/>
              <a:t>）</a:t>
            </a:r>
            <a:endParaRPr lang="zh-CN" altLang="en-US"/>
          </a:p>
          <a:p>
            <a:pPr lvl="1">
              <a:lnSpc>
                <a:spcPct val="90000"/>
              </a:lnSpc>
            </a:pPr>
            <a:r>
              <a:rPr lang="en-US" altLang="zh-CN">
                <a:solidFill>
                  <a:srgbClr val="CC0000"/>
                </a:solidFill>
              </a:rPr>
              <a:t>【Use Case</a:t>
            </a:r>
            <a:r>
              <a:rPr lang="zh-CN" altLang="en-US">
                <a:solidFill>
                  <a:srgbClr val="CC0000"/>
                </a:solidFill>
              </a:rPr>
              <a:t>间的关系</a:t>
            </a:r>
            <a:r>
              <a:rPr lang="en-US" altLang="zh-CN">
                <a:solidFill>
                  <a:srgbClr val="CC0000"/>
                </a:solidFill>
              </a:rPr>
              <a:t>】</a:t>
            </a:r>
            <a:endParaRPr lang="en-US" altLang="zh-CN">
              <a:solidFill>
                <a:srgbClr val="CC0000"/>
              </a:solidFill>
            </a:endParaRPr>
          </a:p>
          <a:p>
            <a:pPr lvl="2">
              <a:lnSpc>
                <a:spcPct val="90000"/>
              </a:lnSpc>
            </a:pPr>
            <a:r>
              <a:rPr lang="en-US" altLang="zh-CN">
                <a:solidFill>
                  <a:srgbClr val="0000FF"/>
                </a:solidFill>
                <a:latin typeface="黑体" panose="02010609060101010101" charset="-122"/>
              </a:rPr>
              <a:t>⑴</a:t>
            </a:r>
            <a:r>
              <a:rPr lang="en-US" altLang="zh-CN">
                <a:solidFill>
                  <a:srgbClr val="0000FF"/>
                </a:solidFill>
              </a:rPr>
              <a:t>Include</a:t>
            </a:r>
            <a:r>
              <a:rPr lang="zh-CN" altLang="en-US">
                <a:solidFill>
                  <a:srgbClr val="0000FF"/>
                </a:solidFill>
              </a:rPr>
              <a:t>关系</a:t>
            </a:r>
            <a:endParaRPr lang="zh-CN" altLang="en-US">
              <a:solidFill>
                <a:srgbClr val="0000FF"/>
              </a:solidFill>
            </a:endParaRPr>
          </a:p>
          <a:p>
            <a:pPr lvl="2">
              <a:lnSpc>
                <a:spcPct val="90000"/>
              </a:lnSpc>
            </a:pPr>
            <a:r>
              <a:rPr lang="zh-CN" altLang="en-US">
                <a:solidFill>
                  <a:srgbClr val="0000FF"/>
                </a:solidFill>
                <a:latin typeface="黑体" panose="02010609060101010101" charset="-122"/>
              </a:rPr>
              <a:t>⑵</a:t>
            </a:r>
            <a:r>
              <a:rPr lang="en-US" altLang="zh-CN">
                <a:solidFill>
                  <a:srgbClr val="0000FF"/>
                </a:solidFill>
              </a:rPr>
              <a:t>Extend</a:t>
            </a:r>
            <a:r>
              <a:rPr lang="zh-CN" altLang="en-US">
                <a:solidFill>
                  <a:srgbClr val="0000FF"/>
                </a:solidFill>
              </a:rPr>
              <a:t>关系</a:t>
            </a:r>
            <a:endParaRPr lang="zh-CN" altLang="en-US">
              <a:solidFill>
                <a:srgbClr val="0000FF"/>
              </a:solidFill>
            </a:endParaRPr>
          </a:p>
          <a:p>
            <a:pPr lvl="2">
              <a:lnSpc>
                <a:spcPct val="90000"/>
              </a:lnSpc>
            </a:pPr>
            <a:r>
              <a:rPr lang="zh-CN" altLang="en-US">
                <a:solidFill>
                  <a:srgbClr val="0000FF"/>
                </a:solidFill>
              </a:rPr>
              <a:t>⑶</a:t>
            </a:r>
            <a:r>
              <a:rPr lang="en-US" altLang="zh-CN">
                <a:solidFill>
                  <a:srgbClr val="0000FF"/>
                </a:solidFill>
              </a:rPr>
              <a:t>Generalization</a:t>
            </a:r>
            <a:r>
              <a:rPr lang="zh-CN" altLang="en-US">
                <a:solidFill>
                  <a:srgbClr val="0000FF"/>
                </a:solidFill>
              </a:rPr>
              <a:t>泛化关系</a:t>
            </a:r>
            <a:endParaRPr lang="zh-CN" altLang="en-US">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1619">
                                            <p:txEl>
                                              <p:pRg st="8" end="8"/>
                                            </p:txEl>
                                          </p:spTgt>
                                        </p:tgtEl>
                                        <p:attrNameLst>
                                          <p:attrName>style.visibility</p:attrName>
                                        </p:attrNameLst>
                                      </p:cBhvr>
                                      <p:to>
                                        <p:strVal val="visible"/>
                                      </p:to>
                                    </p:set>
                                    <p:animEffect transition="in" filter="strips(downRight)">
                                      <p:cBhvr>
                                        <p:cTn id="7" dur="500"/>
                                        <p:tgtEl>
                                          <p:spTgt spid="111619">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1619">
                                            <p:txEl>
                                              <p:pRg st="9" end="9"/>
                                            </p:txEl>
                                          </p:spTgt>
                                        </p:tgtEl>
                                        <p:attrNameLst>
                                          <p:attrName>style.visibility</p:attrName>
                                        </p:attrNameLst>
                                      </p:cBhvr>
                                      <p:to>
                                        <p:strVal val="visible"/>
                                      </p:to>
                                    </p:set>
                                    <p:animEffect transition="in" filter="strips(downRight)">
                                      <p:cBhvr>
                                        <p:cTn id="12" dur="500"/>
                                        <p:tgtEl>
                                          <p:spTgt spid="111619">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1619">
                                            <p:txEl>
                                              <p:pRg st="10" end="10"/>
                                            </p:txEl>
                                          </p:spTgt>
                                        </p:tgtEl>
                                        <p:attrNameLst>
                                          <p:attrName>style.visibility</p:attrName>
                                        </p:attrNameLst>
                                      </p:cBhvr>
                                      <p:to>
                                        <p:strVal val="visible"/>
                                      </p:to>
                                    </p:set>
                                    <p:animEffect transition="in" filter="strips(downRight)">
                                      <p:cBhvr>
                                        <p:cTn id="17" dur="500"/>
                                        <p:tgtEl>
                                          <p:spTgt spid="111619">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11619">
                                            <p:txEl>
                                              <p:pRg st="11" end="11"/>
                                            </p:txEl>
                                          </p:spTgt>
                                        </p:tgtEl>
                                        <p:attrNameLst>
                                          <p:attrName>style.visibility</p:attrName>
                                        </p:attrNameLst>
                                      </p:cBhvr>
                                      <p:to>
                                        <p:strVal val="visible"/>
                                      </p:to>
                                    </p:set>
                                    <p:animEffect transition="in" filter="strips(downRight)">
                                      <p:cBhvr>
                                        <p:cTn id="22" dur="500"/>
                                        <p:tgtEl>
                                          <p:spTgt spid="1116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5F540AE9-655F-4914-9751-9E74EB8B5577}" type="datetime1">
              <a:rPr lang="zh-CN" altLang="en-US"/>
            </a:fld>
            <a:endParaRPr lang="en-US" altLang="zh-CN"/>
          </a:p>
        </p:txBody>
      </p:sp>
      <p:sp>
        <p:nvSpPr>
          <p:cNvPr id="9" name="灯片编号占位符 4"/>
          <p:cNvSpPr>
            <a:spLocks noGrp="1"/>
          </p:cNvSpPr>
          <p:nvPr>
            <p:ph type="sldNum" sz="quarter" idx="11"/>
          </p:nvPr>
        </p:nvSpPr>
        <p:spPr/>
        <p:txBody>
          <a:bodyPr/>
          <a:lstStyle/>
          <a:p>
            <a:fld id="{EA561E9C-84A5-4032-991D-9CACCA93DCA2}" type="slidenum">
              <a:rPr lang="en-US" altLang="zh-CN"/>
            </a:fld>
            <a:endParaRPr lang="en-US" altLang="zh-CN"/>
          </a:p>
        </p:txBody>
      </p:sp>
      <p:sp>
        <p:nvSpPr>
          <p:cNvPr id="114690"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14691" name="Rectangle 3"/>
          <p:cNvSpPr>
            <a:spLocks noGrp="1" noChangeArrowheads="1"/>
          </p:cNvSpPr>
          <p:nvPr>
            <p:ph type="body" idx="1"/>
          </p:nvPr>
        </p:nvSpPr>
        <p:spPr/>
        <p:txBody>
          <a:bodyPr/>
          <a:lstStyle/>
          <a:p>
            <a:r>
              <a:rPr lang="en-US" altLang="zh-CN">
                <a:solidFill>
                  <a:srgbClr val="CC0000"/>
                </a:solidFill>
              </a:rPr>
              <a:t>【Use Case</a:t>
            </a:r>
            <a:r>
              <a:rPr lang="zh-CN" altLang="en-US">
                <a:solidFill>
                  <a:srgbClr val="CC0000"/>
                </a:solidFill>
              </a:rPr>
              <a:t>间的关系</a:t>
            </a:r>
            <a:r>
              <a:rPr lang="en-US" altLang="zh-CN">
                <a:solidFill>
                  <a:srgbClr val="CC0000"/>
                </a:solidFill>
              </a:rPr>
              <a:t>】</a:t>
            </a:r>
            <a:endParaRPr lang="en-US" altLang="zh-CN">
              <a:solidFill>
                <a:srgbClr val="CC0000"/>
              </a:solidFill>
            </a:endParaRPr>
          </a:p>
          <a:p>
            <a:pPr lvl="1"/>
            <a:r>
              <a:rPr lang="en-US" altLang="zh-CN">
                <a:solidFill>
                  <a:srgbClr val="0000FF"/>
                </a:solidFill>
                <a:latin typeface="黑体" panose="02010609060101010101" charset="-122"/>
              </a:rPr>
              <a:t>⑴ </a:t>
            </a:r>
            <a:r>
              <a:rPr lang="en-US" altLang="zh-CN">
                <a:solidFill>
                  <a:srgbClr val="0000FF"/>
                </a:solidFill>
              </a:rPr>
              <a:t>Include</a:t>
            </a:r>
            <a:r>
              <a:rPr lang="zh-CN" altLang="en-US">
                <a:solidFill>
                  <a:srgbClr val="0000FF"/>
                </a:solidFill>
              </a:rPr>
              <a:t>关系</a:t>
            </a:r>
            <a:endParaRPr lang="zh-CN" altLang="en-US">
              <a:solidFill>
                <a:srgbClr val="0000FF"/>
              </a:solidFill>
            </a:endParaRPr>
          </a:p>
          <a:p>
            <a:pPr lvl="2"/>
            <a:r>
              <a:rPr lang="en-US" altLang="zh-CN" u="sng">
                <a:solidFill>
                  <a:srgbClr val="CC0000"/>
                </a:solidFill>
              </a:rPr>
              <a:t>Use Case</a:t>
            </a:r>
            <a:r>
              <a:rPr lang="zh-CN" altLang="en-US"/>
              <a:t>中的</a:t>
            </a:r>
            <a:r>
              <a:rPr lang="zh-CN" altLang="en-US">
                <a:solidFill>
                  <a:srgbClr val="0000FF"/>
                </a:solidFill>
              </a:rPr>
              <a:t>包含</a:t>
            </a:r>
            <a:r>
              <a:rPr lang="zh-CN" altLang="en-US"/>
              <a:t>关系。</a:t>
            </a:r>
            <a:endParaRPr lang="zh-CN" altLang="en-US"/>
          </a:p>
          <a:p>
            <a:pPr lvl="2"/>
            <a:r>
              <a:rPr lang="zh-CN" altLang="en-US"/>
              <a:t>通常发生在多个</a:t>
            </a:r>
            <a:r>
              <a:rPr lang="en-US" altLang="zh-CN" u="sng">
                <a:solidFill>
                  <a:srgbClr val="CC0000"/>
                </a:solidFill>
              </a:rPr>
              <a:t>Use Case</a:t>
            </a:r>
            <a:r>
              <a:rPr lang="zh-CN" altLang="en-US"/>
              <a:t>中，有可以提取出来的公共部分。</a:t>
            </a:r>
            <a:endParaRPr lang="zh-CN" altLang="en-US"/>
          </a:p>
          <a:p>
            <a:pPr lvl="2">
              <a:buFont typeface="Wingdings" panose="05000000000000000000" pitchFamily="2" charset="2"/>
              <a:buNone/>
            </a:pPr>
            <a:endParaRPr lang="en-US" altLang="zh-CN"/>
          </a:p>
        </p:txBody>
      </p:sp>
      <p:pic>
        <p:nvPicPr>
          <p:cNvPr id="114692" name="Picture 4" descr="10_6504_7c1175b06b5382c"/>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191000" y="3475038"/>
            <a:ext cx="4953000" cy="2697162"/>
          </a:xfrm>
          <a:prstGeom prst="rect">
            <a:avLst/>
          </a:prstGeom>
          <a:noFill/>
          <a:ln w="9525">
            <a:noFill/>
            <a:miter lim="800000"/>
            <a:headEnd/>
            <a:tailEnd/>
          </a:ln>
        </p:spPr>
      </p:pic>
      <p:sp>
        <p:nvSpPr>
          <p:cNvPr id="114693" name="Rectangle 5"/>
          <p:cNvSpPr>
            <a:spLocks noChangeArrowheads="1"/>
          </p:cNvSpPr>
          <p:nvPr/>
        </p:nvSpPr>
        <p:spPr bwMode="auto">
          <a:xfrm>
            <a:off x="457200" y="3276600"/>
            <a:ext cx="3657600" cy="3378200"/>
          </a:xfrm>
          <a:prstGeom prst="rect">
            <a:avLst/>
          </a:prstGeom>
          <a:noFill/>
          <a:ln w="9525">
            <a:noFill/>
            <a:miter lim="800000"/>
          </a:ln>
          <a:effectLst/>
        </p:spPr>
        <p:txBody>
          <a:bodyPr>
            <a:spAutoFit/>
          </a:bodyPr>
          <a:lstStyle/>
          <a:p>
            <a:pPr lvl="2" algn="l"/>
            <a:r>
              <a:rPr lang="zh-CN" altLang="en-US" sz="2400" b="1">
                <a:ea typeface="黑体" panose="02010609060101010101" charset="-122"/>
              </a:rPr>
              <a:t>如：</a:t>
            </a:r>
            <a:endParaRPr lang="zh-CN" altLang="en-US" sz="2400" b="1">
              <a:ea typeface="黑体" panose="02010609060101010101" charset="-122"/>
            </a:endParaRPr>
          </a:p>
          <a:p>
            <a:pPr lvl="2" algn="l"/>
            <a:r>
              <a:rPr lang="en-US" altLang="zh-CN" sz="2400" b="1">
                <a:solidFill>
                  <a:srgbClr val="CC0000"/>
                </a:solidFill>
                <a:ea typeface="黑体" panose="02010609060101010101" charset="-122"/>
              </a:rPr>
              <a:t>UseCaseA</a:t>
            </a:r>
            <a:r>
              <a:rPr lang="en-US" altLang="zh-CN" sz="2400" b="1">
                <a:ea typeface="黑体" panose="02010609060101010101" charset="-122"/>
              </a:rPr>
              <a:t> </a:t>
            </a:r>
            <a:r>
              <a:rPr lang="zh-CN" altLang="en-US" sz="2400" b="1">
                <a:ea typeface="黑体" panose="02010609060101010101" charset="-122"/>
              </a:rPr>
              <a:t>中包括了 </a:t>
            </a:r>
            <a:r>
              <a:rPr lang="en-US" altLang="zh-CN" sz="2400" b="1">
                <a:solidFill>
                  <a:srgbClr val="0000FF"/>
                </a:solidFill>
                <a:ea typeface="黑体" panose="02010609060101010101" charset="-122"/>
              </a:rPr>
              <a:t>a</a:t>
            </a:r>
            <a:r>
              <a:rPr lang="en-US" altLang="zh-CN" sz="2400" b="1">
                <a:ea typeface="黑体" panose="02010609060101010101" charset="-122"/>
              </a:rPr>
              <a:t> </a:t>
            </a:r>
            <a:r>
              <a:rPr lang="zh-CN" altLang="en-US" sz="2400" b="1">
                <a:ea typeface="黑体" panose="02010609060101010101" charset="-122"/>
              </a:rPr>
              <a:t>和 </a:t>
            </a:r>
            <a:r>
              <a:rPr lang="en-US" altLang="zh-CN" sz="2400" b="1">
                <a:solidFill>
                  <a:srgbClr val="0000FF"/>
                </a:solidFill>
                <a:ea typeface="黑体" panose="02010609060101010101" charset="-122"/>
              </a:rPr>
              <a:t>b</a:t>
            </a:r>
            <a:r>
              <a:rPr lang="en-US" altLang="zh-CN" sz="2400" b="1">
                <a:ea typeface="黑体" panose="02010609060101010101" charset="-122"/>
              </a:rPr>
              <a:t> </a:t>
            </a:r>
            <a:r>
              <a:rPr lang="zh-CN" altLang="en-US" sz="2400" b="1">
                <a:ea typeface="黑体" panose="02010609060101010101" charset="-122"/>
              </a:rPr>
              <a:t>两个流程；</a:t>
            </a:r>
            <a:endParaRPr lang="zh-CN" altLang="en-US" sz="2400" b="1">
              <a:ea typeface="黑体" panose="02010609060101010101" charset="-122"/>
            </a:endParaRPr>
          </a:p>
          <a:p>
            <a:pPr lvl="2" algn="l"/>
            <a:r>
              <a:rPr lang="en-US" altLang="zh-CN" sz="2400" b="1">
                <a:solidFill>
                  <a:srgbClr val="CC0000"/>
                </a:solidFill>
                <a:ea typeface="黑体" panose="02010609060101010101" charset="-122"/>
              </a:rPr>
              <a:t>UseCaseC</a:t>
            </a:r>
            <a:r>
              <a:rPr lang="en-US" altLang="zh-CN" sz="2400" b="1">
                <a:ea typeface="黑体" panose="02010609060101010101" charset="-122"/>
              </a:rPr>
              <a:t> </a:t>
            </a:r>
            <a:r>
              <a:rPr lang="zh-CN" altLang="en-US" sz="2400" b="1">
                <a:ea typeface="黑体" panose="02010609060101010101" charset="-122"/>
              </a:rPr>
              <a:t>中包含了 </a:t>
            </a:r>
            <a:r>
              <a:rPr lang="en-US" altLang="zh-CN" sz="2400" b="1">
                <a:solidFill>
                  <a:srgbClr val="0000FF"/>
                </a:solidFill>
                <a:ea typeface="黑体" panose="02010609060101010101" charset="-122"/>
              </a:rPr>
              <a:t>c</a:t>
            </a:r>
            <a:r>
              <a:rPr lang="en-US" altLang="zh-CN" sz="2400" b="1">
                <a:ea typeface="黑体" panose="02010609060101010101" charset="-122"/>
              </a:rPr>
              <a:t> </a:t>
            </a:r>
            <a:r>
              <a:rPr lang="zh-CN" altLang="en-US" sz="2400" b="1">
                <a:ea typeface="黑体" panose="02010609060101010101" charset="-122"/>
              </a:rPr>
              <a:t>和 </a:t>
            </a:r>
            <a:r>
              <a:rPr lang="en-US" altLang="zh-CN" sz="2400" b="1">
                <a:solidFill>
                  <a:srgbClr val="0000FF"/>
                </a:solidFill>
                <a:ea typeface="黑体" panose="02010609060101010101" charset="-122"/>
              </a:rPr>
              <a:t>b</a:t>
            </a:r>
            <a:r>
              <a:rPr lang="en-US" altLang="zh-CN" sz="2400" b="1">
                <a:ea typeface="黑体" panose="02010609060101010101" charset="-122"/>
              </a:rPr>
              <a:t> </a:t>
            </a:r>
            <a:r>
              <a:rPr lang="zh-CN" altLang="en-US" sz="2400" b="1">
                <a:ea typeface="黑体" panose="02010609060101010101" charset="-122"/>
              </a:rPr>
              <a:t>两个流程；</a:t>
            </a:r>
            <a:endParaRPr lang="zh-CN" altLang="en-US" sz="2400" b="1">
              <a:ea typeface="黑体" panose="02010609060101010101" charset="-122"/>
            </a:endParaRPr>
          </a:p>
          <a:p>
            <a:pPr lvl="2" algn="l"/>
            <a:r>
              <a:rPr lang="zh-CN" altLang="en-US" sz="2400" b="1">
                <a:ea typeface="黑体" panose="02010609060101010101" charset="-122"/>
              </a:rPr>
              <a:t>把 </a:t>
            </a:r>
            <a:r>
              <a:rPr lang="en-US" altLang="zh-CN" sz="2400" b="1">
                <a:solidFill>
                  <a:srgbClr val="0000FF"/>
                </a:solidFill>
                <a:ea typeface="黑体" panose="02010609060101010101" charset="-122"/>
              </a:rPr>
              <a:t>b</a:t>
            </a:r>
            <a:r>
              <a:rPr lang="en-US" altLang="zh-CN" sz="2400" b="1">
                <a:ea typeface="黑体" panose="02010609060101010101" charset="-122"/>
              </a:rPr>
              <a:t> </a:t>
            </a:r>
            <a:r>
              <a:rPr lang="zh-CN" altLang="en-US" sz="2400" b="1">
                <a:ea typeface="黑体" panose="02010609060101010101" charset="-122"/>
              </a:rPr>
              <a:t>提取出来，形成</a:t>
            </a:r>
            <a:r>
              <a:rPr lang="en-US" altLang="zh-CN" sz="2400" b="1">
                <a:solidFill>
                  <a:srgbClr val="CC0000"/>
                </a:solidFill>
                <a:ea typeface="黑体" panose="02010609060101010101" charset="-122"/>
              </a:rPr>
              <a:t>UseCaseB</a:t>
            </a:r>
            <a:r>
              <a:rPr lang="zh-CN" altLang="en-US" sz="2400" b="1">
                <a:ea typeface="黑体" panose="02010609060101010101" charset="-122"/>
              </a:rPr>
              <a:t>。</a:t>
            </a:r>
            <a:endParaRPr lang="zh-CN" altLang="en-US" sz="2400" b="1">
              <a:ea typeface="黑体" panose="02010609060101010101" charset="-122"/>
            </a:endParaRPr>
          </a:p>
        </p:txBody>
      </p:sp>
      <p:sp>
        <p:nvSpPr>
          <p:cNvPr id="114694" name="Oval 6"/>
          <p:cNvSpPr>
            <a:spLocks noChangeArrowheads="1"/>
          </p:cNvSpPr>
          <p:nvPr/>
        </p:nvSpPr>
        <p:spPr bwMode="auto">
          <a:xfrm>
            <a:off x="7010400" y="3733800"/>
            <a:ext cx="1371600" cy="685800"/>
          </a:xfrm>
          <a:prstGeom prst="ellipse">
            <a:avLst/>
          </a:prstGeom>
          <a:noFill/>
          <a:ln w="38100">
            <a:solidFill>
              <a:srgbClr val="FF0000"/>
            </a:solidFill>
            <a:round/>
          </a:ln>
          <a:effectLst/>
        </p:spPr>
        <p:txBody>
          <a:bodyPr wrap="none" anchor="ctr"/>
          <a:lstStyle/>
          <a:p>
            <a:endParaRPr lang="zh-CN" altLang="en-US"/>
          </a:p>
        </p:txBody>
      </p:sp>
      <p:sp>
        <p:nvSpPr>
          <p:cNvPr id="114695" name="Rectangle 7"/>
          <p:cNvSpPr>
            <a:spLocks noChangeArrowheads="1"/>
          </p:cNvSpPr>
          <p:nvPr/>
        </p:nvSpPr>
        <p:spPr bwMode="auto">
          <a:xfrm>
            <a:off x="7162800" y="3048000"/>
            <a:ext cx="1233488" cy="519113"/>
          </a:xfrm>
          <a:prstGeom prst="rect">
            <a:avLst/>
          </a:prstGeom>
          <a:solidFill>
            <a:srgbClr val="FF0000"/>
          </a:solidFill>
          <a:ln w="9525">
            <a:noFill/>
            <a:miter lim="800000"/>
          </a:ln>
          <a:effectLst/>
        </p:spPr>
        <p:txBody>
          <a:bodyPr wrap="none">
            <a:spAutoFit/>
          </a:bodyPr>
          <a:lstStyle/>
          <a:p>
            <a:pPr algn="l"/>
            <a:r>
              <a:rPr lang="en-US" altLang="zh-CN" sz="2800" b="1">
                <a:solidFill>
                  <a:schemeClr val="bg1"/>
                </a:solidFill>
                <a:ea typeface="黑体" panose="02010609060101010101" charset="-122"/>
              </a:rPr>
              <a:t>Has a </a:t>
            </a:r>
            <a:endParaRPr lang="en-US" altLang="zh-CN" sz="2800" b="1">
              <a:solidFill>
                <a:schemeClr val="bg1"/>
              </a:solidFill>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4691">
                                            <p:txEl>
                                              <p:pRg st="2" end="2"/>
                                            </p:txEl>
                                          </p:spTgt>
                                        </p:tgtEl>
                                        <p:attrNameLst>
                                          <p:attrName>style.visibility</p:attrName>
                                        </p:attrNameLst>
                                      </p:cBhvr>
                                      <p:to>
                                        <p:strVal val="visible"/>
                                      </p:to>
                                    </p:set>
                                    <p:animEffect transition="in" filter="strips(downRight)">
                                      <p:cBhvr>
                                        <p:cTn id="7" dur="500"/>
                                        <p:tgtEl>
                                          <p:spTgt spid="11469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4691">
                                            <p:txEl>
                                              <p:pRg st="3" end="3"/>
                                            </p:txEl>
                                          </p:spTgt>
                                        </p:tgtEl>
                                        <p:attrNameLst>
                                          <p:attrName>style.visibility</p:attrName>
                                        </p:attrNameLst>
                                      </p:cBhvr>
                                      <p:to>
                                        <p:strVal val="visible"/>
                                      </p:to>
                                    </p:set>
                                    <p:animEffect transition="in" filter="strips(downRight)">
                                      <p:cBhvr>
                                        <p:cTn id="12" dur="500"/>
                                        <p:tgtEl>
                                          <p:spTgt spid="11469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4693">
                                            <p:txEl>
                                              <p:pRg st="0" end="0"/>
                                            </p:txEl>
                                          </p:spTgt>
                                        </p:tgtEl>
                                        <p:attrNameLst>
                                          <p:attrName>style.visibility</p:attrName>
                                        </p:attrNameLst>
                                      </p:cBhvr>
                                      <p:to>
                                        <p:strVal val="visible"/>
                                      </p:to>
                                    </p:set>
                                    <p:animEffect transition="in" filter="strips(downRight)">
                                      <p:cBhvr>
                                        <p:cTn id="17" dur="500"/>
                                        <p:tgtEl>
                                          <p:spTgt spid="11469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14693">
                                            <p:txEl>
                                              <p:pRg st="1" end="1"/>
                                            </p:txEl>
                                          </p:spTgt>
                                        </p:tgtEl>
                                        <p:attrNameLst>
                                          <p:attrName>style.visibility</p:attrName>
                                        </p:attrNameLst>
                                      </p:cBhvr>
                                      <p:to>
                                        <p:strVal val="visible"/>
                                      </p:to>
                                    </p:set>
                                    <p:animEffect transition="in" filter="strips(downRight)">
                                      <p:cBhvr>
                                        <p:cTn id="22" dur="500"/>
                                        <p:tgtEl>
                                          <p:spTgt spid="11469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14693">
                                            <p:txEl>
                                              <p:pRg st="2" end="2"/>
                                            </p:txEl>
                                          </p:spTgt>
                                        </p:tgtEl>
                                        <p:attrNameLst>
                                          <p:attrName>style.visibility</p:attrName>
                                        </p:attrNameLst>
                                      </p:cBhvr>
                                      <p:to>
                                        <p:strVal val="visible"/>
                                      </p:to>
                                    </p:set>
                                    <p:animEffect transition="in" filter="strips(downRight)">
                                      <p:cBhvr>
                                        <p:cTn id="27" dur="500"/>
                                        <p:tgtEl>
                                          <p:spTgt spid="11469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14693">
                                            <p:txEl>
                                              <p:pRg st="3" end="3"/>
                                            </p:txEl>
                                          </p:spTgt>
                                        </p:tgtEl>
                                        <p:attrNameLst>
                                          <p:attrName>style.visibility</p:attrName>
                                        </p:attrNameLst>
                                      </p:cBhvr>
                                      <p:to>
                                        <p:strVal val="visible"/>
                                      </p:to>
                                    </p:set>
                                    <p:animEffect transition="in" filter="strips(downRight)">
                                      <p:cBhvr>
                                        <p:cTn id="32" dur="500"/>
                                        <p:tgtEl>
                                          <p:spTgt spid="11469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14692"/>
                                        </p:tgtEl>
                                        <p:attrNameLst>
                                          <p:attrName>style.visibility</p:attrName>
                                        </p:attrNameLst>
                                      </p:cBhvr>
                                      <p:to>
                                        <p:strVal val="visible"/>
                                      </p:to>
                                    </p:set>
                                    <p:animEffect transition="in" filter="box(in)">
                                      <p:cBhvr>
                                        <p:cTn id="37" dur="500"/>
                                        <p:tgtEl>
                                          <p:spTgt spid="11469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14694"/>
                                        </p:tgtEl>
                                        <p:attrNameLst>
                                          <p:attrName>style.visibility</p:attrName>
                                        </p:attrNameLst>
                                      </p:cBhvr>
                                      <p:to>
                                        <p:strVal val="visible"/>
                                      </p:to>
                                    </p:set>
                                    <p:animEffect transition="in" filter="box(in)">
                                      <p:cBhvr>
                                        <p:cTn id="42" dur="500"/>
                                        <p:tgtEl>
                                          <p:spTgt spid="11469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114695"/>
                                        </p:tgtEl>
                                        <p:attrNameLst>
                                          <p:attrName>style.visibility</p:attrName>
                                        </p:attrNameLst>
                                      </p:cBhvr>
                                      <p:to>
                                        <p:strVal val="visible"/>
                                      </p:to>
                                    </p:set>
                                    <p:animEffect transition="in" filter="box(out)">
                                      <p:cBhvr>
                                        <p:cTn id="47" dur="500"/>
                                        <p:tgtEl>
                                          <p:spTgt spid="114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animBg="1"/>
      <p:bldP spid="11469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a:spLocks noGrp="1"/>
          </p:cNvSpPr>
          <p:nvPr>
            <p:ph type="dt" sz="half" idx="10"/>
          </p:nvPr>
        </p:nvSpPr>
        <p:spPr/>
        <p:txBody>
          <a:bodyPr/>
          <a:lstStyle/>
          <a:p>
            <a:fld id="{AE7116D2-F55D-41D2-8A56-8CF0D8F171C2}" type="datetime1">
              <a:rPr lang="zh-CN" altLang="en-US"/>
            </a:fld>
            <a:endParaRPr lang="en-US" altLang="zh-CN"/>
          </a:p>
        </p:txBody>
      </p:sp>
      <p:sp>
        <p:nvSpPr>
          <p:cNvPr id="19" name="灯片编号占位符 4"/>
          <p:cNvSpPr>
            <a:spLocks noGrp="1"/>
          </p:cNvSpPr>
          <p:nvPr>
            <p:ph type="sldNum" sz="quarter" idx="11"/>
          </p:nvPr>
        </p:nvSpPr>
        <p:spPr/>
        <p:txBody>
          <a:bodyPr/>
          <a:lstStyle/>
          <a:p>
            <a:fld id="{C0062332-4818-4B1D-9C7E-5CC6F50E3414}" type="slidenum">
              <a:rPr lang="en-US" altLang="zh-CN"/>
            </a:fld>
            <a:endParaRPr lang="en-US" altLang="zh-CN"/>
          </a:p>
        </p:txBody>
      </p:sp>
      <p:sp>
        <p:nvSpPr>
          <p:cNvPr id="115714" name="Rectangle 2"/>
          <p:cNvSpPr>
            <a:spLocks noGrp="1" noChangeArrowheads="1"/>
          </p:cNvSpPr>
          <p:nvPr>
            <p:ph type="title"/>
          </p:nvPr>
        </p:nvSpPr>
        <p:spPr/>
        <p:txBody>
          <a:bodyPr/>
          <a:lstStyle/>
          <a:p>
            <a:r>
              <a:rPr lang="en-US" altLang="zh-CN" sz="4400"/>
              <a:t>9.3.2</a:t>
            </a:r>
            <a:r>
              <a:rPr lang="en-US" altLang="en-US" sz="4400"/>
              <a:t> </a:t>
            </a:r>
            <a:r>
              <a:rPr lang="en-US" altLang="zh-CN" sz="4400">
                <a:solidFill>
                  <a:srgbClr val="0000FF"/>
                </a:solidFill>
                <a:cs typeface="Times New Roman" panose="02020603050405020304" pitchFamily="18" charset="0"/>
              </a:rPr>
              <a:t>Use Case</a:t>
            </a:r>
            <a:r>
              <a:rPr lang="zh-CN" altLang="en-US" sz="4400">
                <a:solidFill>
                  <a:srgbClr val="0000FF"/>
                </a:solidFill>
                <a:cs typeface="Times New Roman" panose="02020603050405020304" pitchFamily="18" charset="0"/>
              </a:rPr>
              <a:t>图</a:t>
            </a:r>
            <a:endParaRPr lang="zh-CN" altLang="en-US" sz="4400">
              <a:solidFill>
                <a:srgbClr val="0000FF"/>
              </a:solidFill>
              <a:cs typeface="Times New Roman" panose="02020603050405020304" pitchFamily="18" charset="0"/>
            </a:endParaRPr>
          </a:p>
        </p:txBody>
      </p:sp>
      <p:sp>
        <p:nvSpPr>
          <p:cNvPr id="115715" name="Rectangle 3"/>
          <p:cNvSpPr>
            <a:spLocks noGrp="1" noChangeArrowheads="1"/>
          </p:cNvSpPr>
          <p:nvPr>
            <p:ph type="body" idx="1"/>
          </p:nvPr>
        </p:nvSpPr>
        <p:spPr/>
        <p:txBody>
          <a:bodyPr/>
          <a:lstStyle/>
          <a:p>
            <a:r>
              <a:rPr lang="en-US" altLang="zh-CN" dirty="0">
                <a:solidFill>
                  <a:srgbClr val="CC0000"/>
                </a:solidFill>
              </a:rPr>
              <a:t>【Use Case</a:t>
            </a:r>
            <a:r>
              <a:rPr lang="zh-CN" altLang="en-US" dirty="0">
                <a:solidFill>
                  <a:srgbClr val="CC0000"/>
                </a:solidFill>
              </a:rPr>
              <a:t>间的关系</a:t>
            </a:r>
            <a:r>
              <a:rPr lang="en-US" altLang="zh-CN" dirty="0">
                <a:solidFill>
                  <a:srgbClr val="CC0000"/>
                </a:solidFill>
              </a:rPr>
              <a:t>】</a:t>
            </a:r>
            <a:endParaRPr lang="en-US" altLang="zh-CN" dirty="0">
              <a:solidFill>
                <a:srgbClr val="CC0000"/>
              </a:solidFill>
            </a:endParaRPr>
          </a:p>
        </p:txBody>
      </p:sp>
      <p:sp>
        <p:nvSpPr>
          <p:cNvPr id="402434" name="AutoShape 2" descr="http://note.youdao.com/yws/res/566/BD50023FC3A746EA8C302F04DCF96C5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1" name="图片 20" descr="203871_8453869_3.gif"/>
          <p:cNvPicPr>
            <a:picLocks noChangeAspect="1"/>
          </p:cNvPicPr>
          <p:nvPr/>
        </p:nvPicPr>
        <p:blipFill>
          <a:blip r:embed="rId1" cstate="print"/>
          <a:stretch>
            <a:fillRect/>
          </a:stretch>
        </p:blipFill>
        <p:spPr>
          <a:xfrm>
            <a:off x="-228600" y="1447800"/>
            <a:ext cx="7215375" cy="3962400"/>
          </a:xfrm>
          <a:prstGeom prst="rect">
            <a:avLst/>
          </a:prstGeom>
        </p:spPr>
      </p:pic>
      <p:sp>
        <p:nvSpPr>
          <p:cNvPr id="22" name="矩形 21"/>
          <p:cNvSpPr/>
          <p:nvPr/>
        </p:nvSpPr>
        <p:spPr>
          <a:xfrm>
            <a:off x="4572000" y="3962400"/>
            <a:ext cx="4572000" cy="2677656"/>
          </a:xfrm>
          <a:prstGeom prst="rect">
            <a:avLst/>
          </a:prstGeom>
        </p:spPr>
        <p:txBody>
          <a:bodyPr>
            <a:spAutoFit/>
          </a:bodyPr>
          <a:lstStyle/>
          <a:p>
            <a:pPr algn="l"/>
            <a:r>
              <a:rPr lang="en-US" altLang="zh-CN" sz="2400" dirty="0" smtClean="0">
                <a:latin typeface="+mj-ea"/>
                <a:ea typeface="+mj-ea"/>
              </a:rPr>
              <a:t>【</a:t>
            </a:r>
            <a:r>
              <a:rPr lang="zh-CN" altLang="en-US" sz="2400" dirty="0" smtClean="0">
                <a:latin typeface="+mj-ea"/>
                <a:ea typeface="+mj-ea"/>
              </a:rPr>
              <a:t>查询</a:t>
            </a:r>
            <a:r>
              <a:rPr lang="en-US" altLang="zh-CN" sz="2400" dirty="0" smtClean="0">
                <a:latin typeface="+mj-ea"/>
                <a:ea typeface="+mj-ea"/>
              </a:rPr>
              <a:t>】</a:t>
            </a:r>
            <a:r>
              <a:rPr lang="zh-CN" altLang="en-US" sz="2400" dirty="0" smtClean="0">
                <a:latin typeface="+mj-ea"/>
                <a:ea typeface="+mj-ea"/>
              </a:rPr>
              <a:t>基本事件流</a:t>
            </a:r>
            <a:endParaRPr lang="zh-CN" altLang="en-US" sz="2400" dirty="0" smtClean="0">
              <a:latin typeface="+mj-ea"/>
              <a:ea typeface="+mj-ea"/>
            </a:endParaRPr>
          </a:p>
          <a:p>
            <a:pPr algn="l"/>
            <a:r>
              <a:rPr lang="en-US" altLang="zh-CN" sz="2400" dirty="0" smtClean="0">
                <a:latin typeface="+mj-ea"/>
                <a:ea typeface="+mj-ea"/>
              </a:rPr>
              <a:t>1. </a:t>
            </a:r>
            <a:r>
              <a:rPr lang="zh-CN" altLang="en-US" sz="2400" dirty="0" smtClean="0">
                <a:latin typeface="+mj-ea"/>
                <a:ea typeface="+mj-ea"/>
              </a:rPr>
              <a:t>用户插入信用卡</a:t>
            </a:r>
            <a:endParaRPr lang="zh-CN" altLang="en-US" sz="2400" dirty="0" smtClean="0">
              <a:latin typeface="+mj-ea"/>
              <a:ea typeface="+mj-ea"/>
            </a:endParaRPr>
          </a:p>
          <a:p>
            <a:pPr algn="l"/>
            <a:r>
              <a:rPr lang="en-US" altLang="zh-CN" sz="2400" dirty="0" smtClean="0">
                <a:latin typeface="+mj-ea"/>
                <a:ea typeface="+mj-ea"/>
              </a:rPr>
              <a:t>2. </a:t>
            </a:r>
            <a:r>
              <a:rPr lang="zh-CN" altLang="en-US" sz="2400" dirty="0" smtClean="0">
                <a:latin typeface="+mj-ea"/>
                <a:ea typeface="+mj-ea"/>
              </a:rPr>
              <a:t>输入密码</a:t>
            </a:r>
            <a:endParaRPr lang="zh-CN" altLang="en-US" sz="2400" dirty="0" smtClean="0">
              <a:latin typeface="+mj-ea"/>
              <a:ea typeface="+mj-ea"/>
            </a:endParaRPr>
          </a:p>
          <a:p>
            <a:pPr algn="l"/>
            <a:r>
              <a:rPr lang="en-US" altLang="zh-CN" sz="2400" dirty="0" smtClean="0">
                <a:latin typeface="+mj-ea"/>
                <a:ea typeface="+mj-ea"/>
              </a:rPr>
              <a:t>3. </a:t>
            </a:r>
            <a:r>
              <a:rPr lang="zh-CN" altLang="en-US" sz="2400" dirty="0" smtClean="0">
                <a:latin typeface="+mj-ea"/>
                <a:ea typeface="+mj-ea"/>
              </a:rPr>
              <a:t>选择查询</a:t>
            </a:r>
            <a:endParaRPr lang="zh-CN" altLang="en-US" sz="2400" dirty="0" smtClean="0">
              <a:latin typeface="+mj-ea"/>
              <a:ea typeface="+mj-ea"/>
            </a:endParaRPr>
          </a:p>
          <a:p>
            <a:pPr algn="l"/>
            <a:r>
              <a:rPr lang="en-US" altLang="zh-CN" sz="2400" dirty="0" smtClean="0">
                <a:latin typeface="+mj-ea"/>
                <a:ea typeface="+mj-ea"/>
              </a:rPr>
              <a:t>4. </a:t>
            </a:r>
            <a:r>
              <a:rPr lang="zh-CN" altLang="en-US" sz="2400" dirty="0" smtClean="0">
                <a:latin typeface="+mj-ea"/>
                <a:ea typeface="+mj-ea"/>
              </a:rPr>
              <a:t>查看帐号余额</a:t>
            </a:r>
            <a:endParaRPr lang="zh-CN" altLang="en-US" sz="2400" dirty="0" smtClean="0">
              <a:latin typeface="+mj-ea"/>
              <a:ea typeface="+mj-ea"/>
            </a:endParaRPr>
          </a:p>
          <a:p>
            <a:pPr algn="l"/>
            <a:r>
              <a:rPr lang="en-US" altLang="zh-CN" sz="2400" dirty="0" smtClean="0">
                <a:solidFill>
                  <a:srgbClr val="0000FF"/>
                </a:solidFill>
                <a:latin typeface="+mj-ea"/>
                <a:ea typeface="+mj-ea"/>
              </a:rPr>
              <a:t>5. </a:t>
            </a:r>
            <a:r>
              <a:rPr lang="zh-CN" altLang="en-US" sz="2400" dirty="0" smtClean="0">
                <a:solidFill>
                  <a:srgbClr val="0000FF"/>
                </a:solidFill>
                <a:latin typeface="+mj-ea"/>
                <a:ea typeface="+mj-ea"/>
              </a:rPr>
              <a:t>包含用例</a:t>
            </a:r>
            <a:r>
              <a:rPr lang="en-US" altLang="zh-CN" sz="2400" dirty="0" smtClean="0">
                <a:solidFill>
                  <a:srgbClr val="0000FF"/>
                </a:solidFill>
                <a:latin typeface="+mj-ea"/>
                <a:ea typeface="+mj-ea"/>
              </a:rPr>
              <a:t>"</a:t>
            </a:r>
            <a:r>
              <a:rPr lang="zh-CN" altLang="en-US" sz="2400" dirty="0" smtClean="0">
                <a:solidFill>
                  <a:srgbClr val="0000FF"/>
                </a:solidFill>
                <a:latin typeface="+mj-ea"/>
                <a:ea typeface="+mj-ea"/>
              </a:rPr>
              <a:t>打印回执</a:t>
            </a:r>
            <a:r>
              <a:rPr lang="en-US" altLang="zh-CN" sz="2400" dirty="0" smtClean="0">
                <a:solidFill>
                  <a:srgbClr val="0000FF"/>
                </a:solidFill>
                <a:latin typeface="+mj-ea"/>
                <a:ea typeface="+mj-ea"/>
              </a:rPr>
              <a:t>"</a:t>
            </a:r>
            <a:endParaRPr lang="en-US" altLang="zh-CN" sz="2400" dirty="0" smtClean="0">
              <a:solidFill>
                <a:srgbClr val="0000FF"/>
              </a:solidFill>
              <a:latin typeface="+mj-ea"/>
              <a:ea typeface="+mj-ea"/>
            </a:endParaRPr>
          </a:p>
          <a:p>
            <a:pPr algn="l"/>
            <a:r>
              <a:rPr lang="en-US" altLang="zh-CN" sz="2400" dirty="0" smtClean="0">
                <a:latin typeface="+mj-ea"/>
                <a:ea typeface="+mj-ea"/>
              </a:rPr>
              <a:t>6. </a:t>
            </a:r>
            <a:r>
              <a:rPr lang="zh-CN" altLang="en-US" sz="2400" dirty="0" smtClean="0">
                <a:latin typeface="+mj-ea"/>
                <a:ea typeface="+mj-ea"/>
              </a:rPr>
              <a:t>退出系统，取回信用卡</a:t>
            </a:r>
            <a:endParaRPr lang="zh-CN" altLang="en-US" sz="2400" dirty="0">
              <a:latin typeface="+mj-ea"/>
              <a:ea typeface="+mj-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EAEAEA"/>
        </a:lt1>
        <a:dk2>
          <a:srgbClr val="000000"/>
        </a:dk2>
        <a:lt2>
          <a:srgbClr val="808080"/>
        </a:lt2>
        <a:accent1>
          <a:srgbClr val="BBE0E3"/>
        </a:accent1>
        <a:accent2>
          <a:srgbClr val="333399"/>
        </a:accent2>
        <a:accent3>
          <a:srgbClr val="F3F3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27998</Words>
  <Application>WPS 演示</Application>
  <PresentationFormat>全屏显示(4:3)</PresentationFormat>
  <Paragraphs>3623</Paragraphs>
  <Slides>233</Slides>
  <Notes>77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233</vt:i4>
      </vt:variant>
    </vt:vector>
  </HeadingPairs>
  <TitlesOfParts>
    <vt:vector size="252" baseType="lpstr">
      <vt:lpstr>Arial</vt:lpstr>
      <vt:lpstr>宋体</vt:lpstr>
      <vt:lpstr>Wingdings</vt:lpstr>
      <vt:lpstr>黑体</vt:lpstr>
      <vt:lpstr>Arial</vt:lpstr>
      <vt:lpstr>华文中宋</vt:lpstr>
      <vt:lpstr>Times New Roman</vt:lpstr>
      <vt:lpstr>楷体_GB2312</vt:lpstr>
      <vt:lpstr>新宋体</vt:lpstr>
      <vt:lpstr>微软雅黑</vt:lpstr>
      <vt:lpstr>Arial Unicode MS</vt:lpstr>
      <vt:lpstr>Tahoma</vt:lpstr>
      <vt:lpstr>Times New Roman</vt:lpstr>
      <vt:lpstr>1_默认设计模板</vt:lpstr>
      <vt:lpstr>PBrush</vt:lpstr>
      <vt:lpstr>Visio.Drawing.11</vt:lpstr>
      <vt:lpstr>Visio.Drawing.11</vt:lpstr>
      <vt:lpstr>Visio.Drawing.11</vt:lpstr>
      <vt:lpstr>Visio.Drawing.11</vt:lpstr>
      <vt:lpstr>软件工程</vt:lpstr>
      <vt:lpstr>第九章 面向对象方法</vt:lpstr>
      <vt:lpstr>9.1概述</vt:lpstr>
      <vt:lpstr>9.1概述</vt:lpstr>
      <vt:lpstr>9.1概述</vt:lpstr>
      <vt:lpstr>9.1概述</vt:lpstr>
      <vt:lpstr>9.1概述</vt:lpstr>
      <vt:lpstr>9.1概述</vt:lpstr>
      <vt:lpstr>9.1概述</vt:lpstr>
      <vt:lpstr>9.1概述</vt:lpstr>
      <vt:lpstr>9.1概述</vt:lpstr>
      <vt:lpstr>9.1概述</vt:lpstr>
      <vt:lpstr>9.1概述</vt:lpstr>
      <vt:lpstr>9.1概述</vt:lpstr>
      <vt:lpstr>9.1概述</vt:lpstr>
      <vt:lpstr>9.1概述</vt:lpstr>
      <vt:lpstr>Rational三剑客-UML的奠基者</vt:lpstr>
      <vt:lpstr>Rational三剑客-UML的奠基者</vt:lpstr>
      <vt:lpstr>Rational三剑客-UML的奠基者</vt:lpstr>
      <vt:lpstr>9.1概述</vt:lpstr>
      <vt:lpstr>9.2面向对象基本概念</vt:lpstr>
      <vt:lpstr>9.2面向对象基本概念</vt:lpstr>
      <vt:lpstr>9.2面向对象基本概念</vt:lpstr>
      <vt:lpstr>9.2面向对象基本概念</vt:lpstr>
      <vt:lpstr>9.2面向对象基本概念</vt:lpstr>
      <vt:lpstr>9.2面向对象基本概念</vt:lpstr>
      <vt:lpstr>9.2面向对象基本概念</vt:lpstr>
      <vt:lpstr>9.2面向对象基本概念</vt:lpstr>
      <vt:lpstr>9.2面向对象基本概念</vt:lpstr>
      <vt:lpstr>9.2面向对象基本概念</vt:lpstr>
      <vt:lpstr>9.3面向对象分析</vt:lpstr>
      <vt:lpstr>9.3.1概述</vt:lpstr>
      <vt:lpstr>9.3.1概述</vt:lpstr>
      <vt:lpstr>9.3.1概述</vt:lpstr>
      <vt:lpstr>9.3.1概述</vt:lpstr>
      <vt:lpstr>9.3.1概述</vt:lpstr>
      <vt:lpstr>1.模型元素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9.3面向对象分析</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PowerPoint 演示文稿</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9.3.2 Use Case图</vt:lpstr>
      <vt:lpstr>9.3面向对象分析</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天气预报网站用例</vt:lpstr>
      <vt:lpstr>9.3.3建立对象与类模型</vt:lpstr>
      <vt:lpstr>9.3.3建立对象与类模型</vt:lpstr>
      <vt:lpstr>9.3.3建立对象与类模型</vt:lpstr>
      <vt:lpstr>9.3.3建立对象与类模型</vt:lpstr>
      <vt:lpstr>9.3.3建立对象与类模型</vt:lpstr>
      <vt:lpstr>9.3.3建立对象与类模型</vt:lpstr>
      <vt:lpstr>9.3.3建立对象与类模型</vt:lpstr>
      <vt:lpstr>9.3面向对象分析</vt:lpstr>
      <vt:lpstr>9.3.4建立系统动态模型</vt:lpstr>
      <vt:lpstr>(1).识别实体类</vt:lpstr>
      <vt:lpstr>(1).识别实体类</vt:lpstr>
      <vt:lpstr>注册课程系统的实体类</vt:lpstr>
      <vt:lpstr>(2).识别边界类</vt:lpstr>
      <vt:lpstr>注册课程系统的边界类</vt:lpstr>
      <vt:lpstr>选课系统的边界类</vt:lpstr>
      <vt:lpstr>选课系统的边界类</vt:lpstr>
      <vt:lpstr>选课系统的边界类</vt:lpstr>
      <vt:lpstr>(3).识别控制类</vt:lpstr>
      <vt:lpstr>选课系统的控制类</vt:lpstr>
      <vt:lpstr>选课系统的控制类</vt:lpstr>
      <vt:lpstr>区分控制类和实体类</vt:lpstr>
      <vt:lpstr>区分控制类和实体类</vt:lpstr>
      <vt:lpstr>PowerPoint 演示文稿</vt:lpstr>
      <vt:lpstr>PowerPoint 演示文稿</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PowerPoint 演示文稿</vt:lpstr>
      <vt:lpstr>9.3.4建立系统动态模型</vt:lpstr>
      <vt:lpstr>9.3.4建立系统动态模型</vt:lpstr>
      <vt:lpstr>PowerPoint 演示文稿</vt:lpstr>
      <vt:lpstr>⑵协作图 （Collaboration Diagram）</vt:lpstr>
      <vt:lpstr>⑵协作图 （Collaboration Diagram）</vt:lpstr>
      <vt:lpstr>【例4 学校登记新生】</vt:lpstr>
      <vt:lpstr>⑵协作图 （Collaboration Diagram）</vt:lpstr>
      <vt:lpstr>⑵协作图 （Collaboration Diagram）</vt:lpstr>
      <vt:lpstr>⑵协作图 （Collaboration Diagram）</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提交报销申请的交互图</vt:lpstr>
      <vt:lpstr>例5 提交报销申请的协作图</vt:lpstr>
      <vt:lpstr>例5 提交报销申请的交互图</vt:lpstr>
      <vt:lpstr>9.3.4建立系统动态模型</vt:lpstr>
      <vt:lpstr>9.3.4建立系统动态模型</vt:lpstr>
      <vt:lpstr>9.3.4建立系统动态模型</vt:lpstr>
      <vt:lpstr>9.3.4建立系统动态模型</vt:lpstr>
      <vt:lpstr>9.3.4建立系统动态模型</vt:lpstr>
      <vt:lpstr>活动图的用途</vt:lpstr>
      <vt:lpstr>9.3.4建立系统动态模型</vt:lpstr>
      <vt:lpstr>状态图符号</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9.3.4建立系统动态模型</vt:lpstr>
      <vt:lpstr>例6 语法分析状态图</vt:lpstr>
      <vt:lpstr>状态图的工具支持</vt:lpstr>
      <vt:lpstr>PowerPoint 演示文稿</vt:lpstr>
      <vt:lpstr>补充： 针对实时系统的扩展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张博</dc:creator>
  <cp:lastModifiedBy>wangrc</cp:lastModifiedBy>
  <cp:revision>2304</cp:revision>
  <cp:lastPrinted>2113-01-01T00:00:00Z</cp:lastPrinted>
  <dcterms:created xsi:type="dcterms:W3CDTF">2113-01-01T00:00:00Z</dcterms:created>
  <dcterms:modified xsi:type="dcterms:W3CDTF">2020-12-22T01:46:55Z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2052-11.3.0.9228</vt:lpwstr>
  </property>
</Properties>
</file>